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8121" autoAdjust="0"/>
  </p:normalViewPr>
  <p:slideViewPr>
    <p:cSldViewPr>
      <p:cViewPr varScale="1">
        <p:scale>
          <a:sx n="116" d="100"/>
          <a:sy n="116" d="100"/>
        </p:scale>
        <p:origin x="152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04.10.20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7904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04.10.20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65522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04.10.20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3333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04.10.20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80466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04.10.20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2741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04.10.20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1847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04.10.20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57114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04.10.20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67807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04.10.20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54275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04.10.20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19874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04.10.20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1609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8F121-4547-42BC-AC2A-A146FFF3E2C9}" type="datetimeFigureOut">
              <a:rPr lang="de-AT" smtClean="0"/>
              <a:t>04.10.20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06478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4999" y="-686"/>
            <a:ext cx="1604673" cy="3333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500" b="1" dirty="0">
                <a:cs typeface="Chalkduster"/>
              </a:rPr>
              <a:t>Investitionen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619672" y="-1014"/>
            <a:ext cx="7524328" cy="4056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AT" sz="1000" b="1" dirty="0">
                <a:latin typeface="+mj-lt"/>
              </a:rPr>
              <a:t>Ziele/Kompetenzen: </a:t>
            </a:r>
            <a:r>
              <a:rPr lang="de-AT" sz="1000" dirty="0">
                <a:latin typeface="+mj-lt"/>
              </a:rPr>
              <a:t>Investitionsentscheidungen vorbereiten und treffen, Investitionsentscheidungen aufgrund qualitativer und quantitativer Kriterien (in Form der statischen Investitionsrechnung) treffen, Grenzen der statischen Investitionsrechnung erläutern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152" y="1700808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dirty="0"/>
              <a:t>2) Investitionsarten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0" y="2564904"/>
            <a:ext cx="18296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dirty="0"/>
              <a:t>3) Rechengrößen</a:t>
            </a:r>
          </a:p>
          <a:p>
            <a:endParaRPr lang="de-AT" sz="1200" b="1" dirty="0"/>
          </a:p>
          <a:p>
            <a:endParaRPr lang="de-AT" sz="1200" b="1" dirty="0"/>
          </a:p>
        </p:txBody>
      </p:sp>
      <p:sp>
        <p:nvSpPr>
          <p:cNvPr id="43" name="Textfeld 42"/>
          <p:cNvSpPr txBox="1"/>
          <p:nvPr/>
        </p:nvSpPr>
        <p:spPr>
          <a:xfrm>
            <a:off x="-23440" y="332656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arenR"/>
            </a:pPr>
            <a:r>
              <a:rPr lang="de-AT" sz="1200" b="1" dirty="0"/>
              <a:t>Investition &amp; Bilanz</a:t>
            </a:r>
          </a:p>
          <a:p>
            <a:r>
              <a:rPr lang="de-AT" sz="1200" b="1" dirty="0"/>
              <a:t> und Prozessphasen</a:t>
            </a:r>
          </a:p>
        </p:txBody>
      </p:sp>
      <p:sp>
        <p:nvSpPr>
          <p:cNvPr id="59" name="Rechteck 58"/>
          <p:cNvSpPr/>
          <p:nvPr/>
        </p:nvSpPr>
        <p:spPr>
          <a:xfrm>
            <a:off x="1619672" y="404664"/>
            <a:ext cx="7524328" cy="108012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Rechteck 65"/>
          <p:cNvSpPr/>
          <p:nvPr/>
        </p:nvSpPr>
        <p:spPr>
          <a:xfrm>
            <a:off x="1619672" y="1484784"/>
            <a:ext cx="3024335" cy="100811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1691680" y="404664"/>
            <a:ext cx="741741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b="1" dirty="0"/>
              <a:t>Prozessphasen</a:t>
            </a:r>
          </a:p>
          <a:p>
            <a:pPr marL="228600" indent="-228600">
              <a:buAutoNum type="arabicParenR"/>
            </a:pPr>
            <a:r>
              <a:rPr lang="de-DE" sz="800" dirty="0"/>
              <a:t>Anregung: </a:t>
            </a:r>
            <a:r>
              <a:rPr lang="de-DE" sz="800" b="1" dirty="0"/>
              <a:t>Start</a:t>
            </a:r>
            <a:r>
              <a:rPr lang="de-DE" sz="800" dirty="0"/>
              <a:t> des Prozesses, kann von innen (Unternehmensleitung, Mitarbeiter) und außen (Berater) erfolgen</a:t>
            </a:r>
          </a:p>
          <a:p>
            <a:pPr marL="228600" indent="-228600">
              <a:buAutoNum type="arabicParenR"/>
            </a:pPr>
            <a:r>
              <a:rPr lang="de-DE" sz="800" dirty="0"/>
              <a:t>Zielfestlegung: </a:t>
            </a:r>
            <a:r>
              <a:rPr lang="de-DE" sz="800" b="1" dirty="0"/>
              <a:t>Anforderungen </a:t>
            </a:r>
            <a:r>
              <a:rPr lang="de-DE" sz="800" dirty="0"/>
              <a:t>an das Investitionsgut: z.B. wie viele Kopien soll ein Kopierer machen können,...</a:t>
            </a:r>
          </a:p>
          <a:p>
            <a:pPr marL="228600" indent="-228600">
              <a:buAutoNum type="arabicParenR"/>
            </a:pPr>
            <a:r>
              <a:rPr lang="de-DE" sz="800" dirty="0"/>
              <a:t>Suche nach Alternativen: </a:t>
            </a:r>
            <a:r>
              <a:rPr lang="de-DE" sz="800" b="1" dirty="0"/>
              <a:t>Informationen</a:t>
            </a:r>
            <a:r>
              <a:rPr lang="de-DE" sz="800" dirty="0"/>
              <a:t> werden eingeholt, </a:t>
            </a:r>
            <a:r>
              <a:rPr lang="de-DE" sz="800" b="1" dirty="0"/>
              <a:t>Verhandlungen </a:t>
            </a:r>
            <a:r>
              <a:rPr lang="de-DE" sz="800" dirty="0"/>
              <a:t>mit Anbietern,...</a:t>
            </a:r>
          </a:p>
          <a:p>
            <a:pPr marL="228600" indent="-228600">
              <a:buAutoNum type="arabicParenR"/>
            </a:pPr>
            <a:r>
              <a:rPr lang="de-DE" sz="800" dirty="0"/>
              <a:t>Bewertung von Alternativen: </a:t>
            </a:r>
            <a:r>
              <a:rPr lang="de-DE" sz="800" b="1" dirty="0"/>
              <a:t>Kriterien (qualitativ und quantitativ) </a:t>
            </a:r>
            <a:r>
              <a:rPr lang="de-DE" sz="800" dirty="0"/>
              <a:t>Gegenüberstellung von Vor- und Nachteilen der Alternativen, </a:t>
            </a:r>
            <a:r>
              <a:rPr lang="de-DE" sz="800" b="1" dirty="0"/>
              <a:t>Prüfung der Finanzierungsmöglichkeit</a:t>
            </a:r>
          </a:p>
          <a:p>
            <a:pPr marL="228600" indent="-228600">
              <a:buAutoNum type="arabicParenR"/>
            </a:pPr>
            <a:r>
              <a:rPr lang="de-DE" sz="800" dirty="0"/>
              <a:t>Entscheidung für eine Alternative: </a:t>
            </a:r>
            <a:r>
              <a:rPr lang="de-DE" sz="800" b="1" dirty="0"/>
              <a:t>Kosten?, Gewinn? </a:t>
            </a:r>
            <a:r>
              <a:rPr lang="de-DE" sz="800" dirty="0"/>
              <a:t>Wie r</a:t>
            </a:r>
            <a:r>
              <a:rPr lang="de-DE" sz="800" b="1" dirty="0"/>
              <a:t>entabel</a:t>
            </a:r>
            <a:r>
              <a:rPr lang="de-DE" sz="800" dirty="0"/>
              <a:t> ist ...? </a:t>
            </a:r>
            <a:r>
              <a:rPr lang="de-DE" sz="800" b="1" dirty="0"/>
              <a:t>Wann</a:t>
            </a:r>
            <a:r>
              <a:rPr lang="de-DE" sz="800" dirty="0"/>
              <a:t> ist das Geld wieder </a:t>
            </a:r>
            <a:r>
              <a:rPr lang="de-DE" sz="800" b="1" dirty="0"/>
              <a:t>zurückverdient</a:t>
            </a:r>
            <a:r>
              <a:rPr lang="de-DE" sz="800" dirty="0"/>
              <a:t>?</a:t>
            </a:r>
          </a:p>
          <a:p>
            <a:pPr marL="228600" indent="-228600">
              <a:buAutoNum type="arabicParenR"/>
            </a:pPr>
            <a:r>
              <a:rPr lang="de-DE" sz="800" dirty="0"/>
              <a:t>Durchführung: Das Vorhaben wird durchgeführt</a:t>
            </a:r>
          </a:p>
          <a:p>
            <a:pPr marL="228600" indent="-228600">
              <a:buAutoNum type="arabicParenR"/>
            </a:pPr>
            <a:r>
              <a:rPr lang="de-DE" sz="800" dirty="0"/>
              <a:t>Kontrolle: </a:t>
            </a:r>
            <a:r>
              <a:rPr lang="de-DE" sz="800" b="1" dirty="0"/>
              <a:t>Istwerte</a:t>
            </a:r>
            <a:r>
              <a:rPr lang="de-DE" sz="800" dirty="0"/>
              <a:t> werden mit </a:t>
            </a:r>
            <a:r>
              <a:rPr lang="de-DE" sz="800" b="1" dirty="0"/>
              <a:t>Sollwerten</a:t>
            </a:r>
            <a:r>
              <a:rPr lang="de-DE" sz="800" dirty="0"/>
              <a:t> verglichen (Abweichungsanalyse) und eventuell korrektive Handlungen durchgeführt... </a:t>
            </a:r>
            <a:r>
              <a:rPr lang="de-DE" sz="800" b="1" dirty="0"/>
              <a:t>Was lernt man für die Zukunft</a:t>
            </a:r>
            <a:r>
              <a:rPr lang="de-DE" sz="800" dirty="0"/>
              <a:t>...</a:t>
            </a:r>
          </a:p>
        </p:txBody>
      </p:sp>
      <p:sp>
        <p:nvSpPr>
          <p:cNvPr id="75" name="Textfeld 74"/>
          <p:cNvSpPr txBox="1"/>
          <p:nvPr/>
        </p:nvSpPr>
        <p:spPr>
          <a:xfrm>
            <a:off x="1619672" y="1484784"/>
            <a:ext cx="30243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b="1" dirty="0"/>
              <a:t>Investitionsarten unterscheiden ja nach ...</a:t>
            </a:r>
          </a:p>
          <a:p>
            <a:r>
              <a:rPr lang="de-DE" sz="800" dirty="0"/>
              <a:t>1) Was; - Sach-, Finanz, Immaterielle Investition Investition</a:t>
            </a:r>
          </a:p>
          <a:p>
            <a:r>
              <a:rPr lang="de-DE" sz="800" dirty="0"/>
              <a:t>2) Wann: Gründungsinvestition, laufende Investition</a:t>
            </a:r>
          </a:p>
          <a:p>
            <a:r>
              <a:rPr lang="de-DE" sz="800" dirty="0"/>
              <a:t>3) Warum: 	Erstinvestition</a:t>
            </a:r>
          </a:p>
          <a:p>
            <a:r>
              <a:rPr lang="de-DE" sz="800" dirty="0"/>
              <a:t>	Ersatzinvestition</a:t>
            </a:r>
          </a:p>
          <a:p>
            <a:r>
              <a:rPr lang="de-DE" sz="800" dirty="0"/>
              <a:t>	Erweiterungsinvestition</a:t>
            </a:r>
          </a:p>
          <a:p>
            <a:r>
              <a:rPr lang="de-DE" sz="800" dirty="0"/>
              <a:t>	Rationalisierungsinvestition</a:t>
            </a:r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764704"/>
            <a:ext cx="1074915" cy="977615"/>
          </a:xfrm>
          <a:prstGeom prst="rect">
            <a:avLst/>
          </a:prstGeom>
        </p:spPr>
      </p:pic>
      <p:sp>
        <p:nvSpPr>
          <p:cNvPr id="78" name="Textfeld 77"/>
          <p:cNvSpPr txBox="1"/>
          <p:nvPr/>
        </p:nvSpPr>
        <p:spPr>
          <a:xfrm>
            <a:off x="0" y="3573016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dirty="0"/>
              <a:t>4) Quantitative Kriterien durch Statische </a:t>
            </a:r>
          </a:p>
          <a:p>
            <a:r>
              <a:rPr lang="de-AT" sz="1200" b="1" dirty="0"/>
              <a:t>Investitionsrechen-</a:t>
            </a:r>
          </a:p>
          <a:p>
            <a:r>
              <a:rPr lang="de-AT" sz="1200" b="1" dirty="0"/>
              <a:t>Verfahren:</a:t>
            </a:r>
          </a:p>
        </p:txBody>
      </p:sp>
      <p:sp>
        <p:nvSpPr>
          <p:cNvPr id="80" name="Rechteck 79"/>
          <p:cNvSpPr/>
          <p:nvPr/>
        </p:nvSpPr>
        <p:spPr>
          <a:xfrm>
            <a:off x="4644008" y="1484784"/>
            <a:ext cx="4499992" cy="100811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1" name="Textfeld 80"/>
          <p:cNvSpPr txBox="1"/>
          <p:nvPr/>
        </p:nvSpPr>
        <p:spPr>
          <a:xfrm>
            <a:off x="5076056" y="1484784"/>
            <a:ext cx="3995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/>
              <a:buChar char="•"/>
            </a:pPr>
            <a:r>
              <a:rPr lang="de-DE" sz="800" b="1" dirty="0"/>
              <a:t>Statische IR </a:t>
            </a:r>
            <a:r>
              <a:rPr lang="de-DE" sz="800" dirty="0"/>
              <a:t>= Einfache Verfahren, ... Es wird meist nur 1 Periode berücksichtigt</a:t>
            </a:r>
          </a:p>
          <a:p>
            <a:pPr marL="228600" indent="-228600">
              <a:buFont typeface="Arial"/>
              <a:buChar char="•"/>
            </a:pPr>
            <a:r>
              <a:rPr lang="de-DE" sz="800" dirty="0"/>
              <a:t>Zahlungszeitpunkt wird nicht berücksichtigt</a:t>
            </a:r>
          </a:p>
          <a:p>
            <a:pPr marL="228600" indent="-228600">
              <a:buFont typeface="Arial"/>
              <a:buChar char="•"/>
            </a:pPr>
            <a:r>
              <a:rPr lang="de-DE" sz="800" dirty="0"/>
              <a:t>Durchschnittswerte sind unpräzise</a:t>
            </a:r>
          </a:p>
          <a:p>
            <a:pPr marL="228600" indent="-228600">
              <a:buFont typeface="Arial"/>
              <a:buChar char="•"/>
            </a:pPr>
            <a:r>
              <a:rPr lang="de-DE" sz="800" dirty="0"/>
              <a:t>Kosten, Erlöse etc. sind schwer vorhersagbar</a:t>
            </a:r>
          </a:p>
          <a:p>
            <a:pPr marL="228600" indent="-228600">
              <a:buFont typeface="Arial"/>
              <a:buChar char="•"/>
            </a:pPr>
            <a:r>
              <a:rPr lang="de-DE" sz="800" dirty="0"/>
              <a:t>Qualitative Kriterien bleiben unberücksichtigt</a:t>
            </a:r>
          </a:p>
          <a:p>
            <a:pPr marL="228600" indent="-228600">
              <a:buFont typeface="Arial"/>
              <a:buChar char="•"/>
            </a:pPr>
            <a:r>
              <a:rPr lang="de-DE" sz="800" dirty="0"/>
              <a:t>Zinseszinsberechnung kommt nicht zur Anwendung</a:t>
            </a:r>
          </a:p>
          <a:p>
            <a:r>
              <a:rPr lang="de-DE" sz="800" b="1" dirty="0"/>
              <a:t>&gt; Dynamische IR</a:t>
            </a:r>
            <a:r>
              <a:rPr lang="de-DE" sz="800" dirty="0"/>
              <a:t>: komplexer, Berücksichtigung von Zahlungszeitpunkt u. mehrerer Perioden</a:t>
            </a:r>
          </a:p>
        </p:txBody>
      </p:sp>
      <p:sp>
        <p:nvSpPr>
          <p:cNvPr id="82" name="Textfeld 81"/>
          <p:cNvSpPr txBox="1"/>
          <p:nvPr/>
        </p:nvSpPr>
        <p:spPr>
          <a:xfrm>
            <a:off x="4644008" y="1484784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dirty="0"/>
              <a:t>5) Kritik</a:t>
            </a:r>
          </a:p>
        </p:txBody>
      </p:sp>
      <p:sp>
        <p:nvSpPr>
          <p:cNvPr id="45" name="Rechteck 44"/>
          <p:cNvSpPr/>
          <p:nvPr/>
        </p:nvSpPr>
        <p:spPr>
          <a:xfrm>
            <a:off x="5580112" y="3861048"/>
            <a:ext cx="3563888" cy="158417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Rechteck 45"/>
          <p:cNvSpPr/>
          <p:nvPr/>
        </p:nvSpPr>
        <p:spPr>
          <a:xfrm>
            <a:off x="2123728" y="3861048"/>
            <a:ext cx="3456384" cy="158417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7" name="Bild 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728" y="2492896"/>
            <a:ext cx="3456384" cy="1368152"/>
          </a:xfrm>
          <a:prstGeom prst="rect">
            <a:avLst/>
          </a:prstGeom>
          <a:ln>
            <a:solidFill>
              <a:schemeClr val="tx2"/>
            </a:solidFill>
          </a:ln>
        </p:spPr>
      </p:pic>
      <p:sp>
        <p:nvSpPr>
          <p:cNvPr id="48" name="Rechteck 47"/>
          <p:cNvSpPr/>
          <p:nvPr/>
        </p:nvSpPr>
        <p:spPr>
          <a:xfrm>
            <a:off x="5580112" y="5457387"/>
            <a:ext cx="3563888" cy="136815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Rechteck 50"/>
          <p:cNvSpPr/>
          <p:nvPr/>
        </p:nvSpPr>
        <p:spPr>
          <a:xfrm>
            <a:off x="2123728" y="5457387"/>
            <a:ext cx="3456384" cy="136815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2" name="Bild 5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3728" y="4005064"/>
            <a:ext cx="2524395" cy="1227136"/>
          </a:xfrm>
          <a:prstGeom prst="rect">
            <a:avLst/>
          </a:prstGeom>
        </p:spPr>
      </p:pic>
      <p:pic>
        <p:nvPicPr>
          <p:cNvPr id="53" name="Bild 5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0112" y="4077072"/>
            <a:ext cx="2448272" cy="1222967"/>
          </a:xfrm>
          <a:prstGeom prst="rect">
            <a:avLst/>
          </a:prstGeom>
        </p:spPr>
      </p:pic>
      <p:pic>
        <p:nvPicPr>
          <p:cNvPr id="54" name="Bild 5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3728" y="5733256"/>
            <a:ext cx="2592288" cy="1008112"/>
          </a:xfrm>
          <a:prstGeom prst="rect">
            <a:avLst/>
          </a:prstGeom>
        </p:spPr>
      </p:pic>
      <p:pic>
        <p:nvPicPr>
          <p:cNvPr id="55" name="Bild 5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80112" y="5733256"/>
            <a:ext cx="2464162" cy="851256"/>
          </a:xfrm>
          <a:prstGeom prst="rect">
            <a:avLst/>
          </a:prstGeom>
        </p:spPr>
      </p:pic>
      <p:pic>
        <p:nvPicPr>
          <p:cNvPr id="56" name="Bild 5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39557" y="4797152"/>
            <a:ext cx="1102483" cy="357950"/>
          </a:xfrm>
          <a:prstGeom prst="rect">
            <a:avLst/>
          </a:prstGeom>
        </p:spPr>
      </p:pic>
      <p:pic>
        <p:nvPicPr>
          <p:cNvPr id="57" name="Bild 5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27984" y="5949280"/>
            <a:ext cx="996933" cy="609104"/>
          </a:xfrm>
          <a:prstGeom prst="rect">
            <a:avLst/>
          </a:prstGeom>
        </p:spPr>
      </p:pic>
      <p:pic>
        <p:nvPicPr>
          <p:cNvPr id="58" name="Bild 5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028384" y="5730469"/>
            <a:ext cx="1105272" cy="672775"/>
          </a:xfrm>
          <a:prstGeom prst="rect">
            <a:avLst/>
          </a:prstGeom>
        </p:spPr>
      </p:pic>
      <p:sp>
        <p:nvSpPr>
          <p:cNvPr id="61" name="Rechteck 60"/>
          <p:cNvSpPr/>
          <p:nvPr/>
        </p:nvSpPr>
        <p:spPr>
          <a:xfrm>
            <a:off x="5580112" y="2492896"/>
            <a:ext cx="3552717" cy="136815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Textfeld 61"/>
          <p:cNvSpPr txBox="1"/>
          <p:nvPr/>
        </p:nvSpPr>
        <p:spPr>
          <a:xfrm>
            <a:off x="5652120" y="2420888"/>
            <a:ext cx="3491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dirty="0"/>
              <a:t>6) Qualitative Kriterien : Scoring Methode</a:t>
            </a:r>
          </a:p>
        </p:txBody>
      </p:sp>
      <p:pic>
        <p:nvPicPr>
          <p:cNvPr id="63" name="Bild 6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28184" y="3068960"/>
            <a:ext cx="2684677" cy="720080"/>
          </a:xfrm>
          <a:prstGeom prst="rect">
            <a:avLst/>
          </a:prstGeom>
        </p:spPr>
      </p:pic>
      <p:sp>
        <p:nvSpPr>
          <p:cNvPr id="64" name="Textfeld 63"/>
          <p:cNvSpPr txBox="1"/>
          <p:nvPr/>
        </p:nvSpPr>
        <p:spPr>
          <a:xfrm>
            <a:off x="5607302" y="2636912"/>
            <a:ext cx="3429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/>
              <a:t>Aufgrund von Kriterien und Vergabe von Punkten können qualitative Kriterien </a:t>
            </a:r>
          </a:p>
          <a:p>
            <a:r>
              <a:rPr lang="de-DE" sz="800" dirty="0"/>
              <a:t>quantifiziert werden. </a:t>
            </a:r>
          </a:p>
          <a:p>
            <a:r>
              <a:rPr lang="de-DE" sz="800" dirty="0"/>
              <a:t>Prozess: Festlegung von Kriterien, Gewichtung, Punktevergabe und Bewertung </a:t>
            </a:r>
          </a:p>
        </p:txBody>
      </p:sp>
      <p:sp>
        <p:nvSpPr>
          <p:cNvPr id="65" name="Textfeld 64"/>
          <p:cNvSpPr txBox="1"/>
          <p:nvPr/>
        </p:nvSpPr>
        <p:spPr>
          <a:xfrm>
            <a:off x="2123728" y="3830851"/>
            <a:ext cx="17235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b="1" dirty="0"/>
              <a:t>1) Kostenvergleichsrechnung</a:t>
            </a:r>
          </a:p>
        </p:txBody>
      </p:sp>
      <p:sp>
        <p:nvSpPr>
          <p:cNvPr id="67" name="Textfeld 66"/>
          <p:cNvSpPr txBox="1"/>
          <p:nvPr/>
        </p:nvSpPr>
        <p:spPr>
          <a:xfrm>
            <a:off x="5580112" y="3861048"/>
            <a:ext cx="17622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b="1" dirty="0"/>
              <a:t>2) Gewinnvergleichsrechnung</a:t>
            </a:r>
          </a:p>
        </p:txBody>
      </p:sp>
      <p:sp>
        <p:nvSpPr>
          <p:cNvPr id="68" name="Textfeld 67"/>
          <p:cNvSpPr txBox="1"/>
          <p:nvPr/>
        </p:nvSpPr>
        <p:spPr>
          <a:xfrm>
            <a:off x="2123728" y="5445224"/>
            <a:ext cx="20313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b="1" dirty="0"/>
              <a:t>3) Rentabilitätsvergleichsrechnung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5580112" y="5445224"/>
            <a:ext cx="15703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b="1" dirty="0"/>
              <a:t>4) Amortisationsrechnung</a:t>
            </a:r>
          </a:p>
        </p:txBody>
      </p:sp>
      <p:sp>
        <p:nvSpPr>
          <p:cNvPr id="70" name="Textfeld 69"/>
          <p:cNvSpPr txBox="1"/>
          <p:nvPr/>
        </p:nvSpPr>
        <p:spPr>
          <a:xfrm>
            <a:off x="3349605" y="4540478"/>
            <a:ext cx="67244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00" dirty="0"/>
              <a:t>(fixe+ variable)</a:t>
            </a:r>
          </a:p>
        </p:txBody>
      </p:sp>
      <p:sp>
        <p:nvSpPr>
          <p:cNvPr id="71" name="Textfeld 70"/>
          <p:cNvSpPr txBox="1"/>
          <p:nvPr/>
        </p:nvSpPr>
        <p:spPr>
          <a:xfrm>
            <a:off x="2051720" y="5229200"/>
            <a:ext cx="352365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00" b="1" dirty="0"/>
              <a:t>Kritische Menge bei unbekannter Auslastung</a:t>
            </a:r>
            <a:r>
              <a:rPr lang="de-DE" sz="600" dirty="0"/>
              <a:t>: Different fixe Kosten pro Periode / Diff. variable Stückkosten</a:t>
            </a:r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995936" y="4581128"/>
            <a:ext cx="1497484" cy="580206"/>
          </a:xfrm>
          <a:prstGeom prst="rect">
            <a:avLst/>
          </a:prstGeom>
        </p:spPr>
      </p:pic>
      <p:pic>
        <p:nvPicPr>
          <p:cNvPr id="10" name="Bild 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71504" y="3901820"/>
            <a:ext cx="664592" cy="60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567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2" grpId="0"/>
      <p:bldP spid="43" grpId="0"/>
      <p:bldP spid="59" grpId="0" animBg="1"/>
      <p:bldP spid="66" grpId="0" animBg="1"/>
      <p:bldP spid="8" grpId="0"/>
      <p:bldP spid="75" grpId="0"/>
      <p:bldP spid="78" grpId="0"/>
      <p:bldP spid="80" grpId="0" animBg="1"/>
      <p:bldP spid="81" grpId="0"/>
      <p:bldP spid="82" grpId="0"/>
      <p:bldP spid="45" grpId="0" animBg="1"/>
      <p:bldP spid="46" grpId="0" animBg="1"/>
      <p:bldP spid="48" grpId="0" animBg="1"/>
      <p:bldP spid="51" grpId="0" animBg="1"/>
      <p:bldP spid="61" grpId="0" animBg="1"/>
      <p:bldP spid="62" grpId="0"/>
      <p:bldP spid="64" grpId="0"/>
      <p:bldP spid="65" grpId="0"/>
      <p:bldP spid="67" grpId="0"/>
      <p:bldP spid="68" grpId="0"/>
      <p:bldP spid="69" grpId="0"/>
      <p:bldP spid="70" grpId="0"/>
      <p:bldP spid="71" grpId="0"/>
    </p:bld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329</Words>
  <Application>Microsoft Macintosh PowerPoint</Application>
  <PresentationFormat>Bildschirmpräsentation (4:3)</PresentationFormat>
  <Paragraphs>42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Office-Design</vt:lpstr>
      <vt:lpstr>PowerPoint-Präsentation</vt:lpstr>
    </vt:vector>
  </TitlesOfParts>
  <Company>MyCompany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Marina</dc:creator>
  <cp:lastModifiedBy>Werner Holzheu</cp:lastModifiedBy>
  <cp:revision>90</cp:revision>
  <cp:lastPrinted>2019-02-12T16:36:02Z</cp:lastPrinted>
  <dcterms:created xsi:type="dcterms:W3CDTF">2016-04-20T06:25:58Z</dcterms:created>
  <dcterms:modified xsi:type="dcterms:W3CDTF">2020-10-04T17:12:08Z</dcterms:modified>
</cp:coreProperties>
</file>