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5" r:id="rId4"/>
    <p:sldId id="264" r:id="rId5"/>
    <p:sldId id="266" r:id="rId6"/>
    <p:sldId id="267" r:id="rId7"/>
    <p:sldId id="260" r:id="rId8"/>
    <p:sldId id="270" r:id="rId9"/>
    <p:sldId id="258" r:id="rId10"/>
    <p:sldId id="273" r:id="rId11"/>
    <p:sldId id="261" r:id="rId12"/>
    <p:sldId id="268" r:id="rId13"/>
    <p:sldId id="269" r:id="rId14"/>
    <p:sldId id="262" r:id="rId15"/>
    <p:sldId id="271" r:id="rId16"/>
    <p:sldId id="272" r:id="rId17"/>
    <p:sldId id="26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84"/>
    <p:restoredTop sz="95964"/>
  </p:normalViewPr>
  <p:slideViewPr>
    <p:cSldViewPr snapToGrid="0" snapToObjects="1">
      <p:cViewPr varScale="1">
        <p:scale>
          <a:sx n="68" d="100"/>
          <a:sy n="68" d="100"/>
        </p:scale>
        <p:origin x="2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432A4-936D-AE4C-AC3B-50350922972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29.09.20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Bilanzierung </a:t>
            </a:r>
            <a:br>
              <a:rPr lang="de-DE" dirty="0"/>
            </a:br>
            <a:r>
              <a:rPr lang="de-DE" dirty="0"/>
              <a:t>aus gutem Grund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16DB6E7-7E88-C04C-A2B2-8ED47AD4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32" y="991025"/>
            <a:ext cx="7165847" cy="39810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1337AA-BD13-6B4C-840C-ADC6AB7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1" y="400050"/>
            <a:ext cx="471834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640A5F-23D3-624B-987C-DFC308CA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8" y="211137"/>
            <a:ext cx="4456317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5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93325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Bilanzierung Umlauf-vermögen / Vorräte</a:t>
            </a:r>
          </a:p>
          <a:p>
            <a:endParaRPr lang="de-DE" sz="11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0944" y="89584"/>
            <a:ext cx="509705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Umlaufvermögen/Vorräten (UV) durchführen können: Vorräte beschreiben können, Prinzipien erklären können, </a:t>
            </a:r>
            <a:r>
              <a:rPr lang="de-DE" sz="900" dirty="0" err="1">
                <a:latin typeface="+mj-lt"/>
                <a:cs typeface="Chalkduster"/>
              </a:rPr>
              <a:t>Fifo</a:t>
            </a:r>
            <a:r>
              <a:rPr lang="de-DE" sz="900" dirty="0">
                <a:latin typeface="+mj-lt"/>
                <a:cs typeface="Chalkduster"/>
              </a:rPr>
              <a:t> u. Identitätspreisverfahren unterscheiden können, Bewertung und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651636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82779" y="669840"/>
            <a:ext cx="192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Vorräte?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88496" y="623431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796834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110621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013710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013710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051746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92626" y="1121517"/>
            <a:ext cx="3030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Vermögen, welches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kurzfristig</a:t>
            </a:r>
            <a:r>
              <a:rPr lang="de-DE" sz="900" dirty="0">
                <a:latin typeface="+mj-lt"/>
                <a:cs typeface="Chalkduster"/>
              </a:rPr>
              <a:t> dem Betrieb dient: Vorräte: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Roh-, Hilfs- und Betriebsstoffe,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Waren (z.B. Lebensmittel, ...)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noch nicht abrechenbare</a:t>
            </a:r>
            <a:r>
              <a:rPr lang="de-AT" sz="900" b="1" dirty="0">
                <a:latin typeface="+mj-lt"/>
                <a:cs typeface="Chalkduster"/>
              </a:rPr>
              <a:t> </a:t>
            </a:r>
            <a:r>
              <a:rPr lang="de-AT" sz="900" dirty="0">
                <a:latin typeface="+mj-lt"/>
                <a:cs typeface="Chalkduster"/>
              </a:rPr>
              <a:t>Leistungen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geleistete Anzahlungen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6888496" y="1196493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28094" y="1123833"/>
            <a:ext cx="3202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muss</a:t>
            </a:r>
            <a:r>
              <a:rPr lang="de-DE" sz="900" dirty="0">
                <a:latin typeface="+mj-lt"/>
                <a:cs typeface="Chalkduster"/>
              </a:rPr>
              <a:t> der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niedrigere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Wert am Bilanzstichtag </a:t>
            </a:r>
            <a:r>
              <a:rPr lang="de-DE" sz="900">
                <a:solidFill>
                  <a:srgbClr val="FF0000"/>
                </a:solidFill>
                <a:latin typeface="+mj-lt"/>
                <a:cs typeface="Chalkduster"/>
              </a:rPr>
              <a:t>angesetzt werden</a:t>
            </a:r>
            <a:r>
              <a:rPr lang="de-DE" sz="900">
                <a:latin typeface="+mj-lt"/>
                <a:cs typeface="Chalkduster"/>
              </a:rPr>
              <a:t>, </a:t>
            </a:r>
            <a:r>
              <a:rPr lang="de-DE" sz="900" dirty="0">
                <a:latin typeface="+mj-lt"/>
                <a:cs typeface="Chalkduster"/>
              </a:rPr>
              <a:t>auch bei höheren Werten am Bilanzstichtag (keine Aufwertung)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4762498" y="2976262"/>
          <a:ext cx="2238376" cy="677862"/>
        </p:xfrm>
        <a:graphic>
          <a:graphicData uri="http://schemas.openxmlformats.org/drawingml/2006/table">
            <a:tbl>
              <a:tblPr/>
              <a:tblGrid>
                <a:gridCol w="111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HW Vorrat</a:t>
                      </a:r>
                      <a:endParaRPr lang="el-G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 1.1. (EBK)</a:t>
                      </a: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 HW Eins. (</a:t>
                      </a:r>
                      <a:r>
                        <a:rPr lang="de-DE" sz="1000" b="0" i="0" u="none" strike="noStrike" dirty="0" err="1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 HW Eins (</a:t>
                      </a:r>
                      <a:r>
                        <a:rPr lang="de-DE" sz="1000" b="0" i="0" u="none" strike="noStrike" baseline="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 31.12. (SBK)</a:t>
                      </a: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7119948" y="2976262"/>
          <a:ext cx="1849235" cy="860884"/>
        </p:xfrm>
        <a:graphic>
          <a:graphicData uri="http://schemas.openxmlformats.org/drawingml/2006/table">
            <a:tbl>
              <a:tblPr/>
              <a:tblGrid>
                <a:gridCol w="87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 HW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1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HW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Verbrauch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4955754" y="2475762"/>
          <a:ext cx="5712246" cy="487680"/>
        </p:xfrm>
        <a:graphic>
          <a:graphicData uri="http://schemas.openxmlformats.org/drawingml/2006/table">
            <a:tbl>
              <a:tblPr/>
              <a:tblGrid>
                <a:gridCol w="50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Ziele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1) Bilanz (1 Vorrat) richtiger Endbestand (zum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niedr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 Preis)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2) 5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WES: tatsächliche Verbrauch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3) 7 Abschreibungen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zu Vorräten: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Abwertung und Schwund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9095503" y="2976262"/>
          <a:ext cx="1468569" cy="677862"/>
        </p:xfrm>
        <a:graphic>
          <a:graphicData uri="http://schemas.openxmlformats.org/drawingml/2006/table">
            <a:tbl>
              <a:tblPr/>
              <a:tblGrid>
                <a:gridCol w="69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Abschr. Vorräte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(G+V)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0" y="2411317"/>
            <a:ext cx="5905500" cy="166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7702" y="3832905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53" y="2769739"/>
            <a:ext cx="505124" cy="4921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49" y="3261863"/>
            <a:ext cx="469604" cy="50541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24000" y="2129586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Verfahren?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2147246" y="2555694"/>
          <a:ext cx="2461317" cy="1211580"/>
        </p:xfrm>
        <a:graphic>
          <a:graphicData uri="http://schemas.openxmlformats.org/drawingml/2006/table">
            <a:tbl>
              <a:tblPr/>
              <a:tblGrid>
                <a:gridCol w="155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Direkt</a:t>
                      </a:r>
                    </a:p>
                    <a:p>
                      <a:pPr algn="l" fontAlgn="b"/>
                      <a:endParaRPr lang="de-DE" sz="7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Indirekt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Identitätspreis-verfahren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(Zusammensetzung von Abfassungen, Endbestand, Herkunft Schwund, </a:t>
                      </a:r>
                      <a:r>
                        <a:rPr lang="de-DE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etc</a:t>
                      </a:r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bekannt)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Keine Abf. 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</a:t>
                      </a:r>
                      <a:r>
                        <a:rPr lang="de-DE" sz="700" b="0" i="0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Ident</a:t>
                      </a:r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 EB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9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Fifo</a:t>
                      </a:r>
                      <a:r>
                        <a:rPr lang="de-DE" sz="700" b="0" i="0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(First in </a:t>
                      </a:r>
                      <a:r>
                        <a:rPr lang="de-DE" sz="7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first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out)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Nur Menge der Abfassungen 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 Menge EB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88" y="2679640"/>
            <a:ext cx="413332" cy="28380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1895355" y="4445000"/>
            <a:ext cx="0" cy="21991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762500" y="1992561"/>
            <a:ext cx="374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Ziele gibt es bei der Bewertung?</a:t>
            </a:r>
          </a:p>
        </p:txBody>
      </p:sp>
      <p:sp>
        <p:nvSpPr>
          <p:cNvPr id="46" name="Geschweifte Klammer rechts 45"/>
          <p:cNvSpPr/>
          <p:nvPr/>
        </p:nvSpPr>
        <p:spPr>
          <a:xfrm rot="5400000" flipV="1">
            <a:off x="3309171" y="2660516"/>
            <a:ext cx="154452" cy="2444333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287280" y="4267200"/>
          <a:ext cx="7801721" cy="1155408"/>
        </p:xfrm>
        <a:graphic>
          <a:graphicData uri="http://schemas.openxmlformats.org/drawingml/2006/table">
            <a:tbl>
              <a:tblPr/>
              <a:tblGrid>
                <a:gridCol w="257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48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Schritte und Reihenfolge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Berechnung u. Besonderheiten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Endbestand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(Bilanzansatz am 31.12.)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Ident: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EB vom AB   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 EB vom 1. ZK.*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 EB gesamt                                        = Bilanzansatz ges.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 EB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vorletzer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Zukauf-* niedrig.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 EB letzter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Zukau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niedrig. Wert      = Bilanzansatz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EB Menge   gesamt                             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 Bilanzansatz ges.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Zusammensetzung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Letzte </a:t>
                      </a:r>
                      <a:endParaRPr lang="de-DE" sz="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Bestandsveränderung=</a:t>
                      </a:r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EB-AB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+ Lageraufbau (Vorrat im Soll);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+: 1 HW Vorrat / 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 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(é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- Lagerabbau (Vorrat im Haben)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-: 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5HW Einsatz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1 HW Vorrat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ê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2287280" y="5472668"/>
          <a:ext cx="4913621" cy="190500"/>
        </p:xfrm>
        <a:graphic>
          <a:graphicData uri="http://schemas.openxmlformats.org/drawingml/2006/table">
            <a:tbl>
              <a:tblPr/>
              <a:tblGrid>
                <a:gridCol w="259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Berechnung der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Abwertung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Ist-Endbestand aus 1) * Preisabwertung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/>
        </p:nvGraphicFramePr>
        <p:xfrm>
          <a:off x="2287280" y="5721667"/>
          <a:ext cx="6475721" cy="850900"/>
        </p:xfrm>
        <a:graphic>
          <a:graphicData uri="http://schemas.openxmlformats.org/drawingml/2006/table">
            <a:tbl>
              <a:tblPr/>
              <a:tblGrid>
                <a:gridCol w="2589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Berechnung des 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Schwundes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Herkunft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vom letzten</a:t>
                      </a:r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Fehlmenge * jew. Einkaufspreis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(*Bei Indirekten Verfahren: keine Abfassungen bekannt </a:t>
                      </a:r>
                      <a:r>
                        <a:rPr lang="de-DE" sz="800" b="0" i="0" u="none" strike="noStrike" dirty="0" err="1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dh</a:t>
                      </a:r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 keinen Schwund...)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(WES = EB-AB-Abwertung))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2287879" y="6618740"/>
          <a:ext cx="7251700" cy="19050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 (2+3)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 Abwertung u. Schwund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7 Abschr. Vorräte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(=)</a:t>
                      </a:r>
                      <a:endParaRPr lang="de-DE" sz="800" b="0" i="0" u="none" strike="noStrike" dirty="0">
                        <a:solidFill>
                          <a:srgbClr val="E46C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Rechteck 39"/>
          <p:cNvSpPr/>
          <p:nvPr/>
        </p:nvSpPr>
        <p:spPr>
          <a:xfrm>
            <a:off x="1663089" y="4176838"/>
            <a:ext cx="8522311" cy="2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82220" y="3832909"/>
            <a:ext cx="5833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&lt; 4) Bilanzpolitik: durch Wahl des Bewertungsverfahrens kann Ergebnis von Bilanz &amp; G&amp;V beeinflusst werden</a:t>
            </a:r>
          </a:p>
        </p:txBody>
      </p:sp>
    </p:spTree>
    <p:extLst>
      <p:ext uri="{BB962C8B-B14F-4D97-AF65-F5344CB8AC3E}">
        <p14:creationId xmlns:p14="http://schemas.microsoft.com/office/powerpoint/2010/main" val="190269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640A5F-23D3-624B-987C-DFC308CA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8" y="211137"/>
            <a:ext cx="4456317" cy="40640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0C955F3-A49F-7A47-A1B3-32D94653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196" y="1016000"/>
            <a:ext cx="6119091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6B6AA3-D3D1-C245-93C5-06FD44B6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425"/>
            <a:ext cx="4687765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UV/ Forderungen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Umlaufvermögen/Forderungen (UV) durchführen können: Forderungen beschreiben können (einbringlich, zweifelhaft, uneinbringlich) relevante Prinzipien erklären können, Einzel-Bewertung und Pauschal-Bewertung und notwendige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7483" y="761200"/>
            <a:ext cx="236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Forderungen?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147353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185389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87023" y="1255160"/>
            <a:ext cx="3136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latin typeface="+mj-lt"/>
                <a:cs typeface="Chalkduster"/>
              </a:rPr>
              <a:t>Schulden, die jemand anderer bei mir gemacht hat weil er z.B.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Auf Ziel eingekauft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Ein Darlehen bei mir aufgenommen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Bzw. ich aus einem sonstigen Grund eine Forderung habe</a:t>
            </a:r>
          </a:p>
          <a:p>
            <a:r>
              <a:rPr lang="de-AT" sz="900" dirty="0">
                <a:latin typeface="+mj-lt"/>
                <a:cs typeface="Chalkduster"/>
              </a:rPr>
              <a:t>Forderungen gehören zum Umlaufvermögen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7108295" y="1330136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muss der niedrigere Wert am Bilanzstichtag angesetzt werden. Wertminderungen treten bei Forderungen dann auf, wenn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mein Schuldner </a:t>
            </a:r>
            <a:r>
              <a:rPr lang="de-DE" sz="900" dirty="0">
                <a:latin typeface="+mj-lt"/>
                <a:cs typeface="Chalkduster"/>
              </a:rPr>
              <a:t>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Zahlungsschwierigkeiten</a:t>
            </a:r>
            <a:r>
              <a:rPr lang="de-DE" sz="900" dirty="0">
                <a:latin typeface="+mj-lt"/>
                <a:cs typeface="Chalkduster"/>
              </a:rPr>
              <a:t> kommt. 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5157939" y="2840253"/>
          <a:ext cx="5406133" cy="612749"/>
        </p:xfrm>
        <a:graphic>
          <a:graphicData uri="http://schemas.openxmlformats.org/drawingml/2006/table">
            <a:tbl>
              <a:tblPr/>
              <a:tblGrid>
                <a:gridCol w="4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8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1) Uneinbringliche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(ganz oder </a:t>
                      </a:r>
                      <a:r>
                        <a:rPr lang="de-D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tw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.) 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&gt; Nettoforderung abschreiben, UST-korrigieren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2) Zweifelhafte</a:t>
                      </a:r>
                      <a:r>
                        <a:rPr lang="de-DE" sz="1000" b="0" i="0" u="none" strike="noStrike" baseline="0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 Forderungen &gt; Nettoforderung wert-berichtigen, UST unverändert</a:t>
                      </a:r>
                      <a:endParaRPr lang="de-DE" sz="1000" b="0" i="0" u="none" strike="noStrike" dirty="0">
                        <a:solidFill>
                          <a:srgbClr val="FF66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3)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 Ei</a:t>
                      </a:r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nbringliche Forderungen &gt; kein Handlungsbedarf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1" y="2826391"/>
            <a:ext cx="5801571" cy="707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671391" y="3948499"/>
            <a:ext cx="8892680" cy="281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357916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24000" y="2254790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Bewertungs-</a:t>
            </a:r>
          </a:p>
          <a:p>
            <a:r>
              <a:rPr lang="de-DE" sz="1600" dirty="0">
                <a:latin typeface="+mj-lt"/>
                <a:cs typeface="Chalkduster"/>
              </a:rPr>
              <a:t>Möglichkeiten gibt es?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62501" y="2265728"/>
            <a:ext cx="4106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Kategorien von Forderungen gibt es, </a:t>
            </a:r>
          </a:p>
          <a:p>
            <a:r>
              <a:rPr lang="de-DE" sz="1600" dirty="0">
                <a:latin typeface="+mj-lt"/>
                <a:cs typeface="Chalkduster"/>
              </a:rPr>
              <a:t>    und was lässt sich daraus schließen?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1897486" y="2840253"/>
          <a:ext cx="2696673" cy="706288"/>
        </p:xfrm>
        <a:graphic>
          <a:graphicData uri="http://schemas.openxmlformats.org/drawingml/2006/table">
            <a:tbl>
              <a:tblPr/>
              <a:tblGrid>
                <a:gridCol w="142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08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Bewertung: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wann: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marL="228600" indent="-228600" algn="l" fontAlgn="b">
                        <a:buAutoNum type="arabicParenR"/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Einzelbewertung</a:t>
                      </a:r>
                    </a:p>
                    <a:p>
                      <a:pPr marL="228600" indent="-228600" algn="l" fontAlgn="b">
                        <a:buAutoNum type="arabicParenR"/>
                      </a:pP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größere Forderungen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Pauschal-Bewertung</a:t>
                      </a:r>
                    </a:p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viele kleine Beträge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7" y="2839566"/>
            <a:ext cx="282911" cy="67313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1" y="2882318"/>
            <a:ext cx="181732" cy="37876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50" y="3240418"/>
            <a:ext cx="297935" cy="338748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1663807" y="3948498"/>
          <a:ext cx="8229599" cy="357058"/>
        </p:xfrm>
        <a:graphic>
          <a:graphicData uri="http://schemas.openxmlformats.org/drawingml/2006/table">
            <a:tbl>
              <a:tblPr/>
              <a:tblGrid>
                <a:gridCol w="26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5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684551" y="4314611"/>
          <a:ext cx="8229599" cy="485454"/>
        </p:xfrm>
        <a:graphic>
          <a:graphicData uri="http://schemas.openxmlformats.org/drawingml/2006/table">
            <a:tbl>
              <a:tblPr/>
              <a:tblGrid>
                <a:gridCol w="246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</a:t>
                      </a:r>
                    </a:p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der Abschreibung &gt;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uneinbringlicher Teil                  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(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oder ganz)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Erst hier darf UST 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korregiert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werden (UST Verbindlichkeit wird im Soll ausgebucht).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de-DE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Absch</a:t>
                      </a:r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. auf Ford z.B. 10%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 20010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1684551" y="4898158"/>
          <a:ext cx="8229600" cy="1185038"/>
        </p:xfrm>
        <a:graphic>
          <a:graphicData uri="http://schemas.openxmlformats.org/drawingml/2006/table">
            <a:tbl>
              <a:tblPr/>
              <a:tblGrid>
                <a:gridCol w="248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113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(Einzel-Wert-Berichtigung)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 EWB am 31.12.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alle Situationen den                                     1) Nettobetrag ermitteln,                                  2) alle zweifelhaften Teile der</a:t>
                      </a:r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Forderungen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ermitteln und addieren </a:t>
                      </a:r>
                    </a:p>
                    <a:p>
                      <a:pPr algn="l" fontAlgn="b"/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= </a:t>
                      </a:r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Endbestand 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Wertberichtigung (WB).               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3) Ermittlung der Veränderung der WB: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EB-AB </a:t>
                      </a:r>
                      <a:r>
                        <a:rPr lang="de-D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(lt. Saldenliste)</a:t>
                      </a:r>
                      <a:endParaRPr lang="de-DE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EWB (trotz Kontenklasse 2) ist ein passives Bestandskonto (Wertberichtigung zu einem aktiven Konto)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&gt; AB (es wird mehr) dann wird  die „2 EWB“ im Haben gebucht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&lt; AB (es wird weniger) dann wird die „2 EWB“ im Soll gebucht.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/2 EWB zu Ford 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EWB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Aufl.</a:t>
                      </a:r>
                      <a:r>
                        <a:rPr lang="de-DE" sz="800" b="0" i="0" u="none" strike="noStrike" baseline="0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1684553" y="5967930"/>
          <a:ext cx="8229599" cy="543951"/>
        </p:xfrm>
        <a:graphic>
          <a:graphicData uri="http://schemas.openxmlformats.org/drawingml/2006/table">
            <a:tbl>
              <a:tblPr/>
              <a:tblGrid>
                <a:gridCol w="24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780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(Pauschal-Wert-Berichtigung)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des Standes der PWB am 31.12. des Abschlussjahres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erforderlich: für alle weiteren: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PWB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PWB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zFord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PWB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4 Erträge aus Aufl.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684550" y="6580025"/>
          <a:ext cx="8229600" cy="179198"/>
        </p:xfrm>
        <a:graphic>
          <a:graphicData uri="http://schemas.openxmlformats.org/drawingml/2006/table">
            <a:tbl>
              <a:tblPr/>
              <a:tblGrid>
                <a:gridCol w="24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halkduster"/>
                        </a:rPr>
                        <a:t>einbringlich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Gerade Verbindung 18"/>
          <p:cNvCxnSpPr/>
          <p:nvPr/>
        </p:nvCxnSpPr>
        <p:spPr>
          <a:xfrm>
            <a:off x="10015410" y="5094065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0015410" y="5178733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0295072" y="5305733"/>
            <a:ext cx="281370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9987188" y="5713496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987188" y="5798164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0266851" y="5925164"/>
            <a:ext cx="283961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sp>
        <p:nvSpPr>
          <p:cNvPr id="39" name="Rechteck 38"/>
          <p:cNvSpPr/>
          <p:nvPr/>
        </p:nvSpPr>
        <p:spPr>
          <a:xfrm flipV="1">
            <a:off x="10279221" y="5925164"/>
            <a:ext cx="27159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74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6B6AA3-D3D1-C245-93C5-06FD44B6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425"/>
            <a:ext cx="4687765" cy="58039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6C223C-7780-D14C-9DFE-55F44B0D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61" y="945113"/>
            <a:ext cx="6797675" cy="43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AD65CD-6F54-D148-A4FB-0FDEB44E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" y="1572111"/>
            <a:ext cx="3972815" cy="2042627"/>
          </a:xfrm>
          <a:prstGeom prst="rect">
            <a:avLst/>
          </a:prstGeo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761C88A-33DD-D44D-96FF-A83E5FAE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06" y="1736206"/>
            <a:ext cx="6974154" cy="1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840C30-9093-4C4C-A3C4-DC172B8B64DB}"/>
              </a:ext>
            </a:extLst>
          </p:cNvPr>
          <p:cNvSpPr txBox="1"/>
          <p:nvPr/>
        </p:nvSpPr>
        <p:spPr>
          <a:xfrm>
            <a:off x="1622426" y="82550"/>
            <a:ext cx="3033713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Bilanzierung Anlagevermögen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C4837B-D3A1-3146-910F-FABF09893BBA}"/>
              </a:ext>
            </a:extLst>
          </p:cNvPr>
          <p:cNvSpPr txBox="1"/>
          <p:nvPr/>
        </p:nvSpPr>
        <p:spPr>
          <a:xfrm>
            <a:off x="4656138" y="88900"/>
            <a:ext cx="587375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Ziel: Jahresabschlussarbeiten beim Anlagevermögen (AV) durchführen können: AV beschreiben können, Prinzipien erklären können, Bewertung durchführen können;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EF81CC-B2E0-A34A-8F48-A9266CDB110A}"/>
              </a:ext>
            </a:extLst>
          </p:cNvPr>
          <p:cNvSpPr txBox="1"/>
          <p:nvPr/>
        </p:nvSpPr>
        <p:spPr>
          <a:xfrm>
            <a:off x="1549400" y="488950"/>
            <a:ext cx="858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1) Wo?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E9C35-B395-A940-8B88-F9E6A092CA4B}"/>
              </a:ext>
            </a:extLst>
          </p:cNvPr>
          <p:cNvSpPr txBox="1"/>
          <p:nvPr/>
        </p:nvSpPr>
        <p:spPr>
          <a:xfrm>
            <a:off x="4037014" y="409575"/>
            <a:ext cx="1527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2) Was ist AV?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D69615-8BE2-D94B-A80D-8F6BC08569F5}"/>
              </a:ext>
            </a:extLst>
          </p:cNvPr>
          <p:cNvSpPr txBox="1"/>
          <p:nvPr/>
        </p:nvSpPr>
        <p:spPr>
          <a:xfrm>
            <a:off x="6888163" y="387350"/>
            <a:ext cx="27543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3) Welche Prinzipien gelten</a:t>
            </a:r>
          </a:p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13318" name="Bild 9">
            <a:extLst>
              <a:ext uri="{FF2B5EF4-FFF2-40B4-BE49-F238E27FC236}">
                <a16:creationId xmlns:a16="http://schemas.microsoft.com/office/drawing/2014/main" id="{FE4A2674-7E67-A841-8D6A-E578FDCD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96875"/>
            <a:ext cx="6746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d 11">
            <a:extLst>
              <a:ext uri="{FF2B5EF4-FFF2-40B4-BE49-F238E27FC236}">
                <a16:creationId xmlns:a16="http://schemas.microsoft.com/office/drawing/2014/main" id="{36083262-7742-DF4F-8B63-CDC838BB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800100"/>
            <a:ext cx="12636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38607F9-9D94-894E-BBEC-6713CE1B6D0A}"/>
              </a:ext>
            </a:extLst>
          </p:cNvPr>
          <p:cNvSpPr txBox="1"/>
          <p:nvPr/>
        </p:nvSpPr>
        <p:spPr>
          <a:xfrm>
            <a:off x="1865314" y="727076"/>
            <a:ext cx="2746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01A433-4D5F-A84D-AEF8-5E5952592288}"/>
              </a:ext>
            </a:extLst>
          </p:cNvPr>
          <p:cNvSpPr txBox="1"/>
          <p:nvPr/>
        </p:nvSpPr>
        <p:spPr>
          <a:xfrm>
            <a:off x="3140076" y="727076"/>
            <a:ext cx="2635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BF6382B-2D65-F34E-8761-36DBE2FEA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4001" y="744538"/>
            <a:ext cx="27416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9579F98-9D94-1841-870B-CABBB6D7CCA0}"/>
              </a:ext>
            </a:extLst>
          </p:cNvPr>
          <p:cNvSpPr txBox="1"/>
          <p:nvPr/>
        </p:nvSpPr>
        <p:spPr>
          <a:xfrm>
            <a:off x="3962401" y="779464"/>
            <a:ext cx="32035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Vermögen, welches </a:t>
            </a:r>
            <a:r>
              <a:rPr lang="de-DE" altLang="de-DE" sz="1000">
                <a:solidFill>
                  <a:srgbClr val="FF0000"/>
                </a:solidFill>
              </a:rPr>
              <a:t>langfristig</a:t>
            </a:r>
            <a:r>
              <a:rPr lang="de-DE" altLang="de-DE" sz="1000"/>
              <a:t> dem Betrieb zur Leistungserstellung dient: z.B. Grundstücke, Gebäude,  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Nicht abnutzbares AV: z.B. Grdst. (i.d.R. keine Abschr.)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Abnutzbares AV: Gebäude, Maschinen, BGA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E80DB57-F367-5E42-B260-98B2B133D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957264"/>
            <a:ext cx="438150" cy="11525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66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B62EB-F977-2146-897E-432827D99721}"/>
              </a:ext>
            </a:extLst>
          </p:cNvPr>
          <p:cNvSpPr txBox="1"/>
          <p:nvPr/>
        </p:nvSpPr>
        <p:spPr>
          <a:xfrm>
            <a:off x="7604125" y="876300"/>
            <a:ext cx="299085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FF6600"/>
                </a:solidFill>
              </a:rPr>
              <a:t>Gemildertes</a:t>
            </a:r>
            <a:r>
              <a:rPr lang="de-DE" altLang="de-DE" sz="1000"/>
              <a:t> </a:t>
            </a:r>
            <a:r>
              <a:rPr lang="de-DE" altLang="de-DE" sz="1000">
                <a:solidFill>
                  <a:srgbClr val="FF6600"/>
                </a:solidFill>
              </a:rPr>
              <a:t>Niederstwertprinzip,</a:t>
            </a:r>
          </a:p>
          <a:p>
            <a:pPr eaLnBrk="1" hangingPunct="1"/>
            <a:r>
              <a:rPr lang="de-DE" altLang="de-DE" sz="1000"/>
              <a:t>(Unterprinzip des Vorsichtsprinzips) d.h. bei einer Wertminderung muss der niedrigere Wert am Bilanzstichtag angesetzt werden. Bei einer Werterhöhung kann bis zum Anschaffungswert aufgewertet werden (z.B. bei Grundstücken relevant).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9D716A-9FA5-7840-BA6A-F33C3975220A}"/>
              </a:ext>
            </a:extLst>
          </p:cNvPr>
          <p:cNvSpPr txBox="1"/>
          <p:nvPr/>
        </p:nvSpPr>
        <p:spPr>
          <a:xfrm>
            <a:off x="1524001" y="1858964"/>
            <a:ext cx="241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pic>
        <p:nvPicPr>
          <p:cNvPr id="13327" name="Bild 1">
            <a:extLst>
              <a:ext uri="{FF2B5EF4-FFF2-40B4-BE49-F238E27FC236}">
                <a16:creationId xmlns:a16="http://schemas.microsoft.com/office/drawing/2014/main" id="{241E4D58-B3F0-594D-BBA4-E5FFCB7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1" y="1449388"/>
            <a:ext cx="15986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5">
            <a:extLst>
              <a:ext uri="{FF2B5EF4-FFF2-40B4-BE49-F238E27FC236}">
                <a16:creationId xmlns:a16="http://schemas.microsoft.com/office/drawing/2014/main" id="{538F485E-3C6D-5B4F-A5BB-BFCE9A373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343276"/>
            <a:ext cx="35258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AE307A-4C42-634A-B7BD-3D7A0A2872AA}"/>
              </a:ext>
            </a:extLst>
          </p:cNvPr>
          <p:cNvSpPr txBox="1"/>
          <p:nvPr/>
        </p:nvSpPr>
        <p:spPr>
          <a:xfrm>
            <a:off x="10231438" y="3832226"/>
            <a:ext cx="35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346AC1-AD3E-AD45-92AD-22F6B0FBDA71}"/>
              </a:ext>
            </a:extLst>
          </p:cNvPr>
          <p:cNvSpPr txBox="1"/>
          <p:nvPr/>
        </p:nvSpPr>
        <p:spPr>
          <a:xfrm>
            <a:off x="7673976" y="4198938"/>
            <a:ext cx="3063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     X    X        X   X         X        X      X      x       x        x                  x     x</a:t>
            </a:r>
          </a:p>
        </p:txBody>
      </p:sp>
      <p:pic>
        <p:nvPicPr>
          <p:cNvPr id="13331" name="Bild 24">
            <a:extLst>
              <a:ext uri="{FF2B5EF4-FFF2-40B4-BE49-F238E27FC236}">
                <a16:creationId xmlns:a16="http://schemas.microsoft.com/office/drawing/2014/main" id="{1B8D5BBC-CF6D-EE4A-A2F6-DF1753B48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2489201"/>
            <a:ext cx="5032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Bild 25">
            <a:extLst>
              <a:ext uri="{FF2B5EF4-FFF2-40B4-BE49-F238E27FC236}">
                <a16:creationId xmlns:a16="http://schemas.microsoft.com/office/drawing/2014/main" id="{A30B04DF-7F8C-BF4E-B0D6-25C4C1683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5988050"/>
            <a:ext cx="40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28728E-1A3F-F942-A621-EB193E455B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78975" y="2943225"/>
            <a:ext cx="266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D3550E-7B86-0940-ACDB-89240B3654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17100" y="6435725"/>
            <a:ext cx="323850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5" name="Bild 31">
            <a:extLst>
              <a:ext uri="{FF2B5EF4-FFF2-40B4-BE49-F238E27FC236}">
                <a16:creationId xmlns:a16="http://schemas.microsoft.com/office/drawing/2014/main" id="{9B0D9767-0D12-F746-865A-05181DD84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64088"/>
            <a:ext cx="14287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857032B1-F948-A943-8A1F-CB49F1FEAB2F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2190750"/>
          <a:ext cx="7531100" cy="115094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447477887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972895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046577517"/>
                    </a:ext>
                  </a:extLst>
                </a:gridCol>
              </a:tblGrid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Zugang: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Achtung!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1936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Kauf (Bar, mit Kreditkarte, auf Ziel, etc.)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Netto (außer PKW &gt; Brutto),und ggf. Anschaffungsnebenkosten z.B. Bezugskosten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Maschinen, 2 Vost / 2 Kassa (=)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95963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Geringwert. Wirtschaftsgüter (z.B. Ziel)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 400,00 € netto,  Rabatte,  ev. ist Umbuchung notwendig wenn bei Anschaffung in 0 geb. wurde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GWG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2 Vost / 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426865"/>
                  </a:ext>
                </a:extLst>
              </a:tr>
              <a:tr h="227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(Umbau + Erweiterung vs. Instandhaltung u.-setzung)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nur von Umbau und Erweiterung&gt;0, Kosmetik&gt;7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Gebäude, 2 Vost / 330.. Verb. (=)  oder                      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Instandhaltung durch 3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., 2 Vost/330..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33843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(Anlagen in Bau)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Während Bauphase wird auf 0 Anlagen im Bau gebucht, bei Fertigstellung wird auf 0 Gebäude umgebucht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Anlagen in bau, 2 Vost / 2 Bank. (=)                              0 Anlagen in bau, 2 Vost / 2 Bank , 330 Verb.(=) 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Umbuchung: 0 Gebäude/Anlagen in Bau (=) 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33788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Aktivierte Eigenleistung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Neutralisierung von Kosten (Material, Personal,...)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BGA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Aktivierte Eigenleistungen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6371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8C5E430D-7442-4C46-9B51-FD3DDD7A93AB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3463925"/>
          <a:ext cx="5549900" cy="825500"/>
        </p:xfrm>
        <a:graphic>
          <a:graphicData uri="http://schemas.openxmlformats.org/drawingml/2006/table">
            <a:tbl>
              <a:tblPr/>
              <a:tblGrid>
                <a:gridCol w="2774950">
                  <a:extLst>
                    <a:ext uri="{9D8B030D-6E8A-4147-A177-3AD203B41FA5}">
                      <a16:colId xmlns:a16="http://schemas.microsoft.com/office/drawing/2014/main" val="3838994289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3518949541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Eintrag im Anlagenverzeichnis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Was wird eingetragen? Achtung bei!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62174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am 1.1. vorhandenes Vermögen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AfA, Buchwert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89526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bei AfA: max Buchwert 1.1., gen. AfA des lauf. Jahres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5403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2) Neuanschaffungen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Alles (Lifer., AW, ANK, ND, AfA, BW 31.12....)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4034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+A-Nebenkosten -Minderungen (Bezugskosten, Skonto)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1498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5AB6C538-C07A-CF4C-8DF7-C26ACA7CF3B3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4446589"/>
          <a:ext cx="7531100" cy="132397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81983147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795097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50878110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Abschreibung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77790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Abschreibung (AfA, Absetzung f. Abnutzung)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=Anschaffungswert / Nutzungsd. od. 2) AW*Abschreibungssatz od. 3) BW 1.1./RND 1.1.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84396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Inbetriebnahme im 2. Halbjahr: AfA = AW/ND / 2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12527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Ablauf der Nutzungsdauer: Erinnerungs-€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3950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Abschreibung altes Gebäude,                                                                                                                  2) Ermittlung der RND (RND zum 1.1. - 0,5 wenn Umbau in 2. Jahreshälfte, sonst RND 1.1.),                 3) AfA neu = Umbau / RND, ev. /2 wenn Umbau in der 2. Jahreshälfte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Gebäude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8626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Grundstücke (Nicht abnutzbares AV)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Wenn Wertminderung von Dauer ist dann muss abgeschrieben werden.                                        Bei Aufwertungen kann max. bis zum Anschaffungswert aufgewertet werden.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außerplm Abschr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Grdst.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2998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Grundstücke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außerplm Erträge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39463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8D463234-AF8A-3B49-93E6-C5C48809B08D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5808663"/>
          <a:ext cx="7531100" cy="104140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616989119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872131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34525576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4) Abgang vom Anlagevermögen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5168"/>
                  </a:ext>
                </a:extLst>
              </a:tr>
              <a:tr h="546100"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 (Bar) oder 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Versicherungsfall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Anlagentausch (in Zahlung gegebene Anl.)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Ermittlung Verk.gewinn od Verl.: Verk.erlös – RBW (s3)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Verkauf: 2 Kassa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Versicherung 2 Bank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Versicherungserlöse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od. Tausch: z.B. 0 LKW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2 Vost 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  3 Verb... od 2 Bank                                                          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006312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Berechnung und Verbuchung laufender 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Abgang im 2. HJ: Jahres AfA;   Abgang 1. HJ: 1/2j.AfA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78515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Berechnung und Verbuchung Restbuchwert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RBW= Buchwert 1.1. - Jahres AfA (ganz od. halb)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BW abgeg. Anlagen (Vers: Schadensfälle)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83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3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753F565-5196-9A4C-B76D-761EDF2A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4249879"/>
            <a:ext cx="6014887" cy="18223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96D17B-B169-614A-BED1-E95F910A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193279"/>
            <a:ext cx="5727700" cy="2387600"/>
          </a:xfrm>
          <a:prstGeom prst="rect">
            <a:avLst/>
          </a:prstGeo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8DE2DA4-CC17-CB46-AA49-E5E2AD6A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3" y="2852342"/>
            <a:ext cx="10337724" cy="34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030644-096D-8346-84A1-FACFAB45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" y="271462"/>
            <a:ext cx="5022058" cy="4343401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FCA7A04-E5A4-0242-905F-3D800D0D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362" y="565710"/>
            <a:ext cx="5700712" cy="99004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FDB9F27-75D5-C54D-889B-D2426052B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841" y="4567893"/>
            <a:ext cx="9382922" cy="21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21337AA-BD13-6B4C-840C-ADC6AB70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1" y="400050"/>
            <a:ext cx="471834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 </a:t>
            </a:r>
          </a:p>
          <a:p>
            <a:r>
              <a:rPr lang="de-DE" dirty="0">
                <a:latin typeface="+mj-lt"/>
                <a:cs typeface="Chalkduster"/>
              </a:rPr>
              <a:t>Rückstellungen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Anlässe für Rückstellungen beschreiben können, Bedeutung von Rückstellungen einschätzen können, Rückstellungen im Jahr der Entstehung bilden können, Rückstellungen im Folgejahr richtig behandeln können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02401" y="761200"/>
            <a:ext cx="255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Rückstellungen?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35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17654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59362" y="1099755"/>
            <a:ext cx="37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Passivposten</a:t>
            </a:r>
            <a:r>
              <a:rPr lang="de-AT" sz="900" dirty="0">
                <a:latin typeface="+mj-lt"/>
                <a:cs typeface="Chalkduster"/>
              </a:rPr>
              <a:t> (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Vorsorgen</a:t>
            </a:r>
            <a:r>
              <a:rPr lang="de-AT" sz="900" dirty="0">
                <a:latin typeface="+mj-lt"/>
                <a:cs typeface="Chalkduster"/>
              </a:rPr>
              <a:t>) für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ungewisse Verbindlichkeiten</a:t>
            </a:r>
            <a:r>
              <a:rPr lang="de-AT" sz="900" dirty="0">
                <a:latin typeface="+mj-lt"/>
                <a:cs typeface="Chalkduster"/>
              </a:rPr>
              <a:t> (Höhe, Wann, ob überhaupt)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Pensionen/Abfertigungen (lfr.)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Betriebssteuern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Rechts- und Beratungskosten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Prozesskosten, Schadenersatzleistungen (eher 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 Extrembeispiel: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VW Abgasbetrug, BP Golf </a:t>
            </a:r>
            <a:r>
              <a:rPr lang="de-AT" sz="900" dirty="0" err="1">
                <a:solidFill>
                  <a:srgbClr val="FF0000"/>
                </a:solidFill>
                <a:latin typeface="+mj-lt"/>
                <a:cs typeface="Chalkduster"/>
              </a:rPr>
              <a:t>Mex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Sonstige ...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7108295" y="1351691"/>
            <a:ext cx="439598" cy="82448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Höchstwertprinzip,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 – man muss sich eher ärmer machen) d.h. bei einer Werterhöhung bzw. einer drohenden Verbindlichkeit muss schon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vorgesorgt</a:t>
            </a:r>
            <a:r>
              <a:rPr lang="de-DE" sz="900" dirty="0">
                <a:latin typeface="+mj-lt"/>
                <a:cs typeface="Chalkduster"/>
              </a:rPr>
              <a:t> werden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obwohl</a:t>
            </a:r>
            <a:r>
              <a:rPr lang="de-DE" sz="900" dirty="0">
                <a:latin typeface="+mj-lt"/>
                <a:cs typeface="Chalkduster"/>
              </a:rPr>
              <a:t> die Verbindlichkeit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noch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ungewiss</a:t>
            </a:r>
            <a:r>
              <a:rPr lang="de-DE" sz="900" dirty="0">
                <a:latin typeface="+mj-lt"/>
                <a:cs typeface="Chalkduster"/>
              </a:rPr>
              <a:t> ist (d.h. sie könnte gar nicht entstehen)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52849" y="3121547"/>
            <a:ext cx="8892680" cy="3646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275221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7892560" y="3986050"/>
            <a:ext cx="738878" cy="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8286523" y="4096120"/>
            <a:ext cx="439182" cy="31546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Rst</a:t>
            </a:r>
            <a:endParaRPr lang="de-DE" sz="500" dirty="0">
              <a:latin typeface="+mj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739874" y="3271178"/>
          <a:ext cx="8013700" cy="1955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1739874" y="3579047"/>
          <a:ext cx="8013700" cy="2794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</a:t>
                      </a:r>
                      <a:r>
                        <a:rPr lang="de-D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31.12. .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 gibt noch keine Rückstellung aus den Vorjahren.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Aufwandskonto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Rückstellungskonto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739874" y="4530281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Folgejahr...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1) Rückstellung wurde in richtiger Höhe gebucht und die Rechnung ist zu zahlen.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1739874" y="4958928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57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... es wurde zu wenig rückgestellt, Verwendung + zusätzlicher Aufwand (VP)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 aus VP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elle 42"/>
          <p:cNvGraphicFramePr>
            <a:graphicFrameLocks noGrp="1"/>
          </p:cNvGraphicFramePr>
          <p:nvPr/>
        </p:nvGraphicFramePr>
        <p:xfrm>
          <a:off x="1739874" y="5446213"/>
          <a:ext cx="8013700" cy="5130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... es wurde zu viel rückgestellt, Zahlung des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niedr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Betrages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der Aufl. v Rückst.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elle 43"/>
          <p:cNvGraphicFramePr>
            <a:graphicFrameLocks noGrp="1"/>
          </p:cNvGraphicFramePr>
          <p:nvPr/>
        </p:nvGraphicFramePr>
        <p:xfrm>
          <a:off x="1739874" y="5735386"/>
          <a:ext cx="8013700" cy="87109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Besondere Rückstellung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31.12. ...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Abfertigung alt,...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Zuweisung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Abf.rst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 für Abf.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Bezahlung der Abfertigung und EST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Abfertigungsaufw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Arb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Bank, 3 Verb. Finanzamt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5" name="Gerade Verbindung 44"/>
          <p:cNvCxnSpPr/>
          <p:nvPr/>
        </p:nvCxnSpPr>
        <p:spPr>
          <a:xfrm>
            <a:off x="6901473" y="3992314"/>
            <a:ext cx="792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6866438" y="4096120"/>
            <a:ext cx="406696" cy="309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Aufw</a:t>
            </a:r>
            <a:endParaRPr lang="de-DE" sz="500" dirty="0">
              <a:latin typeface="+mj-lt"/>
            </a:endParaRPr>
          </a:p>
        </p:txBody>
      </p:sp>
      <p:cxnSp>
        <p:nvCxnSpPr>
          <p:cNvPr id="51" name="Gerade Verbindung 50"/>
          <p:cNvCxnSpPr/>
          <p:nvPr/>
        </p:nvCxnSpPr>
        <p:spPr>
          <a:xfrm>
            <a:off x="7273134" y="3986050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8286523" y="3979786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10269" y="38076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>
                <a:latin typeface="+mj-lt"/>
              </a:rPr>
              <a:t>GuV</a:t>
            </a:r>
            <a:endParaRPr lang="de-DE" sz="800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104422" y="3807648"/>
            <a:ext cx="431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j-lt"/>
              </a:rPr>
              <a:t>Bilanz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359362" y="4664711"/>
            <a:ext cx="453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=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Wenig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viel</a:t>
            </a:r>
          </a:p>
        </p:txBody>
      </p:sp>
      <p:sp>
        <p:nvSpPr>
          <p:cNvPr id="59" name="Rechteck 58"/>
          <p:cNvSpPr/>
          <p:nvPr/>
        </p:nvSpPr>
        <p:spPr>
          <a:xfrm>
            <a:off x="3359362" y="4506923"/>
            <a:ext cx="453970" cy="14247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6" y="2167591"/>
            <a:ext cx="1174197" cy="584622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43" y="2176174"/>
            <a:ext cx="586858" cy="77022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945" y="2416018"/>
            <a:ext cx="723478" cy="63304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524" y="2416018"/>
            <a:ext cx="1972169" cy="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5820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</a:t>
            </a:r>
          </a:p>
          <a:p>
            <a:r>
              <a:rPr lang="de-DE" dirty="0">
                <a:latin typeface="+mj-lt"/>
                <a:cs typeface="Chalkduster"/>
              </a:rPr>
              <a:t>Rechnungsabgrenzungen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19700" y="89584"/>
            <a:ext cx="544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Eigene VZ, Fremde VZ, eigene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und fremde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unterscheiden können.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Prinzip für Rechnungsabgrenzungen erklären können,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Rechnungsabgrenzungen richtig buchen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40708" y="761200"/>
            <a:ext cx="265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R-abgrenzungen?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0540" y="757074"/>
            <a:ext cx="24726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Welches Bewertungsprinzip?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98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5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17073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9372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21" name="Rechteck 20"/>
          <p:cNvSpPr/>
          <p:nvPr/>
        </p:nvSpPr>
        <p:spPr>
          <a:xfrm>
            <a:off x="1524000" y="2982352"/>
            <a:ext cx="9042400" cy="3875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28173" y="261064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331708" y="1634784"/>
            <a:ext cx="236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Periodengen-Reinheit,</a:t>
            </a:r>
          </a:p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Aufwendungen</a:t>
            </a:r>
            <a:r>
              <a:rPr lang="de-DE" sz="900" dirty="0">
                <a:latin typeface="+mj-lt"/>
                <a:cs typeface="Chalkduster"/>
              </a:rPr>
              <a:t> und 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latin typeface="+mj-lt"/>
                <a:cs typeface="Chalkduster"/>
              </a:rPr>
              <a:t> sollen 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die Periode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gebucht</a:t>
            </a:r>
            <a:r>
              <a:rPr lang="de-DE" sz="900" dirty="0">
                <a:latin typeface="+mj-lt"/>
                <a:cs typeface="Chalkduster"/>
              </a:rPr>
              <a:t> werden, in der sie wirtschaftlich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</a:t>
            </a:r>
            <a:r>
              <a:rPr lang="de-DE" sz="900" dirty="0">
                <a:latin typeface="+mj-lt"/>
                <a:cs typeface="Chalkduster"/>
              </a:rPr>
              <a:t>... </a:t>
            </a:r>
            <a:r>
              <a:rPr lang="de-DE" sz="900" dirty="0" err="1">
                <a:latin typeface="+mj-lt"/>
                <a:cs typeface="Chalkduster"/>
              </a:rPr>
              <a:t>darurch</a:t>
            </a:r>
            <a:r>
              <a:rPr lang="de-DE" sz="900" dirty="0">
                <a:latin typeface="+mj-lt"/>
                <a:cs typeface="Chalkduster"/>
              </a:rPr>
              <a:t> entstehen...</a:t>
            </a:r>
            <a:endParaRPr lang="de-DE" sz="900" dirty="0">
              <a:solidFill>
                <a:srgbClr val="FF0000"/>
              </a:solidFill>
              <a:latin typeface="+mj-lt"/>
              <a:cs typeface="Chalkduster"/>
            </a:endParaRPr>
          </a:p>
          <a:p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E VZ (ARA), F </a:t>
            </a:r>
            <a:r>
              <a:rPr lang="de-DE" sz="900" dirty="0" err="1">
                <a:solidFill>
                  <a:srgbClr val="008000"/>
                </a:solidFill>
                <a:latin typeface="+mj-lt"/>
                <a:cs typeface="Chalkduster"/>
              </a:rPr>
              <a:t>Rst</a:t>
            </a:r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 = Forderung</a:t>
            </a:r>
          </a:p>
          <a:p>
            <a:r>
              <a:rPr lang="de-DE" sz="900" dirty="0">
                <a:latin typeface="+mj-lt"/>
                <a:cs typeface="Chalkduster"/>
              </a:rPr>
              <a:t>F VZ (PRA), 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= </a:t>
            </a:r>
            <a:r>
              <a:rPr lang="de-DE" sz="900" dirty="0" err="1">
                <a:latin typeface="+mj-lt"/>
                <a:cs typeface="Chalkduster"/>
              </a:rPr>
              <a:t>Verbindl.keit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293597" y="2072622"/>
            <a:ext cx="445774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757232" y="2072622"/>
            <a:ext cx="445774" cy="4571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2525607" y="3444839"/>
          <a:ext cx="3733800" cy="1598049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1) Eigene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Aktive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währen des Jahres ... bei Zahlung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od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Vorausbuchcung</a:t>
                      </a:r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Bank,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6, 7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Sturz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1.1. Folgej.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de-DE" sz="8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2498428" y="5175270"/>
          <a:ext cx="3760979" cy="1598049"/>
        </p:xfrm>
        <a:graphic>
          <a:graphicData uri="http://schemas.openxmlformats.org/drawingml/2006/table">
            <a:tbl>
              <a:tblPr/>
              <a:tblGrid>
                <a:gridCol w="89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Fremde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Passive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währ. Jahres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Bank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1.1.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6741609" y="3444838"/>
          <a:ext cx="3733800" cy="1490588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2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Eigene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ggf. UST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während des Jahres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nichts, da im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Nachhin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Folgejahr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7 Aufwand (für Folgejahr)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8" name="Tabelle 37"/>
          <p:cNvGraphicFramePr>
            <a:graphicFrameLocks noGrp="1"/>
          </p:cNvGraphicFramePr>
          <p:nvPr/>
        </p:nvGraphicFramePr>
        <p:xfrm>
          <a:off x="6741610" y="5235534"/>
          <a:ext cx="3733799" cy="1476172"/>
        </p:xfrm>
        <a:graphic>
          <a:graphicData uri="http://schemas.openxmlformats.org/drawingml/2006/table">
            <a:tbl>
              <a:tblPr/>
              <a:tblGrid>
                <a:gridCol w="89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54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4) Fremde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ggf. VOST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...nichts da im Nachhinein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4, 8Ertrag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5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4, 8 Ertrag (für Folgejahr)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" name="Rechteck 38"/>
          <p:cNvSpPr/>
          <p:nvPr/>
        </p:nvSpPr>
        <p:spPr>
          <a:xfrm>
            <a:off x="3402401" y="3138689"/>
            <a:ext cx="2277560" cy="217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00" dirty="0" err="1">
                <a:latin typeface="+mj-lt"/>
              </a:rPr>
              <a:t>Vor</a:t>
            </a:r>
            <a:r>
              <a:rPr lang="de-DE" sz="900" dirty="0" err="1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 err="1">
                <a:latin typeface="+mj-lt"/>
              </a:rPr>
              <a:t>z</a:t>
            </a:r>
            <a:r>
              <a:rPr lang="de-DE" sz="900" dirty="0">
                <a:latin typeface="+mj-lt"/>
              </a:rPr>
              <a:t>. 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>
                <a:latin typeface="+mj-lt"/>
              </a:rPr>
              <a:t>buchen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„ im Voraus, ...“</a:t>
            </a:r>
          </a:p>
        </p:txBody>
      </p:sp>
      <p:sp>
        <p:nvSpPr>
          <p:cNvPr id="62" name="Rechteck 61"/>
          <p:cNvSpPr/>
          <p:nvPr/>
        </p:nvSpPr>
        <p:spPr>
          <a:xfrm>
            <a:off x="7454901" y="3087087"/>
            <a:ext cx="2890233" cy="2686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latin typeface="+mj-lt"/>
              </a:rPr>
              <a:t>Rücks</a:t>
            </a:r>
            <a:r>
              <a:rPr lang="de-DE" sz="1000" dirty="0">
                <a:solidFill>
                  <a:schemeClr val="bg1"/>
                </a:solidFill>
                <a:latin typeface="+mj-lt"/>
              </a:rPr>
              <a:t>tä</a:t>
            </a:r>
            <a:r>
              <a:rPr lang="de-DE" sz="1000" dirty="0">
                <a:latin typeface="+mj-lt"/>
              </a:rPr>
              <a:t>nd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000" dirty="0">
                <a:latin typeface="+mj-lt"/>
              </a:rPr>
              <a:t>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Ein</a:t>
            </a:r>
            <a:r>
              <a:rPr lang="de-DE" sz="1000" dirty="0">
                <a:latin typeface="+mj-lt"/>
              </a:rPr>
              <a:t>buchen„... 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„ Im Nachhinein...“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50868" y="4378189"/>
            <a:ext cx="651827" cy="6646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Eigen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zahlen“</a:t>
            </a:r>
          </a:p>
        </p:txBody>
      </p:sp>
      <p:sp>
        <p:nvSpPr>
          <p:cNvPr id="64" name="Rechteck 63"/>
          <p:cNvSpPr/>
          <p:nvPr/>
        </p:nvSpPr>
        <p:spPr>
          <a:xfrm>
            <a:off x="1723688" y="5886859"/>
            <a:ext cx="679006" cy="6059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Fremd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erhalten“</a:t>
            </a:r>
          </a:p>
        </p:txBody>
      </p:sp>
      <p:cxnSp>
        <p:nvCxnSpPr>
          <p:cNvPr id="50" name="Gerade Verbindung 49"/>
          <p:cNvCxnSpPr/>
          <p:nvPr/>
        </p:nvCxnSpPr>
        <p:spPr>
          <a:xfrm>
            <a:off x="6487610" y="3062656"/>
            <a:ext cx="0" cy="37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2525607" y="5147622"/>
            <a:ext cx="7949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3319725" y="1028526"/>
            <a:ext cx="303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... Beträge (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Aufwände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 od. </a:t>
            </a:r>
            <a:r>
              <a:rPr lang="de-DE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)</a:t>
            </a:r>
            <a:r>
              <a:rPr lang="de-DE" sz="900" dirty="0">
                <a:latin typeface="+mj-lt"/>
                <a:cs typeface="Chalkduster"/>
              </a:rPr>
              <a:t>, die aufgrund von vertraglichen Vereinbarungen in einer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anderen Periode gezahlt</a:t>
            </a:r>
            <a:r>
              <a:rPr lang="de-DE" sz="900" dirty="0">
                <a:latin typeface="+mj-lt"/>
                <a:cs typeface="Chalkduster"/>
              </a:rPr>
              <a:t> oder gebucht wurden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als in jener,</a:t>
            </a:r>
            <a:r>
              <a:rPr lang="de-DE" sz="900" dirty="0">
                <a:latin typeface="+mj-lt"/>
                <a:cs typeface="Chalkduster"/>
              </a:rPr>
              <a:t> in welche sie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z.B.: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718" y="1341851"/>
            <a:ext cx="666683" cy="45589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8" y="1634785"/>
            <a:ext cx="4878507" cy="1070315"/>
          </a:xfrm>
          <a:prstGeom prst="rect">
            <a:avLst/>
          </a:prstGeom>
        </p:spPr>
      </p:pic>
      <p:cxnSp>
        <p:nvCxnSpPr>
          <p:cNvPr id="72" name="Gerade Verbindung 71"/>
          <p:cNvCxnSpPr/>
          <p:nvPr/>
        </p:nvCxnSpPr>
        <p:spPr>
          <a:xfrm>
            <a:off x="4025901" y="47656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4025900" y="6483270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483" y="3035444"/>
            <a:ext cx="558058" cy="40939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02" y="3046416"/>
            <a:ext cx="579436" cy="398422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8220541" y="42830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220541" y="60737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2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2515</Words>
  <Application>Microsoft Macintosh PowerPoint</Application>
  <PresentationFormat>Breitbild</PresentationFormat>
  <Paragraphs>440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</vt:lpstr>
      <vt:lpstr>Bilanzierung  aus gutem Grund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Werner Holzheu</cp:lastModifiedBy>
  <cp:revision>12</cp:revision>
  <dcterms:created xsi:type="dcterms:W3CDTF">2020-09-28T20:33:17Z</dcterms:created>
  <dcterms:modified xsi:type="dcterms:W3CDTF">2020-09-29T05:42:43Z</dcterms:modified>
</cp:coreProperties>
</file>