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75B4F-8E43-D249-BB47-C76A77666141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432A4-936D-AE4C-AC3B-503509229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72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432A4-936D-AE4C-AC3B-50350922972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7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3689" y="89583"/>
            <a:ext cx="3582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Bilanzierung</a:t>
            </a:r>
          </a:p>
          <a:p>
            <a:r>
              <a:rPr lang="de-DE" dirty="0" smtClean="0">
                <a:latin typeface="+mj-lt"/>
                <a:cs typeface="Chalkduster"/>
              </a:rPr>
              <a:t>Rechnungsabgrenzungen</a:t>
            </a:r>
            <a:endParaRPr lang="de-DE" dirty="0">
              <a:latin typeface="+mj-lt"/>
              <a:cs typeface="Chalkduster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695700" y="89583"/>
            <a:ext cx="54483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Ziel/Kompetenzen: </a:t>
            </a:r>
          </a:p>
          <a:p>
            <a:pPr marL="171450" indent="-171450">
              <a:buFont typeface="Arial"/>
              <a:buChar char="•"/>
            </a:pPr>
            <a:r>
              <a:rPr lang="de-DE" sz="900" dirty="0" smtClean="0">
                <a:latin typeface="+mj-lt"/>
                <a:cs typeface="Chalkduster"/>
              </a:rPr>
              <a:t>Eigene VZ, Fremde VZ, eigene </a:t>
            </a:r>
            <a:r>
              <a:rPr lang="de-DE" sz="900" dirty="0" err="1" smtClean="0">
                <a:latin typeface="+mj-lt"/>
                <a:cs typeface="Chalkduster"/>
              </a:rPr>
              <a:t>Rst</a:t>
            </a:r>
            <a:r>
              <a:rPr lang="de-DE" sz="900" dirty="0" smtClean="0">
                <a:latin typeface="+mj-lt"/>
                <a:cs typeface="Chalkduster"/>
              </a:rPr>
              <a:t> und fremde </a:t>
            </a:r>
            <a:r>
              <a:rPr lang="de-DE" sz="900" dirty="0" err="1" smtClean="0">
                <a:latin typeface="+mj-lt"/>
                <a:cs typeface="Chalkduster"/>
              </a:rPr>
              <a:t>Rst</a:t>
            </a:r>
            <a:r>
              <a:rPr lang="de-DE" sz="900" dirty="0" smtClean="0">
                <a:latin typeface="+mj-lt"/>
                <a:cs typeface="Chalkduster"/>
              </a:rPr>
              <a:t> unterscheiden können.</a:t>
            </a:r>
          </a:p>
          <a:p>
            <a:pPr marL="171450" indent="-171450">
              <a:buFont typeface="Arial"/>
              <a:buChar char="•"/>
            </a:pPr>
            <a:r>
              <a:rPr lang="de-DE" sz="900" dirty="0" smtClean="0">
                <a:latin typeface="+mj-lt"/>
                <a:cs typeface="Chalkduster"/>
              </a:rPr>
              <a:t>Prinzip für Rechnungsabgrenzungen erklären können, </a:t>
            </a:r>
          </a:p>
          <a:p>
            <a:pPr marL="171450" indent="-171450">
              <a:buFont typeface="Arial"/>
              <a:buChar char="•"/>
            </a:pPr>
            <a:r>
              <a:rPr lang="de-DE" sz="900" dirty="0" smtClean="0">
                <a:latin typeface="+mj-lt"/>
                <a:cs typeface="Chalkduster"/>
              </a:rPr>
              <a:t>Rechnungsabgrenzungen richtig buchen können.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7179" y="785279"/>
            <a:ext cx="73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1)Wo?</a:t>
            </a:r>
            <a:endParaRPr lang="de-DE" sz="1600" dirty="0">
              <a:latin typeface="+mj-lt"/>
              <a:cs typeface="Chalkduster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16707" y="761200"/>
            <a:ext cx="2650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2) Was sind R-abgrenzungen?</a:t>
            </a:r>
            <a:endParaRPr lang="de-DE" sz="1600" dirty="0">
              <a:latin typeface="+mj-lt"/>
              <a:cs typeface="Chalkduster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696540" y="757074"/>
            <a:ext cx="24726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3) Welches Bewertungsprinzip?</a:t>
            </a:r>
            <a:endParaRPr lang="de-DE" sz="1600" dirty="0">
              <a:latin typeface="+mj-lt"/>
              <a:cs typeface="Chalkduster"/>
            </a:endParaRPr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97" y="930477"/>
            <a:ext cx="673943" cy="421214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652" y="1244264"/>
            <a:ext cx="1077719" cy="93191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93073" y="1147352"/>
            <a:ext cx="21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+mj-lt"/>
              </a:rPr>
              <a:t>A</a:t>
            </a:r>
            <a:endParaRPr lang="de-DE" sz="12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15371" y="1123833"/>
            <a:ext cx="210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+mj-lt"/>
              </a:rPr>
              <a:t>P</a:t>
            </a:r>
            <a:endParaRPr lang="de-DE" sz="1200" dirty="0">
              <a:latin typeface="+mj-lt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0" y="2982352"/>
            <a:ext cx="9042400" cy="38756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173" y="2610643"/>
            <a:ext cx="241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4</a:t>
            </a:r>
            <a:r>
              <a:rPr lang="de-DE" dirty="0" smtClean="0">
                <a:latin typeface="+mj-lt"/>
                <a:cs typeface="Chalkduster"/>
              </a:rPr>
              <a:t>) Was ist wann zu tun?</a:t>
            </a:r>
            <a:endParaRPr lang="de-DE" dirty="0">
              <a:latin typeface="+mj-lt"/>
              <a:cs typeface="Chalkduster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807708" y="1634784"/>
            <a:ext cx="2361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Periodengen-Reinheit,</a:t>
            </a:r>
          </a:p>
          <a:p>
            <a:r>
              <a:rPr lang="de-DE" sz="9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halkduster"/>
              </a:rPr>
              <a:t>Aufwendungen</a:t>
            </a:r>
            <a:r>
              <a:rPr lang="de-DE" sz="900" dirty="0" smtClean="0">
                <a:latin typeface="+mj-lt"/>
                <a:cs typeface="Chalkduster"/>
              </a:rPr>
              <a:t> und </a:t>
            </a:r>
            <a:r>
              <a:rPr lang="de-DE" sz="900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Chalkduster"/>
              </a:rPr>
              <a:t>Erträge</a:t>
            </a:r>
            <a:r>
              <a:rPr lang="de-DE" sz="900" dirty="0" smtClean="0">
                <a:latin typeface="+mj-lt"/>
                <a:cs typeface="Chalkduster"/>
              </a:rPr>
              <a:t> sollen in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die Periode</a:t>
            </a:r>
            <a:r>
              <a:rPr lang="de-DE" sz="900" dirty="0" smtClean="0">
                <a:latin typeface="+mj-lt"/>
                <a:cs typeface="Chalkduster"/>
              </a:rPr>
              <a:t>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gebucht</a:t>
            </a:r>
            <a:r>
              <a:rPr lang="de-DE" sz="900" dirty="0" smtClean="0">
                <a:latin typeface="+mj-lt"/>
                <a:cs typeface="Chalkduster"/>
              </a:rPr>
              <a:t> werden, in der sie wirtschaftlich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gehören. </a:t>
            </a:r>
            <a:r>
              <a:rPr lang="de-DE" sz="900" dirty="0" smtClean="0">
                <a:latin typeface="+mj-lt"/>
                <a:cs typeface="Chalkduster"/>
              </a:rPr>
              <a:t>... </a:t>
            </a:r>
            <a:r>
              <a:rPr lang="de-DE" sz="900" dirty="0" err="1">
                <a:latin typeface="+mj-lt"/>
                <a:cs typeface="Chalkduster"/>
              </a:rPr>
              <a:t>d</a:t>
            </a:r>
            <a:r>
              <a:rPr lang="de-DE" sz="900" dirty="0" err="1" smtClean="0">
                <a:latin typeface="+mj-lt"/>
                <a:cs typeface="Chalkduster"/>
              </a:rPr>
              <a:t>arurch</a:t>
            </a:r>
            <a:r>
              <a:rPr lang="de-DE" sz="900" dirty="0" smtClean="0">
                <a:latin typeface="+mj-lt"/>
                <a:cs typeface="Chalkduster"/>
              </a:rPr>
              <a:t> entstehen...</a:t>
            </a:r>
            <a:endParaRPr lang="de-DE" sz="900" dirty="0" smtClean="0">
              <a:solidFill>
                <a:srgbClr val="FF0000"/>
              </a:solidFill>
              <a:latin typeface="+mj-lt"/>
              <a:cs typeface="Chalkduster"/>
            </a:endParaRPr>
          </a:p>
          <a:p>
            <a:r>
              <a:rPr lang="de-DE" sz="900" dirty="0" smtClean="0">
                <a:solidFill>
                  <a:srgbClr val="008000"/>
                </a:solidFill>
                <a:latin typeface="+mj-lt"/>
                <a:cs typeface="Chalkduster"/>
              </a:rPr>
              <a:t>E VZ (ARA), F </a:t>
            </a:r>
            <a:r>
              <a:rPr lang="de-DE" sz="900" dirty="0" err="1" smtClean="0">
                <a:solidFill>
                  <a:srgbClr val="008000"/>
                </a:solidFill>
                <a:latin typeface="+mj-lt"/>
                <a:cs typeface="Chalkduster"/>
              </a:rPr>
              <a:t>Rst</a:t>
            </a:r>
            <a:r>
              <a:rPr lang="de-DE" sz="900" dirty="0" smtClean="0">
                <a:solidFill>
                  <a:srgbClr val="008000"/>
                </a:solidFill>
                <a:latin typeface="+mj-lt"/>
                <a:cs typeface="Chalkduster"/>
              </a:rPr>
              <a:t> = Forderung</a:t>
            </a:r>
          </a:p>
          <a:p>
            <a:r>
              <a:rPr lang="de-DE" sz="900" dirty="0" smtClean="0">
                <a:latin typeface="+mj-lt"/>
                <a:cs typeface="Chalkduster"/>
              </a:rPr>
              <a:t>F VZ (PRA), E </a:t>
            </a:r>
            <a:r>
              <a:rPr lang="de-DE" sz="900" dirty="0" err="1" smtClean="0">
                <a:latin typeface="+mj-lt"/>
                <a:cs typeface="Chalkduster"/>
              </a:rPr>
              <a:t>Rst</a:t>
            </a:r>
            <a:r>
              <a:rPr lang="de-DE" sz="900" dirty="0" smtClean="0">
                <a:latin typeface="+mj-lt"/>
                <a:cs typeface="Chalkduster"/>
              </a:rPr>
              <a:t> = </a:t>
            </a:r>
            <a:r>
              <a:rPr lang="de-DE" sz="900" dirty="0" err="1" smtClean="0">
                <a:latin typeface="+mj-lt"/>
                <a:cs typeface="Chalkduster"/>
              </a:rPr>
              <a:t>Verbindl.keit</a:t>
            </a:r>
            <a:endParaRPr lang="de-DE" sz="900" dirty="0" smtClean="0">
              <a:latin typeface="+mj-lt"/>
              <a:cs typeface="Chalkduster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769597" y="2072621"/>
            <a:ext cx="445774" cy="4571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233232" y="2072621"/>
            <a:ext cx="445774" cy="45719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9117"/>
              </p:ext>
            </p:extLst>
          </p:nvPr>
        </p:nvGraphicFramePr>
        <p:xfrm>
          <a:off x="1001607" y="3444838"/>
          <a:ext cx="3733800" cy="1598049"/>
        </p:xfrm>
        <a:graphic>
          <a:graphicData uri="http://schemas.openxmlformats.org/drawingml/2006/table">
            <a:tbl>
              <a:tblPr/>
              <a:tblGrid>
                <a:gridCol w="698500"/>
                <a:gridCol w="952500"/>
                <a:gridCol w="952500"/>
                <a:gridCol w="177800"/>
                <a:gridCol w="952500"/>
              </a:tblGrid>
              <a:tr h="1775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1) Eigene Vorauszahlungen (Transitorien)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5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Aktive Rechnungsabgrenzung (netto)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währen des Jahres ... bei Zahlung </a:t>
                      </a:r>
                      <a:r>
                        <a:rPr lang="de-DE" sz="800" b="0" i="0" u="none" strike="noStrike" dirty="0" err="1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od</a:t>
                      </a:r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 err="1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Vorausbuchcung</a:t>
                      </a:r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err="1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whrd</a:t>
                      </a:r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 Jahr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7 </a:t>
                      </a:r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2 Bank,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ev. 2 Vost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Bildung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31.12.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2 ARA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6, 7 Aufwand</a:t>
                      </a:r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Sturz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1.1. Folgej.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7</a:t>
                      </a:r>
                      <a:r>
                        <a:rPr lang="de-DE" sz="8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Aufwand</a:t>
                      </a:r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2 ARA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1529"/>
              </p:ext>
            </p:extLst>
          </p:nvPr>
        </p:nvGraphicFramePr>
        <p:xfrm>
          <a:off x="974427" y="5175269"/>
          <a:ext cx="3760979" cy="1598049"/>
        </p:xfrm>
        <a:graphic>
          <a:graphicData uri="http://schemas.openxmlformats.org/drawingml/2006/table">
            <a:tbl>
              <a:tblPr/>
              <a:tblGrid>
                <a:gridCol w="898323"/>
                <a:gridCol w="898323"/>
                <a:gridCol w="898323"/>
                <a:gridCol w="167687"/>
                <a:gridCol w="898323"/>
              </a:tblGrid>
              <a:tr h="1775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Fremde Vorauszahlungen (Transitorien)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5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Passive Rechnungsabgrenzung (netto)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währ. Jahres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Ertrag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whrd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Jahr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Kassa, Bank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 8 Ertrag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31.12.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 8 Ertrag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PRA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1.1.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Folgej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PRA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 8 Ertrag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9392"/>
              </p:ext>
            </p:extLst>
          </p:nvPr>
        </p:nvGraphicFramePr>
        <p:xfrm>
          <a:off x="5217609" y="3444838"/>
          <a:ext cx="3733800" cy="1490588"/>
        </p:xfrm>
        <a:graphic>
          <a:graphicData uri="http://schemas.openxmlformats.org/drawingml/2006/table">
            <a:tbl>
              <a:tblPr/>
              <a:tblGrid>
                <a:gridCol w="698500"/>
                <a:gridCol w="952500"/>
                <a:gridCol w="952500"/>
                <a:gridCol w="177800"/>
                <a:gridCol w="952500"/>
              </a:tblGrid>
              <a:tr h="1542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3) Eigene Rückstände (Antizipationen)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2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ggf. UST erfassen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2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während des Jahres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nichts, da im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Nachhin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bezahlt wird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425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31.12.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Aufwand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s. Verb.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5425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ev.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VOST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5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25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Folgejahr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Zahlung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s. Verb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Kassa, etc.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ev.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Aufwand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(für Folgejahr)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25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ev.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VOST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25562"/>
              </p:ext>
            </p:extLst>
          </p:nvPr>
        </p:nvGraphicFramePr>
        <p:xfrm>
          <a:off x="5217609" y="5235534"/>
          <a:ext cx="3733799" cy="1476172"/>
        </p:xfrm>
        <a:graphic>
          <a:graphicData uri="http://schemas.openxmlformats.org/drawingml/2006/table">
            <a:tbl>
              <a:tblPr/>
              <a:tblGrid>
                <a:gridCol w="891831"/>
                <a:gridCol w="891831"/>
                <a:gridCol w="891831"/>
                <a:gridCol w="166475"/>
                <a:gridCol w="891831"/>
              </a:tblGrid>
              <a:tr h="1524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4) Fremde Rückstände (Antizipationen)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ggf. VOST erfassen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...nichts da im Nachhinein bezahlt wird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Bildung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31.12.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2 s. Forderung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4, 8Ertrag</a:t>
                      </a:r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ev. 3 UST</a:t>
                      </a:r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Zahlung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Zahlung</a:t>
                      </a:r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2 Kassa, etc.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2 s. Forderung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20530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ev. </a:t>
                      </a:r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4, 8 Ertrag </a:t>
                      </a:r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(für Folgejahr)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52454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err="1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ev</a:t>
                      </a:r>
                      <a:r>
                        <a:rPr lang="de-DE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3 UST</a:t>
                      </a:r>
                      <a:endParaRPr lang="de-DE" sz="8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sp>
        <p:nvSpPr>
          <p:cNvPr id="39" name="Rechteck 38"/>
          <p:cNvSpPr/>
          <p:nvPr/>
        </p:nvSpPr>
        <p:spPr>
          <a:xfrm>
            <a:off x="1878401" y="3138688"/>
            <a:ext cx="2277560" cy="2170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00" dirty="0" err="1" smtClean="0">
                <a:latin typeface="+mj-lt"/>
              </a:rPr>
              <a:t>Vor</a:t>
            </a:r>
            <a:r>
              <a:rPr lang="de-DE" sz="900" dirty="0" err="1" smtClean="0">
                <a:solidFill>
                  <a:srgbClr val="FF0000"/>
                </a:solidFill>
                <a:latin typeface="+mj-lt"/>
              </a:rPr>
              <a:t>aus</a:t>
            </a:r>
            <a:r>
              <a:rPr lang="de-DE" sz="900" dirty="0" err="1" smtClean="0">
                <a:latin typeface="+mj-lt"/>
              </a:rPr>
              <a:t>z</a:t>
            </a:r>
            <a:r>
              <a:rPr lang="de-DE" sz="900" dirty="0" smtClean="0">
                <a:latin typeface="+mj-lt"/>
              </a:rPr>
              <a:t>.        </a:t>
            </a:r>
            <a:r>
              <a:rPr lang="de-DE" sz="900" dirty="0" smtClean="0">
                <a:solidFill>
                  <a:srgbClr val="FF0000"/>
                </a:solidFill>
                <a:latin typeface="+mj-lt"/>
              </a:rPr>
              <a:t>Aus</a:t>
            </a:r>
            <a:r>
              <a:rPr lang="de-DE" sz="900" dirty="0" smtClean="0">
                <a:latin typeface="+mj-lt"/>
              </a:rPr>
              <a:t>buchen       </a:t>
            </a:r>
            <a:r>
              <a:rPr lang="de-DE" sz="900" dirty="0" smtClean="0">
                <a:solidFill>
                  <a:srgbClr val="FF0000"/>
                </a:solidFill>
                <a:latin typeface="+mj-lt"/>
              </a:rPr>
              <a:t>„ im Voraus, ...“</a:t>
            </a:r>
          </a:p>
        </p:txBody>
      </p:sp>
      <p:sp>
        <p:nvSpPr>
          <p:cNvPr id="62" name="Rechteck 61"/>
          <p:cNvSpPr/>
          <p:nvPr/>
        </p:nvSpPr>
        <p:spPr>
          <a:xfrm>
            <a:off x="5930900" y="3087086"/>
            <a:ext cx="2890233" cy="26865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latin typeface="+mj-lt"/>
              </a:rPr>
              <a:t>Rücks</a:t>
            </a:r>
            <a:r>
              <a:rPr lang="de-DE" sz="1000" dirty="0" smtClean="0">
                <a:solidFill>
                  <a:schemeClr val="bg1"/>
                </a:solidFill>
                <a:latin typeface="+mj-lt"/>
              </a:rPr>
              <a:t>tä</a:t>
            </a:r>
            <a:r>
              <a:rPr lang="de-DE" sz="1000" dirty="0" smtClean="0">
                <a:latin typeface="+mj-lt"/>
              </a:rPr>
              <a:t>nd</a:t>
            </a:r>
            <a:r>
              <a:rPr lang="de-DE" sz="10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DE" sz="1000" dirty="0" smtClean="0">
                <a:latin typeface="+mj-lt"/>
              </a:rPr>
              <a:t>       </a:t>
            </a:r>
            <a:r>
              <a:rPr lang="de-DE" sz="1000" dirty="0" smtClean="0">
                <a:solidFill>
                  <a:srgbClr val="FF0000"/>
                </a:solidFill>
                <a:latin typeface="+mj-lt"/>
              </a:rPr>
              <a:t>Ein</a:t>
            </a:r>
            <a:r>
              <a:rPr lang="de-DE" sz="1000" dirty="0" smtClean="0">
                <a:latin typeface="+mj-lt"/>
              </a:rPr>
              <a:t>buchen„...        </a:t>
            </a:r>
            <a:r>
              <a:rPr lang="de-DE" sz="1000" dirty="0" smtClean="0">
                <a:solidFill>
                  <a:srgbClr val="FF0000"/>
                </a:solidFill>
                <a:latin typeface="+mj-lt"/>
              </a:rPr>
              <a:t>„ Im Nachhinein...“</a:t>
            </a:r>
            <a:endParaRPr lang="de-DE" sz="1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26867" y="4378188"/>
            <a:ext cx="651827" cy="6646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latin typeface="+mj-lt"/>
              </a:rPr>
              <a:t>Eigen</a:t>
            </a:r>
          </a:p>
          <a:p>
            <a:pPr algn="ctr"/>
            <a:endParaRPr lang="de-DE" sz="1000" dirty="0">
              <a:latin typeface="+mj-lt"/>
            </a:endParaRPr>
          </a:p>
          <a:p>
            <a:pPr algn="ctr"/>
            <a:r>
              <a:rPr lang="de-DE" sz="1000" dirty="0" smtClean="0">
                <a:solidFill>
                  <a:srgbClr val="FF0000"/>
                </a:solidFill>
                <a:latin typeface="+mj-lt"/>
              </a:rPr>
              <a:t>„wir zahlen“</a:t>
            </a:r>
          </a:p>
        </p:txBody>
      </p:sp>
      <p:sp>
        <p:nvSpPr>
          <p:cNvPr id="64" name="Rechteck 63"/>
          <p:cNvSpPr/>
          <p:nvPr/>
        </p:nvSpPr>
        <p:spPr>
          <a:xfrm>
            <a:off x="199688" y="5886859"/>
            <a:ext cx="679006" cy="6059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latin typeface="+mj-lt"/>
              </a:rPr>
              <a:t>Fremd</a:t>
            </a:r>
          </a:p>
          <a:p>
            <a:pPr algn="ctr"/>
            <a:endParaRPr lang="de-DE" sz="1000" dirty="0" smtClean="0">
              <a:latin typeface="+mj-lt"/>
            </a:endParaRPr>
          </a:p>
          <a:p>
            <a:pPr algn="ctr"/>
            <a:r>
              <a:rPr lang="de-DE" sz="1000" dirty="0" smtClean="0">
                <a:solidFill>
                  <a:srgbClr val="FF0000"/>
                </a:solidFill>
                <a:latin typeface="+mj-lt"/>
              </a:rPr>
              <a:t>„wir erhalten“</a:t>
            </a:r>
            <a:endParaRPr lang="de-DE" sz="1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0" name="Gerade Verbindung 49"/>
          <p:cNvCxnSpPr/>
          <p:nvPr/>
        </p:nvCxnSpPr>
        <p:spPr>
          <a:xfrm>
            <a:off x="4963610" y="3062655"/>
            <a:ext cx="0" cy="3704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1001607" y="5147622"/>
            <a:ext cx="79498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>
            <a:off x="1795725" y="1028525"/>
            <a:ext cx="3034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... Beträge (</a:t>
            </a:r>
            <a:r>
              <a:rPr lang="de-DE" sz="9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halkduster"/>
              </a:rPr>
              <a:t>Aufwände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 od. </a:t>
            </a:r>
            <a:r>
              <a:rPr lang="de-DE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Chalkduster"/>
              </a:rPr>
              <a:t>Erträge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)</a:t>
            </a:r>
            <a:r>
              <a:rPr lang="de-DE" sz="900" dirty="0" smtClean="0">
                <a:latin typeface="+mj-lt"/>
                <a:cs typeface="Chalkduster"/>
              </a:rPr>
              <a:t>, die aufgrund von vertraglichen Vereinbarungen in einer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anderen Periode gezahlt</a:t>
            </a:r>
            <a:r>
              <a:rPr lang="de-DE" sz="900" dirty="0" smtClean="0">
                <a:latin typeface="+mj-lt"/>
                <a:cs typeface="Chalkduster"/>
              </a:rPr>
              <a:t> oder gebucht wurden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als in jener,</a:t>
            </a:r>
            <a:r>
              <a:rPr lang="de-DE" sz="900" dirty="0" smtClean="0">
                <a:latin typeface="+mj-lt"/>
                <a:cs typeface="Chalkduster"/>
              </a:rPr>
              <a:t> in welche sie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gehören. z.B.:</a:t>
            </a:r>
          </a:p>
        </p:txBody>
      </p:sp>
      <p:pic>
        <p:nvPicPr>
          <p:cNvPr id="69" name="Bild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5717" y="1341850"/>
            <a:ext cx="666683" cy="455893"/>
          </a:xfrm>
          <a:prstGeom prst="rect">
            <a:avLst/>
          </a:prstGeom>
        </p:spPr>
      </p:pic>
      <p:pic>
        <p:nvPicPr>
          <p:cNvPr id="70" name="Bild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6707" y="1634784"/>
            <a:ext cx="4878507" cy="1070315"/>
          </a:xfrm>
          <a:prstGeom prst="rect">
            <a:avLst/>
          </a:prstGeom>
        </p:spPr>
      </p:pic>
      <p:cxnSp>
        <p:nvCxnSpPr>
          <p:cNvPr id="72" name="Gerade Verbindung 71"/>
          <p:cNvCxnSpPr/>
          <p:nvPr/>
        </p:nvCxnSpPr>
        <p:spPr>
          <a:xfrm>
            <a:off x="2501900" y="4765635"/>
            <a:ext cx="2233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2501899" y="6483270"/>
            <a:ext cx="2233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Bild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5483" y="3035444"/>
            <a:ext cx="558058" cy="409394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0602" y="3046416"/>
            <a:ext cx="579436" cy="398422"/>
          </a:xfrm>
          <a:prstGeom prst="rect">
            <a:avLst/>
          </a:prstGeom>
        </p:spPr>
      </p:pic>
      <p:cxnSp>
        <p:nvCxnSpPr>
          <p:cNvPr id="34" name="Gerade Verbindung 33"/>
          <p:cNvCxnSpPr/>
          <p:nvPr/>
        </p:nvCxnSpPr>
        <p:spPr>
          <a:xfrm>
            <a:off x="6696540" y="4283035"/>
            <a:ext cx="2233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6696540" y="6073735"/>
            <a:ext cx="2233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99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21" grpId="0" animBg="1"/>
      <p:bldP spid="22" grpId="0"/>
      <p:bldP spid="47" grpId="0"/>
      <p:bldP spid="48" grpId="0" animBg="1"/>
      <p:bldP spid="49" grpId="0" animBg="1"/>
      <p:bldP spid="39" grpId="0" animBg="1"/>
      <p:bldP spid="62" grpId="0" animBg="1"/>
      <p:bldP spid="63" grpId="0" animBg="1"/>
      <p:bldP spid="64" grpId="0" animBg="1"/>
      <p:bldP spid="67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Macintosh PowerPoint</Application>
  <PresentationFormat>Bildschirmpräsentation (4:3)</PresentationFormat>
  <Paragraphs>147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70</cp:revision>
  <cp:lastPrinted>2015-10-07T07:55:00Z</cp:lastPrinted>
  <dcterms:created xsi:type="dcterms:W3CDTF">2015-09-21T19:41:13Z</dcterms:created>
  <dcterms:modified xsi:type="dcterms:W3CDTF">2019-07-04T21:49:34Z</dcterms:modified>
</cp:coreProperties>
</file>