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20" autoAdjust="0"/>
  </p:normalViewPr>
  <p:slideViewPr>
    <p:cSldViewPr snapToGrid="0" snapToObjects="1">
      <p:cViewPr>
        <p:scale>
          <a:sx n="100" d="100"/>
          <a:sy n="100" d="100"/>
        </p:scale>
        <p:origin x="-184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20.11.18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3689" y="89583"/>
            <a:ext cx="393325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Bilanzierung Umlauf-vermögen / Vorräte</a:t>
            </a:r>
          </a:p>
          <a:p>
            <a:endParaRPr lang="de-DE" sz="1100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46944" y="89583"/>
            <a:ext cx="509705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Jahresabschlussarbeiten bei Umlaufvermögen/Vorräten (UV) durchführen können: Vorräte beschreiben können, Prinzipien erklären können, </a:t>
            </a:r>
            <a:r>
              <a:rPr lang="de-DE" sz="900" dirty="0" err="1" smtClean="0">
                <a:latin typeface="+mj-lt"/>
                <a:cs typeface="Chalkduster"/>
              </a:rPr>
              <a:t>Fifo</a:t>
            </a:r>
            <a:r>
              <a:rPr lang="de-DE" sz="900" dirty="0" smtClean="0">
                <a:latin typeface="+mj-lt"/>
                <a:cs typeface="Chalkduster"/>
              </a:rPr>
              <a:t> u. Identitätspreisverfahren unterscheiden können, Bewertung und Buchungen durchführen können; 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179" y="651636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1)Wo?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58779" y="669840"/>
            <a:ext cx="1925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2) Was sind Vorräte?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64496" y="623431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</a:t>
            </a:r>
            <a:r>
              <a:rPr lang="de-DE" sz="1600" dirty="0" smtClean="0">
                <a:latin typeface="+mj-lt"/>
                <a:cs typeface="Chalkduster"/>
              </a:rPr>
              <a:t>ei der Bewertung?</a:t>
            </a:r>
            <a:endParaRPr lang="de-DE" sz="1600" dirty="0">
              <a:latin typeface="+mj-lt"/>
              <a:cs typeface="Chalkduster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79" y="796834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2" y="1110621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71355" y="1013709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j-lt"/>
              </a:rPr>
              <a:t>A</a:t>
            </a:r>
            <a:endParaRPr lang="de-DE" sz="1200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43415" y="1013709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j-lt"/>
              </a:rPr>
              <a:t>P</a:t>
            </a:r>
            <a:endParaRPr lang="de-DE" sz="1200" dirty="0">
              <a:latin typeface="+mj-lt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2550192" y="1051746"/>
            <a:ext cx="43940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268625" y="1121517"/>
            <a:ext cx="3030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Vermögen, welches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kurzfristig</a:t>
            </a:r>
            <a:r>
              <a:rPr lang="de-DE" sz="900" dirty="0" smtClean="0">
                <a:latin typeface="+mj-lt"/>
                <a:cs typeface="Chalkduster"/>
              </a:rPr>
              <a:t> dem Betrieb dient: Vorräte:</a:t>
            </a: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>
                <a:latin typeface="+mj-lt"/>
                <a:cs typeface="Chalkduster"/>
              </a:rPr>
              <a:t>Roh-, Hilfs- und Betriebsstoffe,</a:t>
            </a: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 smtClean="0">
                <a:latin typeface="+mj-lt"/>
                <a:cs typeface="Chalkduster"/>
              </a:rPr>
              <a:t>Waren </a:t>
            </a:r>
            <a:r>
              <a:rPr lang="de-AT" sz="900" dirty="0">
                <a:latin typeface="+mj-lt"/>
                <a:cs typeface="Chalkduster"/>
              </a:rPr>
              <a:t>(z.B. Lebensmittel</a:t>
            </a:r>
            <a:r>
              <a:rPr lang="de-AT" sz="900" dirty="0" smtClean="0">
                <a:latin typeface="+mj-lt"/>
                <a:cs typeface="Chalkduster"/>
              </a:rPr>
              <a:t>, ...)</a:t>
            </a:r>
            <a:endParaRPr lang="de-AT" sz="900" dirty="0">
              <a:latin typeface="+mj-lt"/>
              <a:cs typeface="Chalkduster"/>
            </a:endParaRP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>
                <a:latin typeface="+mj-lt"/>
                <a:cs typeface="Chalkduster"/>
              </a:rPr>
              <a:t> </a:t>
            </a:r>
            <a:r>
              <a:rPr lang="de-AT" sz="900" dirty="0" smtClean="0">
                <a:latin typeface="+mj-lt"/>
                <a:cs typeface="Chalkduster"/>
              </a:rPr>
              <a:t>noch </a:t>
            </a:r>
            <a:r>
              <a:rPr lang="de-AT" sz="900" dirty="0">
                <a:latin typeface="+mj-lt"/>
                <a:cs typeface="Chalkduster"/>
              </a:rPr>
              <a:t>nicht abrechenbare</a:t>
            </a:r>
            <a:r>
              <a:rPr lang="de-AT" sz="900" b="1" dirty="0">
                <a:latin typeface="+mj-lt"/>
                <a:cs typeface="Chalkduster"/>
              </a:rPr>
              <a:t> </a:t>
            </a:r>
            <a:r>
              <a:rPr lang="de-AT" sz="900" dirty="0" smtClean="0">
                <a:latin typeface="+mj-lt"/>
                <a:cs typeface="Chalkduster"/>
              </a:rPr>
              <a:t>Leistungen</a:t>
            </a:r>
            <a:endParaRPr lang="de-AT" sz="900" dirty="0">
              <a:latin typeface="+mj-lt"/>
              <a:cs typeface="Chalkduster"/>
            </a:endParaRP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>
                <a:latin typeface="+mj-lt"/>
                <a:cs typeface="Chalkduster"/>
              </a:rPr>
              <a:t> </a:t>
            </a:r>
            <a:r>
              <a:rPr lang="de-AT" sz="900" dirty="0" smtClean="0">
                <a:latin typeface="+mj-lt"/>
                <a:cs typeface="Chalkduster"/>
              </a:rPr>
              <a:t>geleistete </a:t>
            </a:r>
            <a:r>
              <a:rPr lang="de-AT" sz="900" dirty="0">
                <a:latin typeface="+mj-lt"/>
                <a:cs typeface="Chalkduster"/>
              </a:rPr>
              <a:t>Anzahlungen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5364496" y="1196493"/>
            <a:ext cx="439598" cy="84521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04093" y="1123833"/>
            <a:ext cx="3202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Strenges Niederstwertprinzip,</a:t>
            </a:r>
          </a:p>
          <a:p>
            <a:r>
              <a:rPr lang="de-DE" sz="900" dirty="0" smtClean="0">
                <a:latin typeface="+mj-lt"/>
                <a:cs typeface="Chalkduster"/>
              </a:rPr>
              <a:t>(Unterprinzip des Vorsichtsprinzips) d.h. bei einer Wertminderung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muss</a:t>
            </a:r>
            <a:r>
              <a:rPr lang="de-DE" sz="900" dirty="0" smtClean="0">
                <a:latin typeface="+mj-lt"/>
                <a:cs typeface="Chalkduster"/>
              </a:rPr>
              <a:t> der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niedrigere</a:t>
            </a:r>
            <a:r>
              <a:rPr lang="de-DE" sz="900" dirty="0" smtClean="0">
                <a:latin typeface="+mj-lt"/>
                <a:cs typeface="Chalkduster"/>
              </a:rPr>
              <a:t>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Wert am Bilanzstichtag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 </a:t>
            </a:r>
            <a:r>
              <a:rPr lang="de-DE" sz="900" smtClean="0">
                <a:solidFill>
                  <a:srgbClr val="FF0000"/>
                </a:solidFill>
                <a:latin typeface="+mj-lt"/>
                <a:cs typeface="Chalkduster"/>
              </a:rPr>
              <a:t>angesetzt werden</a:t>
            </a:r>
            <a:r>
              <a:rPr lang="de-DE" sz="900" smtClean="0">
                <a:latin typeface="+mj-lt"/>
                <a:cs typeface="Chalkduster"/>
              </a:rPr>
              <a:t>, </a:t>
            </a:r>
            <a:r>
              <a:rPr lang="de-DE" sz="900" dirty="0" smtClean="0">
                <a:latin typeface="+mj-lt"/>
                <a:cs typeface="Chalkduster"/>
              </a:rPr>
              <a:t>auch bei höheren Werten am Bilanzstichtag (keine Aufwertung)</a:t>
            </a: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82565"/>
              </p:ext>
            </p:extLst>
          </p:nvPr>
        </p:nvGraphicFramePr>
        <p:xfrm>
          <a:off x="3238498" y="2976262"/>
          <a:ext cx="2238376" cy="677862"/>
        </p:xfrm>
        <a:graphic>
          <a:graphicData uri="http://schemas.openxmlformats.org/drawingml/2006/table">
            <a:tbl>
              <a:tblPr/>
              <a:tblGrid>
                <a:gridCol w="1119188"/>
                <a:gridCol w="1119188"/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HW Vorrat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 (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EBK)</a:t>
                      </a: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5 HW Eins. (</a:t>
                      </a:r>
                      <a:r>
                        <a:rPr lang="de-DE" sz="1000" b="0" i="0" u="none" strike="noStrike" dirty="0" err="1" smtClean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Abb</a:t>
                      </a:r>
                      <a:r>
                        <a:rPr lang="de-DE" sz="1000" b="0" i="0" u="none" strike="noStrike" dirty="0" smtClean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 HW Eins (</a:t>
                      </a:r>
                      <a:r>
                        <a:rPr lang="de-DE" sz="1000" b="0" i="0" u="none" strike="noStrike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Aufb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EB 31.12. </a:t>
                      </a:r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(SBK)</a:t>
                      </a: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1697"/>
              </p:ext>
            </p:extLst>
          </p:nvPr>
        </p:nvGraphicFramePr>
        <p:xfrm>
          <a:off x="5595947" y="2976262"/>
          <a:ext cx="1849235" cy="769373"/>
        </p:xfrm>
        <a:graphic>
          <a:graphicData uri="http://schemas.openxmlformats.org/drawingml/2006/table">
            <a:tbl>
              <a:tblPr/>
              <a:tblGrid>
                <a:gridCol w="874907"/>
                <a:gridCol w="974328"/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Einsatz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Einkäufe</a:t>
                      </a:r>
                    </a:p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Einkäufe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 HW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Vorr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000" b="0" i="0" u="none" strike="noStrik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Aufb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10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de-DE" sz="10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de-DE" sz="1000" b="0" i="0" u="none" strike="noStrike" baseline="0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Schw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baseline="0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Abw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HW </a:t>
                      </a:r>
                      <a:r>
                        <a:rPr lang="de-DE" sz="1000" b="0" i="0" u="none" strike="noStrike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Vorr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000" b="0" i="0" u="none" strike="noStrike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Abb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Saldo </a:t>
                      </a:r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0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Verbrauch</a:t>
                      </a:r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78778"/>
              </p:ext>
            </p:extLst>
          </p:nvPr>
        </p:nvGraphicFramePr>
        <p:xfrm>
          <a:off x="3431754" y="2475762"/>
          <a:ext cx="5712246" cy="487680"/>
        </p:xfrm>
        <a:graphic>
          <a:graphicData uri="http://schemas.openxmlformats.org/drawingml/2006/table">
            <a:tbl>
              <a:tblPr/>
              <a:tblGrid>
                <a:gridCol w="501210"/>
                <a:gridCol w="2638548"/>
                <a:gridCol w="857496"/>
                <a:gridCol w="857496"/>
                <a:gridCol w="857496"/>
              </a:tblGrid>
              <a:tr h="11530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Ziele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1) Bilanz (1 Vorrat) richtiger Endbestand (zum </a:t>
                      </a:r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niedr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. Preis) 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5301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2) 5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WES: tatsächliche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Verbrauch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301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3) 7 Abschreibungen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zu Vorräten: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Abwertung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und Schwund </a:t>
                      </a:r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22516"/>
              </p:ext>
            </p:extLst>
          </p:nvPr>
        </p:nvGraphicFramePr>
        <p:xfrm>
          <a:off x="7571502" y="2976262"/>
          <a:ext cx="1468569" cy="677862"/>
        </p:xfrm>
        <a:graphic>
          <a:graphicData uri="http://schemas.openxmlformats.org/drawingml/2006/table">
            <a:tbl>
              <a:tblPr/>
              <a:tblGrid>
                <a:gridCol w="694806"/>
                <a:gridCol w="773763"/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de-D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Abschr. Vorräte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000" b="0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Schw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baseline="0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Abw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Saldo (G+V)</a:t>
                      </a: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3238500" y="2411316"/>
            <a:ext cx="5905500" cy="1665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3702" y="3832905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6) Was ist wann zu tun?</a:t>
            </a:r>
            <a:endParaRPr lang="de-DE" dirty="0">
              <a:latin typeface="+mj-lt"/>
              <a:cs typeface="Chalkduster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" y="2769738"/>
            <a:ext cx="505124" cy="492125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9" y="3261863"/>
            <a:ext cx="469604" cy="505410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0" y="2129586"/>
            <a:ext cx="2007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5) Welche Verfahren?</a:t>
            </a:r>
            <a:endParaRPr lang="de-DE" sz="1600" dirty="0">
              <a:latin typeface="+mj-lt"/>
              <a:cs typeface="Chalkduster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41543"/>
              </p:ext>
            </p:extLst>
          </p:nvPr>
        </p:nvGraphicFramePr>
        <p:xfrm>
          <a:off x="623245" y="2555694"/>
          <a:ext cx="2461317" cy="1211579"/>
        </p:xfrm>
        <a:graphic>
          <a:graphicData uri="http://schemas.openxmlformats.org/drawingml/2006/table">
            <a:tbl>
              <a:tblPr/>
              <a:tblGrid>
                <a:gridCol w="1550502"/>
                <a:gridCol w="380526"/>
                <a:gridCol w="53028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Direkt</a:t>
                      </a:r>
                    </a:p>
                    <a:p>
                      <a:pPr algn="l" fontAlgn="b"/>
                      <a:endParaRPr lang="de-DE" sz="700" b="0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Indirekt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7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Identitätspreis-verfahren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(Zusammensetzung von Abfassungen, Endbestand, Herkunft Schwund, </a:t>
                      </a:r>
                      <a:r>
                        <a:rPr lang="de-DE" sz="700" b="0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etc</a:t>
                      </a:r>
                      <a:r>
                        <a:rPr lang="de-DE" sz="7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bekannt)</a:t>
                      </a:r>
                      <a:endParaRPr lang="de-DE" sz="700" b="0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ctr" fontAlgn="b"/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Keine Abf. 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nur</a:t>
                      </a:r>
                      <a:r>
                        <a:rPr lang="de-DE" sz="700" b="0" i="0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Ident</a:t>
                      </a:r>
                      <a:endParaRPr lang="de-DE" sz="700" b="0" i="0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des EB</a:t>
                      </a: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9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sng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Fifo</a:t>
                      </a:r>
                      <a:r>
                        <a:rPr lang="de-DE" sz="700" b="0" i="0" u="sng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(First in </a:t>
                      </a:r>
                      <a:r>
                        <a:rPr lang="de-DE" sz="7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first</a:t>
                      </a:r>
                      <a:r>
                        <a:rPr lang="de-DE" sz="7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out</a:t>
                      </a:r>
                      <a:r>
                        <a:rPr lang="de-DE" sz="7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Nur Menge der Abfassungen bekannt</a:t>
                      </a:r>
                      <a:endParaRPr lang="de-DE" sz="7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Nur Menge EB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bekannt</a:t>
                      </a:r>
                      <a:endParaRPr lang="de-DE" sz="7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Bild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888" y="2679639"/>
            <a:ext cx="413332" cy="283803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>
            <a:off x="371355" y="4445000"/>
            <a:ext cx="0" cy="219914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238500" y="1992561"/>
            <a:ext cx="3749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4) Welche Ziele gibt es bei der Bewertung?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46" name="Geschweifte Klammer rechts 45"/>
          <p:cNvSpPr/>
          <p:nvPr/>
        </p:nvSpPr>
        <p:spPr>
          <a:xfrm rot="5400000" flipV="1">
            <a:off x="1785171" y="2660515"/>
            <a:ext cx="154452" cy="2444333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07551"/>
              </p:ext>
            </p:extLst>
          </p:nvPr>
        </p:nvGraphicFramePr>
        <p:xfrm>
          <a:off x="763279" y="4267200"/>
          <a:ext cx="7801721" cy="1155407"/>
        </p:xfrm>
        <a:graphic>
          <a:graphicData uri="http://schemas.openxmlformats.org/drawingml/2006/table">
            <a:tbl>
              <a:tblPr/>
              <a:tblGrid>
                <a:gridCol w="2573901"/>
                <a:gridCol w="2613910"/>
                <a:gridCol w="2613910"/>
              </a:tblGrid>
              <a:tr h="167348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Schritte und Reihenfolge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Berechnung u. Besonderheiten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  <a:tr h="16734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Endbestand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(Bilanzansatz am 31.12.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Ident: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EB vom AB    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niedrigeren Wert = Bilanzansatz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 EB vom 1. ZK.* niedrigeren Wert = Bilanzansatz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 EB gesamt                                        = Bilanzansatz ges.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 </a:t>
                      </a:r>
                      <a:r>
                        <a:rPr lang="de-DE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vorletzer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Zukauf-* niedrig. Wert = Bilanzansatz</a:t>
                      </a:r>
                    </a:p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 letzter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Zukau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niedrig. 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Wert      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Bilanzansatz</a:t>
                      </a: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 Menge   gesamt                       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Bilanzansatz ges.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Ident: Zusammensetzung bekannt,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: Letzte </a:t>
                      </a:r>
                      <a:endParaRPr lang="de-DE" sz="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Bestandsveränderung=</a:t>
                      </a:r>
                      <a:r>
                        <a:rPr lang="de-D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EB-AB 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 + Lageraufbau (Vorrat im Soll);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+: 1 HW Vorrat / </a:t>
                      </a:r>
                      <a:r>
                        <a:rPr lang="de-DE" sz="800" b="0" i="0" u="none" strike="noStrike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5 HW Einsatz </a:t>
                      </a: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(é</a:t>
                      </a:r>
                      <a:r>
                        <a:rPr lang="de-DE" sz="800" b="0" i="0" u="none" strike="noStrike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) 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 - Lagerabbau (Vorrat im Haben)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-: 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5HW Einsatz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1 HW Vorrat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ê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98887"/>
              </p:ext>
            </p:extLst>
          </p:nvPr>
        </p:nvGraphicFramePr>
        <p:xfrm>
          <a:off x="763279" y="5472668"/>
          <a:ext cx="4913621" cy="190500"/>
        </p:xfrm>
        <a:graphic>
          <a:graphicData uri="http://schemas.openxmlformats.org/drawingml/2006/table">
            <a:tbl>
              <a:tblPr/>
              <a:tblGrid>
                <a:gridCol w="2590211"/>
                <a:gridCol w="232341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Berechnung der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Abwertung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Ist-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Endbestand aus 1)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Preisabwertung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48114"/>
              </p:ext>
            </p:extLst>
          </p:nvPr>
        </p:nvGraphicFramePr>
        <p:xfrm>
          <a:off x="763279" y="5721667"/>
          <a:ext cx="6475721" cy="850900"/>
        </p:xfrm>
        <a:graphic>
          <a:graphicData uri="http://schemas.openxmlformats.org/drawingml/2006/table">
            <a:tbl>
              <a:tblPr/>
              <a:tblGrid>
                <a:gridCol w="2589521"/>
                <a:gridCol w="38862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Berechnung des </a:t>
                      </a: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Schwundes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Ident: Herkunft bekannt,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: vom letzten</a:t>
                      </a:r>
                      <a:r>
                        <a:rPr lang="de-DE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Fehlmenge * jew. Einkaufspreis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(*Bei Indirekten Verfahren: keine Abfassungen bekannt </a:t>
                      </a:r>
                      <a:r>
                        <a:rPr lang="de-DE" sz="800" b="0" i="0" u="none" strike="noStrike" dirty="0" err="1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dh</a:t>
                      </a:r>
                      <a:r>
                        <a:rPr lang="de-DE" sz="8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 keinen Schwund...)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(WES = EB-AB-Abwertung))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5109"/>
              </p:ext>
            </p:extLst>
          </p:nvPr>
        </p:nvGraphicFramePr>
        <p:xfrm>
          <a:off x="763879" y="6618740"/>
          <a:ext cx="7251700" cy="190500"/>
        </p:xfrm>
        <a:graphic>
          <a:graphicData uri="http://schemas.openxmlformats.org/drawingml/2006/table">
            <a:tbl>
              <a:tblPr/>
              <a:tblGrid>
                <a:gridCol w="2451100"/>
                <a:gridCol w="2311400"/>
                <a:gridCol w="24892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Buchung (2+3)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Abwertung u. Schwund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7 Abschr. Vorräte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r>
                        <a:rPr lang="de-DE" sz="8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5 HW Einsatz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(=)</a:t>
                      </a:r>
                      <a:endParaRPr lang="de-DE" sz="800" b="0" i="0" u="none" strike="noStrike" dirty="0">
                        <a:solidFill>
                          <a:srgbClr val="E46C0A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Rechteck 39"/>
          <p:cNvSpPr/>
          <p:nvPr/>
        </p:nvSpPr>
        <p:spPr>
          <a:xfrm>
            <a:off x="139088" y="4176837"/>
            <a:ext cx="8522311" cy="265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58220" y="3832908"/>
            <a:ext cx="5833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&lt; 4) Bilanzpolitik: durch Wahl des Bewertungsverfahrens kann Ergebnis von Bilanz &amp; G&amp;V beeinflusst werden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75492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31" grpId="0" animBg="1"/>
      <p:bldP spid="22" grpId="0"/>
      <p:bldP spid="30" grpId="0"/>
      <p:bldP spid="32" grpId="0"/>
      <p:bldP spid="32" grpId="1"/>
      <p:bldP spid="46" grpId="0" animBg="1"/>
      <p:bldP spid="40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Macintosh PowerPoint</Application>
  <PresentationFormat>Bildschirmpräsentation (4:3)</PresentationFormat>
  <Paragraphs>84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52</cp:revision>
  <cp:lastPrinted>2015-09-25T07:11:14Z</cp:lastPrinted>
  <dcterms:created xsi:type="dcterms:W3CDTF">2015-09-21T19:41:13Z</dcterms:created>
  <dcterms:modified xsi:type="dcterms:W3CDTF">2018-11-20T15:44:01Z</dcterms:modified>
</cp:coreProperties>
</file>