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60" r:id="rId3"/>
    <p:sldId id="258" r:id="rId4"/>
    <p:sldId id="259" r:id="rId5"/>
    <p:sldId id="262" r:id="rId6"/>
    <p:sldId id="264" r:id="rId7"/>
    <p:sldId id="265" r:id="rId8"/>
    <p:sldId id="274" r:id="rId9"/>
    <p:sldId id="275" r:id="rId10"/>
    <p:sldId id="276" r:id="rId11"/>
    <p:sldId id="277" r:id="rId12"/>
    <p:sldId id="266" r:id="rId13"/>
    <p:sldId id="263" r:id="rId14"/>
    <p:sldId id="267" r:id="rId15"/>
    <p:sldId id="269" r:id="rId16"/>
    <p:sldId id="270" r:id="rId17"/>
    <p:sldId id="273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Montag, 17. Oktober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Montag, 17. Oktober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Geldmenge" TargetMode="External"/><Relationship Id="rId4" Type="http://schemas.openxmlformats.org/officeDocument/2006/relationships/hyperlink" Target="https://de.wikipedia.org/wiki/Zentralbank" TargetMode="External"/><Relationship Id="rId5" Type="http://schemas.openxmlformats.org/officeDocument/2006/relationships/hyperlink" Target="https://de.wikipedia.org/wiki/Umlaufgeschwindigkeit_(Geld)" TargetMode="External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.wikipedia.org/wiki/Proportiona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VWL HLW 4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011682" cy="2364756"/>
          </a:xfrm>
        </p:spPr>
        <p:txBody>
          <a:bodyPr>
            <a:normAutofit/>
          </a:bodyPr>
          <a:lstStyle/>
          <a:p>
            <a:r>
              <a:rPr lang="de-DE" dirty="0" smtClean="0"/>
              <a:t>Geld</a:t>
            </a:r>
          </a:p>
          <a:p>
            <a:endParaRPr lang="de-DE" dirty="0"/>
          </a:p>
          <a:p>
            <a:r>
              <a:rPr lang="de-DE" dirty="0" smtClean="0"/>
              <a:t>4HLW 2015/16</a:t>
            </a:r>
          </a:p>
          <a:p>
            <a:endParaRPr lang="de-DE" dirty="0"/>
          </a:p>
          <a:p>
            <a:r>
              <a:rPr lang="de-DE" dirty="0" smtClean="0"/>
              <a:t>W. Holzheu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17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770034" y="1171204"/>
            <a:ext cx="325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FED: Federal </a:t>
            </a:r>
            <a:r>
              <a:rPr lang="de-DE" sz="1200" dirty="0" err="1" smtClean="0">
                <a:latin typeface="Arial"/>
                <a:ea typeface="Lucida Grande"/>
                <a:cs typeface="Arial"/>
              </a:rPr>
              <a:t>Reservy</a:t>
            </a:r>
            <a:r>
              <a:rPr lang="de-DE" sz="1200" dirty="0" smtClean="0">
                <a:latin typeface="Arial"/>
                <a:ea typeface="Lucida Grande"/>
                <a:cs typeface="Arial"/>
              </a:rPr>
              <a:t> System (USA) </a:t>
            </a:r>
            <a:r>
              <a:rPr lang="de-DE" sz="1200" dirty="0" err="1" smtClean="0">
                <a:latin typeface="Arial"/>
                <a:ea typeface="Lucida Grande"/>
                <a:cs typeface="Arial"/>
              </a:rPr>
              <a:t>Waashington</a:t>
            </a:r>
            <a:r>
              <a:rPr lang="de-DE" sz="1200" dirty="0" smtClean="0">
                <a:latin typeface="Arial"/>
                <a:ea typeface="Lucida Grande"/>
                <a:cs typeface="Arial"/>
              </a:rPr>
              <a:t> DC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</a:t>
            </a:r>
            <a:r>
              <a:rPr lang="de-DE" sz="1200" dirty="0" smtClean="0">
                <a:latin typeface="Arial"/>
                <a:ea typeface="Lucida Grande"/>
                <a:cs typeface="Arial"/>
              </a:rPr>
              <a:t>          Leitung: Janet </a:t>
            </a:r>
            <a:r>
              <a:rPr lang="de-DE" sz="1200" dirty="0" err="1" smtClean="0">
                <a:latin typeface="Arial"/>
                <a:ea typeface="Lucida Grande"/>
                <a:cs typeface="Arial"/>
              </a:rPr>
              <a:t>Yellen</a:t>
            </a:r>
            <a:endParaRPr lang="de-DE" sz="1200" dirty="0">
              <a:latin typeface="Arial"/>
              <a:ea typeface="Lucida Grande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48950" y="4212903"/>
            <a:ext cx="2971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"/>
                <a:ea typeface="Lucida Grande"/>
                <a:cs typeface="Arial"/>
              </a:rPr>
              <a:t>Aufgaben OENB: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Mitwirkung an Festlegung der EURO Leitzinsen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Umsetzung der Geldpolitik in Österreich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Versorgung der öst. Bevölkerung und Wirtschaft mit Geld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Verwaltung der Währungsreserven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Zuverlässige Zahlungsverkehrssysteme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Statistiken</a:t>
            </a:r>
          </a:p>
          <a:p>
            <a:pPr marL="171450" indent="-171450">
              <a:buFont typeface="Arial"/>
              <a:buChar char="•"/>
            </a:pPr>
            <a:r>
              <a:rPr lang="de-DE" sz="1200" dirty="0" smtClean="0">
                <a:latin typeface="Arial"/>
                <a:ea typeface="Lucida Grande"/>
                <a:cs typeface="Arial"/>
              </a:rPr>
              <a:t>Finanzmarktaufsicht / Finanzmarktstabilität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62" y="2655458"/>
            <a:ext cx="1137438" cy="12866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2" y="4066034"/>
            <a:ext cx="1137438" cy="120423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2" y="5293449"/>
            <a:ext cx="1137438" cy="133506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2" y="1326427"/>
            <a:ext cx="1556641" cy="13290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9562" y="518718"/>
            <a:ext cx="7670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j-lt"/>
                <a:cs typeface="Chalkduster"/>
              </a:rPr>
              <a:t>Institutionen </a:t>
            </a:r>
            <a:r>
              <a:rPr lang="de-DE" sz="2000" b="1" dirty="0" err="1" smtClean="0">
                <a:latin typeface="+mj-lt"/>
                <a:cs typeface="Chalkduster"/>
              </a:rPr>
              <a:t>Fed</a:t>
            </a:r>
            <a:r>
              <a:rPr lang="de-DE" sz="2000" b="1" dirty="0" smtClean="0">
                <a:latin typeface="+mj-lt"/>
                <a:cs typeface="Chalkduster"/>
              </a:rPr>
              <a:t>, IWF, ESZB, OENB</a:t>
            </a:r>
            <a:endParaRPr lang="de-DE" sz="2000" b="1" dirty="0">
              <a:latin typeface="+mj-lt"/>
              <a:cs typeface="Chalkduster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54624" y="2913564"/>
            <a:ext cx="314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IWF: Internationaler Währungsfonds </a:t>
            </a:r>
          </a:p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Zentralbank der Zentralbanken / Washington</a:t>
            </a:r>
          </a:p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           Leitung: </a:t>
            </a:r>
            <a:r>
              <a:rPr lang="de-DE" sz="1200" dirty="0" err="1" smtClean="0">
                <a:latin typeface="Arial"/>
                <a:ea typeface="Lucida Grande"/>
                <a:cs typeface="Arial"/>
              </a:rPr>
              <a:t>Lagarde</a:t>
            </a:r>
            <a:endParaRPr lang="de-DE" sz="1200" dirty="0" smtClean="0">
              <a:latin typeface="Arial"/>
              <a:ea typeface="Lucida Grande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35011" y="3949859"/>
            <a:ext cx="3442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 smtClean="0">
              <a:latin typeface="Arial"/>
              <a:ea typeface="Lucida Grande"/>
              <a:cs typeface="Arial"/>
            </a:endParaRPr>
          </a:p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ESZB: Europäisches System der Zentralbanken</a:t>
            </a:r>
          </a:p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           EZB: Frankfurt, 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</a:t>
            </a:r>
            <a:r>
              <a:rPr lang="de-DE" sz="1200" dirty="0" smtClean="0">
                <a:latin typeface="Arial"/>
                <a:ea typeface="Lucida Grande"/>
                <a:cs typeface="Arial"/>
              </a:rPr>
              <a:t>          Leitung: M. </a:t>
            </a:r>
            <a:r>
              <a:rPr lang="de-DE" sz="1200" dirty="0" err="1" smtClean="0">
                <a:latin typeface="Arial"/>
                <a:ea typeface="Lucida Grande"/>
                <a:cs typeface="Arial"/>
              </a:rPr>
              <a:t>Draghi</a:t>
            </a:r>
            <a:endParaRPr lang="de-DE" sz="1200" dirty="0" smtClean="0">
              <a:latin typeface="Arial"/>
              <a:ea typeface="Lucida Grande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35011" y="5320898"/>
            <a:ext cx="3962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OENB: Wien: Österr. Nationalbank</a:t>
            </a:r>
          </a:p>
          <a:p>
            <a:r>
              <a:rPr lang="de-DE" sz="1200" dirty="0">
                <a:latin typeface="Arial"/>
                <a:ea typeface="Lucida Grande"/>
                <a:cs typeface="Arial"/>
              </a:rPr>
              <a:t> </a:t>
            </a:r>
            <a:r>
              <a:rPr lang="de-DE" sz="1200" dirty="0" smtClean="0">
                <a:latin typeface="Arial"/>
                <a:ea typeface="Lucida Grande"/>
                <a:cs typeface="Arial"/>
              </a:rPr>
              <a:t>           Leitung: E. Novotny</a:t>
            </a:r>
            <a:endParaRPr lang="de-DE" sz="1200" b="1" dirty="0" smtClean="0">
              <a:latin typeface="Arial"/>
              <a:ea typeface="Lucida Grande"/>
              <a:cs typeface="Arial"/>
            </a:endParaRPr>
          </a:p>
          <a:p>
            <a:r>
              <a:rPr lang="de-DE" sz="1200" b="1" dirty="0" smtClean="0">
                <a:latin typeface="Arial"/>
                <a:ea typeface="Lucida Grande"/>
                <a:cs typeface="Arial"/>
              </a:rPr>
              <a:t>Grundsätze OENB:</a:t>
            </a:r>
          </a:p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Unabhängigkeit von allen staatlichen Instanzen</a:t>
            </a:r>
          </a:p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Verbot der Staatsfinanzierung</a:t>
            </a:r>
          </a:p>
          <a:p>
            <a:r>
              <a:rPr lang="de-DE" sz="1200" b="1" dirty="0">
                <a:latin typeface="Arial"/>
                <a:ea typeface="Lucida Grande"/>
                <a:cs typeface="Arial"/>
              </a:rPr>
              <a:t>Hauptaufgabe: Geldpolitik, </a:t>
            </a:r>
          </a:p>
          <a:p>
            <a:r>
              <a:rPr lang="de-DE" sz="1200" b="1" dirty="0">
                <a:latin typeface="Arial"/>
                <a:ea typeface="Lucida Grande"/>
                <a:cs typeface="Arial"/>
              </a:rPr>
              <a:t>Hauptziel: Preisstabilität (Inflation max. 2%</a:t>
            </a:r>
            <a:r>
              <a:rPr lang="de-DE" sz="1200" b="1" dirty="0" smtClean="0">
                <a:latin typeface="Arial"/>
                <a:ea typeface="Lucida Grande"/>
                <a:cs typeface="Arial"/>
              </a:rPr>
              <a:t>)</a:t>
            </a:r>
            <a:endParaRPr lang="de-DE" sz="1200" b="1" dirty="0">
              <a:latin typeface="Arial"/>
              <a:ea typeface="Lucida Grande"/>
              <a:cs typeface="Arial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708" y="1290688"/>
            <a:ext cx="1075720" cy="136413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880" y="1290688"/>
            <a:ext cx="1303828" cy="1364137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354" y="1290688"/>
            <a:ext cx="1111901" cy="1364137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654825"/>
            <a:ext cx="1166563" cy="12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0383"/>
              </p:ext>
            </p:extLst>
          </p:nvPr>
        </p:nvGraphicFramePr>
        <p:xfrm>
          <a:off x="127000" y="1325563"/>
          <a:ext cx="8960556" cy="4002963"/>
        </p:xfrm>
        <a:graphic>
          <a:graphicData uri="http://schemas.openxmlformats.org/drawingml/2006/table">
            <a:tbl>
              <a:tblPr/>
              <a:tblGrid>
                <a:gridCol w="1891837"/>
                <a:gridCol w="1730856"/>
                <a:gridCol w="5337863"/>
              </a:tblGrid>
              <a:tr h="353659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traditionelle Instrumente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Instrumente derzeit im Fokus: zur </a:t>
                      </a:r>
                      <a:r>
                        <a:rPr lang="de-D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Bekämpfung 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von Deflation 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und zur 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Stimulierung der allgemeinen wirtschaftlichen 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Tätigkeit 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Offenmarktgeschäfte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Leitzinssatz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– wichtigstes Instrument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Mutter aller Zinssätze, EZB, EZB Rat im Euroraum, Senkung soll Kredite stimulieren, Erhöhung soll Kreditvolumen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zurückschrauben.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Derzeit liegt der Leitzinssatz bei 0,0% im Euroraum, (-0,35% Schweden, 0,5% USA, 11% Russland)</a:t>
                      </a:r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Wertpapier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und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Verkauf auf den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Märkten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Offenmarktpolitik: durch Kauf von WP erhöht sich die Geldmenge, durch Verkauf sinkt die Geldmenge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ständige Fazilitäten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Strafzinsen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Ständige Fazilitäten: Banken können bei EZB Geld leihen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dzt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zu 0% Parken Banken Geld bei der EZB, müssen sie dafür inzwischen Zinsen zahlen. Das soll die Kreditvergabe ankurbeln.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„Quantitative </a:t>
                      </a:r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Easing</a:t>
                      </a:r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“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quantitative Lockerung der Geldmenge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Kauf von Staatsanleihen im großen Stil, 60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Mrd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p. Monat &gt;1,1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Billiarten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bis Sep 2016, Ankurbelung Konjunktur und Deflationsbekämpfung &gt;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Infl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2%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Mindestreserve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Mindestreserve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Geschäftsbanken müssen eine Mindestreserve der Einlagen bei der Zentralbank halten, je geringer der Satz desto höher die mögl. Kredite (Geldmenge), wurde 2012 von 2% auf 1% gesenkt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Devisenmarkt Intervention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Steuerung 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 Außenwertes 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einer Währung (Wechselkurs) durch An- und Verkauf von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Währungen (EZB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und FED zögerliche Anwendung)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Helikopter</a:t>
                      </a:r>
                      <a:r>
                        <a:rPr lang="de-DE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Geld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kontroverses geldpolitisches Konzept. Zentralbankengeld wird direkt an Staaten oder Bürger vergeben u. soll Konsum ankurbeln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35" y="2033640"/>
            <a:ext cx="706654" cy="71802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2" y="3091164"/>
            <a:ext cx="721523" cy="73322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12" y="4396888"/>
            <a:ext cx="790777" cy="793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9562" y="518718"/>
            <a:ext cx="7670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+mj-lt"/>
                <a:cs typeface="Chalkduster"/>
              </a:rPr>
              <a:t>Geldpolitik – </a:t>
            </a:r>
            <a:r>
              <a:rPr lang="de-DE" sz="2000" b="1" dirty="0" err="1" smtClean="0">
                <a:latin typeface="+mj-lt"/>
                <a:cs typeface="Chalkduster"/>
              </a:rPr>
              <a:t>Draghi‘s</a:t>
            </a:r>
            <a:r>
              <a:rPr lang="de-DE" sz="2000" b="1" dirty="0" smtClean="0">
                <a:latin typeface="+mj-lt"/>
                <a:cs typeface="Chalkduster"/>
              </a:rPr>
              <a:t> Werkzeugkiste!</a:t>
            </a:r>
            <a:endParaRPr lang="de-DE" sz="2000" b="1" dirty="0">
              <a:latin typeface="+mj-l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6876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7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Inflation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542" y="753180"/>
            <a:ext cx="3649309" cy="1860798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8" y="1371383"/>
            <a:ext cx="3769086" cy="249532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881" y="3455505"/>
            <a:ext cx="2380580" cy="321050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70" y="4041281"/>
            <a:ext cx="3872449" cy="26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1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5611" b="4539"/>
          <a:stretch>
            <a:fillRect/>
          </a:stretch>
        </p:blipFill>
        <p:spPr bwMode="auto">
          <a:xfrm>
            <a:off x="407911" y="473366"/>
            <a:ext cx="8558195" cy="625689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7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05868" y="4738948"/>
            <a:ext cx="75014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Das Preisniveau steigt also demnach </a:t>
            </a:r>
            <a:r>
              <a:rPr lang="de-DE" sz="1400" dirty="0">
                <a:hlinkClick r:id="rId2"/>
              </a:rPr>
              <a:t>proportional</a:t>
            </a:r>
            <a:r>
              <a:rPr lang="de-DE" sz="1400" dirty="0"/>
              <a:t> zur </a:t>
            </a:r>
            <a:r>
              <a:rPr lang="de-DE" sz="1400" dirty="0">
                <a:hlinkClick r:id="rId3"/>
              </a:rPr>
              <a:t>Geldmenge</a:t>
            </a:r>
            <a:r>
              <a:rPr lang="de-DE" sz="1400" dirty="0"/>
              <a:t> (wenn etwa die </a:t>
            </a:r>
            <a:r>
              <a:rPr lang="de-DE" sz="1400" dirty="0">
                <a:hlinkClick r:id="rId4"/>
              </a:rPr>
              <a:t>Zentralbank</a:t>
            </a:r>
            <a:r>
              <a:rPr lang="de-DE" sz="1400" dirty="0"/>
              <a:t> mehr Geld in Umlauf bringt, </a:t>
            </a:r>
            <a:r>
              <a:rPr lang="de-DE" sz="1400" dirty="0">
                <a:hlinkClick r:id="rId5"/>
              </a:rPr>
              <a:t>Umlaufgeschwindigkeit</a:t>
            </a:r>
            <a:r>
              <a:rPr lang="de-DE" sz="1400" dirty="0"/>
              <a:t> und Transaktionsanzahl jedoch unverändert bleiben)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83218" y="577728"/>
            <a:ext cx="266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+mj-lt"/>
                <a:cs typeface="Chalkduster"/>
              </a:rPr>
              <a:t>Quantitätsgleichung</a:t>
            </a:r>
            <a:endParaRPr lang="de-DE" sz="2000" b="1" dirty="0">
              <a:latin typeface="+mj-lt"/>
              <a:cs typeface="Chalkduster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36" y="1900836"/>
            <a:ext cx="8482986" cy="17962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3218" y="1243341"/>
            <a:ext cx="8284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/>
                <a:ea typeface="Lucida Grande"/>
                <a:cs typeface="Arial"/>
              </a:rPr>
              <a:t>Grundlage der Geldpolitik ist die Quantitätsgleichung (I. Fisher, neu interpretiert von M Friedmann – Monetarismus)</a:t>
            </a:r>
          </a:p>
        </p:txBody>
      </p:sp>
      <p:pic>
        <p:nvPicPr>
          <p:cNvPr id="8" name="Bild 7" descr="17 Milton Friedma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44" y="790222"/>
            <a:ext cx="708903" cy="6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9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9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AT" sz="3600" dirty="0" smtClean="0"/>
              <a:t>Oper auf den Gesellschaftsinseln </a:t>
            </a:r>
          </a:p>
        </p:txBody>
      </p:sp>
      <p:sp>
        <p:nvSpPr>
          <p:cNvPr id="24578" name="Inhaltsplatzhalter 12"/>
          <p:cNvSpPr>
            <a:spLocks noGrp="1"/>
          </p:cNvSpPr>
          <p:nvPr>
            <p:ph idx="4294967295"/>
          </p:nvPr>
        </p:nvSpPr>
        <p:spPr>
          <a:xfrm>
            <a:off x="842258" y="1143000"/>
            <a:ext cx="7272337" cy="480218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de-AT" sz="1400" dirty="0" smtClean="0"/>
              <a:t>Eine kleine Geschichte von Stanley Jevons</a:t>
            </a:r>
          </a:p>
          <a:p>
            <a:pPr>
              <a:buFontTx/>
              <a:buNone/>
            </a:pPr>
            <a:endParaRPr lang="de-AT" sz="1400" dirty="0" smtClean="0"/>
          </a:p>
          <a:p>
            <a:pPr>
              <a:buFontTx/>
              <a:buNone/>
            </a:pPr>
            <a:r>
              <a:rPr lang="de-AT" sz="1400" dirty="0" smtClean="0"/>
              <a:t>Vor einigen Jahren gab </a:t>
            </a:r>
            <a:r>
              <a:rPr lang="de-AT" sz="1400" dirty="0" err="1" smtClean="0"/>
              <a:t>Mademoiselle</a:t>
            </a:r>
            <a:r>
              <a:rPr lang="de-AT" sz="1400" dirty="0" smtClean="0"/>
              <a:t> </a:t>
            </a:r>
            <a:r>
              <a:rPr lang="de-AT" sz="1400" dirty="0" err="1" smtClean="0"/>
              <a:t>Zelie</a:t>
            </a:r>
            <a:r>
              <a:rPr lang="de-AT" sz="1400" dirty="0" smtClean="0"/>
              <a:t>, eine französische Opernsängerin des </a:t>
            </a:r>
            <a:r>
              <a:rPr lang="de-AT" sz="1400" dirty="0" err="1" smtClean="0"/>
              <a:t>Theatre</a:t>
            </a:r>
            <a:r>
              <a:rPr lang="de-AT" sz="1400" dirty="0" smtClean="0"/>
              <a:t> </a:t>
            </a:r>
            <a:r>
              <a:rPr lang="de-AT" sz="1400" dirty="0" err="1" smtClean="0"/>
              <a:t>Lyrique</a:t>
            </a:r>
            <a:r>
              <a:rPr lang="de-AT" sz="1400" dirty="0" smtClean="0"/>
              <a:t> in Paris,... ein Konzert auf den Gesellschaftsinseln.</a:t>
            </a:r>
          </a:p>
          <a:p>
            <a:pPr>
              <a:buFontTx/>
              <a:buNone/>
            </a:pPr>
            <a:endParaRPr lang="de-AT" sz="1400" dirty="0"/>
          </a:p>
          <a:p>
            <a:pPr>
              <a:buFontTx/>
              <a:buNone/>
            </a:pPr>
            <a:r>
              <a:rPr lang="de-AT" sz="1400" dirty="0" smtClean="0"/>
              <a:t>Für eine Arie aus Norma und einige andere gesanglichen Darbietungen (5 Lieder) sollte sie ein Drittel der Einnahmen erhalten. </a:t>
            </a:r>
          </a:p>
          <a:p>
            <a:pPr>
              <a:buFontTx/>
              <a:buNone/>
            </a:pPr>
            <a:endParaRPr lang="de-AT" sz="1400" dirty="0" smtClean="0"/>
          </a:p>
          <a:p>
            <a:pPr eaLnBrk="1" hangingPunct="1">
              <a:buFontTx/>
              <a:buNone/>
            </a:pPr>
            <a:endParaRPr lang="de-AT" sz="1400" dirty="0" smtClean="0"/>
          </a:p>
        </p:txBody>
      </p:sp>
    </p:spTree>
    <p:extLst>
      <p:ext uri="{BB962C8B-B14F-4D97-AF65-F5344CB8AC3E}">
        <p14:creationId xmlns:p14="http://schemas.microsoft.com/office/powerpoint/2010/main" val="13418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9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AT" sz="3600" dirty="0" smtClean="0"/>
              <a:t>Oper auf den Gesellschaftsinseln</a:t>
            </a:r>
          </a:p>
        </p:txBody>
      </p:sp>
      <p:pic>
        <p:nvPicPr>
          <p:cNvPr id="22541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557338"/>
            <a:ext cx="7015163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690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9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AT" sz="3600" smtClean="0"/>
              <a:t>Gesellschaftsinseln</a:t>
            </a:r>
          </a:p>
        </p:txBody>
      </p:sp>
      <p:pic>
        <p:nvPicPr>
          <p:cNvPr id="2356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005263"/>
            <a:ext cx="2582863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700213"/>
            <a:ext cx="19494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700213"/>
            <a:ext cx="48244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88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9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AT" sz="3600" dirty="0" smtClean="0"/>
              <a:t>Oper auf den Gesellschaftsinseln (AB1)</a:t>
            </a:r>
          </a:p>
        </p:txBody>
      </p:sp>
      <p:sp>
        <p:nvSpPr>
          <p:cNvPr id="24578" name="Inhaltsplatzhalter 12"/>
          <p:cNvSpPr>
            <a:spLocks noGrp="1"/>
          </p:cNvSpPr>
          <p:nvPr>
            <p:ph idx="4294967295"/>
          </p:nvPr>
        </p:nvSpPr>
        <p:spPr>
          <a:xfrm>
            <a:off x="684213" y="928352"/>
            <a:ext cx="8037512" cy="545339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de-AT" sz="1200" dirty="0" smtClean="0"/>
              <a:t>Eine kleine Geschichte von Stanley Jevons – </a:t>
            </a:r>
          </a:p>
          <a:p>
            <a:pPr>
              <a:buFontTx/>
              <a:buNone/>
            </a:pPr>
            <a:r>
              <a:rPr lang="de-AT" sz="1200" dirty="0" smtClean="0"/>
              <a:t>„</a:t>
            </a:r>
            <a:r>
              <a:rPr lang="de-AT" sz="1200" b="1" dirty="0" smtClean="0"/>
              <a:t>Das Wesen des Tauschhandels“</a:t>
            </a:r>
            <a:endParaRPr lang="de-AT" sz="1200" dirty="0" smtClean="0"/>
          </a:p>
          <a:p>
            <a:pPr>
              <a:buFontTx/>
              <a:buNone/>
            </a:pPr>
            <a:r>
              <a:rPr lang="de-AT" sz="1200" dirty="0" smtClean="0"/>
              <a:t>(entnommen aus Paul A. </a:t>
            </a:r>
            <a:r>
              <a:rPr lang="de-AT" sz="1200" dirty="0" err="1" smtClean="0"/>
              <a:t>Amuelson</a:t>
            </a:r>
            <a:r>
              <a:rPr lang="de-AT" sz="1200" dirty="0" smtClean="0"/>
              <a:t> und William D. </a:t>
            </a:r>
            <a:r>
              <a:rPr lang="de-AT" sz="1200" dirty="0" err="1" smtClean="0"/>
              <a:t>Nordhaus</a:t>
            </a:r>
            <a:r>
              <a:rPr lang="de-AT" sz="1200" dirty="0" smtClean="0"/>
              <a:t> – </a:t>
            </a:r>
            <a:r>
              <a:rPr lang="de-AT" sz="1200" dirty="0" err="1" smtClean="0"/>
              <a:t>Volksiwrtschaftslehre</a:t>
            </a:r>
            <a:r>
              <a:rPr lang="de-AT" sz="1200" dirty="0" smtClean="0"/>
              <a:t>, 15. Auflage):</a:t>
            </a:r>
          </a:p>
          <a:p>
            <a:pPr>
              <a:buFontTx/>
              <a:buNone/>
            </a:pPr>
            <a:endParaRPr lang="de-AT" sz="1200" dirty="0" smtClean="0"/>
          </a:p>
          <a:p>
            <a:pPr>
              <a:buFontTx/>
              <a:buNone/>
            </a:pPr>
            <a:r>
              <a:rPr lang="de-AT" sz="1200" dirty="0" smtClean="0"/>
              <a:t>Vor einigen Jahren gab </a:t>
            </a:r>
            <a:r>
              <a:rPr lang="de-AT" sz="1200" dirty="0" err="1" smtClean="0"/>
              <a:t>Mademoiselle</a:t>
            </a:r>
            <a:r>
              <a:rPr lang="de-AT" sz="1200" dirty="0" smtClean="0"/>
              <a:t> </a:t>
            </a:r>
            <a:r>
              <a:rPr lang="de-AT" sz="1200" dirty="0" err="1" smtClean="0"/>
              <a:t>Zelie</a:t>
            </a:r>
            <a:r>
              <a:rPr lang="de-AT" sz="1200" dirty="0" smtClean="0"/>
              <a:t>, eine französische Opernsängerin des </a:t>
            </a:r>
            <a:r>
              <a:rPr lang="de-AT" sz="1200" dirty="0" err="1" smtClean="0"/>
              <a:t>Theatre</a:t>
            </a:r>
            <a:r>
              <a:rPr lang="de-AT" sz="1200" dirty="0" smtClean="0"/>
              <a:t> </a:t>
            </a:r>
            <a:r>
              <a:rPr lang="de-AT" sz="1200" dirty="0" err="1" smtClean="0"/>
              <a:t>Lyrique</a:t>
            </a:r>
            <a:r>
              <a:rPr lang="de-AT" sz="1200" dirty="0" smtClean="0"/>
              <a:t> in</a:t>
            </a:r>
          </a:p>
          <a:p>
            <a:pPr>
              <a:buFontTx/>
              <a:buNone/>
            </a:pPr>
            <a:r>
              <a:rPr lang="de-AT" sz="1200" dirty="0" smtClean="0"/>
              <a:t>Paris,... ein Konzert auf den </a:t>
            </a:r>
            <a:r>
              <a:rPr lang="de-AT" sz="1200" dirty="0" err="1" smtClean="0"/>
              <a:t>Gesellschaftsinseln.Für</a:t>
            </a:r>
            <a:r>
              <a:rPr lang="de-AT" sz="1200" dirty="0" smtClean="0"/>
              <a:t> eine Arie aus Norma und einige andere gesanglichen Darbietungen (5 Lieder) sollte sie ein Drittel der Einnahmen erhalten. </a:t>
            </a:r>
          </a:p>
          <a:p>
            <a:pPr>
              <a:buFontTx/>
              <a:buNone/>
            </a:pPr>
            <a:endParaRPr lang="de-AT" sz="1200" dirty="0" smtClean="0"/>
          </a:p>
          <a:p>
            <a:pPr>
              <a:buFontTx/>
              <a:buNone/>
            </a:pPr>
            <a:r>
              <a:rPr lang="de-AT" sz="1200" dirty="0" smtClean="0"/>
              <a:t>Die Abrechnung ergab als ihren Anteil:</a:t>
            </a:r>
          </a:p>
          <a:p>
            <a:pPr>
              <a:buFontTx/>
              <a:buNone/>
            </a:pPr>
            <a:r>
              <a:rPr lang="de-AT" sz="1200" dirty="0" smtClean="0"/>
              <a:t>3 Schweine</a:t>
            </a:r>
          </a:p>
          <a:p>
            <a:pPr>
              <a:buFontTx/>
              <a:buNone/>
            </a:pPr>
            <a:r>
              <a:rPr lang="de-AT" sz="1200" dirty="0" smtClean="0"/>
              <a:t>23 Truthähne</a:t>
            </a:r>
          </a:p>
          <a:p>
            <a:pPr>
              <a:buFontTx/>
              <a:buNone/>
            </a:pPr>
            <a:r>
              <a:rPr lang="de-AT" sz="1200" dirty="0" smtClean="0"/>
              <a:t>44 Hühner</a:t>
            </a:r>
          </a:p>
          <a:p>
            <a:pPr>
              <a:buFontTx/>
              <a:buNone/>
            </a:pPr>
            <a:r>
              <a:rPr lang="de-AT" sz="1200" dirty="0" smtClean="0"/>
              <a:t>100e Bananen, Zitronen und Orangen</a:t>
            </a:r>
          </a:p>
          <a:p>
            <a:pPr>
              <a:buFontTx/>
              <a:buNone/>
            </a:pPr>
            <a:endParaRPr lang="de-AT" sz="1200" dirty="0" smtClean="0"/>
          </a:p>
          <a:p>
            <a:pPr>
              <a:buFontTx/>
              <a:buNone/>
            </a:pPr>
            <a:r>
              <a:rPr lang="de-AT" sz="1200" dirty="0" smtClean="0"/>
              <a:t>(In Paris hätten ihr all diese Tiere und das Obst 4000 Francs eingebracht – was für 5 Lieder sicherlich</a:t>
            </a:r>
          </a:p>
          <a:p>
            <a:pPr>
              <a:buFontTx/>
              <a:buNone/>
            </a:pPr>
            <a:r>
              <a:rPr lang="de-AT" sz="1200" dirty="0" smtClean="0"/>
              <a:t>eine ausgezeichnete Entlohnung dargestellt hätte...)</a:t>
            </a:r>
          </a:p>
          <a:p>
            <a:pPr>
              <a:buFontTx/>
              <a:buNone/>
            </a:pPr>
            <a:endParaRPr lang="de-AT" sz="1200" dirty="0" smtClean="0"/>
          </a:p>
          <a:p>
            <a:pPr>
              <a:buFontTx/>
              <a:buNone/>
            </a:pPr>
            <a:r>
              <a:rPr lang="de-AT" sz="1200" dirty="0" smtClean="0"/>
              <a:t>Auf den Gesellschaftsinseln gab es jedoch kauf Geld, und da </a:t>
            </a:r>
            <a:r>
              <a:rPr lang="de-AT" sz="1200" dirty="0" err="1" smtClean="0"/>
              <a:t>Mademoiselle</a:t>
            </a:r>
            <a:r>
              <a:rPr lang="de-AT" sz="1200" dirty="0" smtClean="0"/>
              <a:t> nur sehr wenig von ihren</a:t>
            </a:r>
          </a:p>
          <a:p>
            <a:pPr>
              <a:buFontTx/>
              <a:buNone/>
            </a:pPr>
            <a:r>
              <a:rPr lang="de-AT" sz="1200" dirty="0" smtClean="0"/>
              <a:t>Einnahmen selbst konsumieren konnte, </a:t>
            </a:r>
            <a:r>
              <a:rPr lang="de-AT" sz="1200" dirty="0" err="1" smtClean="0"/>
              <a:t>mußte</a:t>
            </a:r>
            <a:r>
              <a:rPr lang="de-AT" sz="1200" dirty="0" smtClean="0"/>
              <a:t> sie bald die Schweine und Geflügel mit dem Obst</a:t>
            </a:r>
          </a:p>
          <a:p>
            <a:pPr>
              <a:buFontTx/>
              <a:buNone/>
            </a:pPr>
            <a:r>
              <a:rPr lang="de-AT" sz="1200" dirty="0" smtClean="0"/>
              <a:t>füttern....</a:t>
            </a:r>
          </a:p>
          <a:p>
            <a:pPr eaLnBrk="1" hangingPunct="1">
              <a:buFontTx/>
              <a:buNone/>
            </a:pPr>
            <a:endParaRPr lang="de-AT" sz="1200" b="1" u="sng" dirty="0" smtClean="0"/>
          </a:p>
          <a:p>
            <a:pPr eaLnBrk="1" hangingPunct="1">
              <a:buFontTx/>
              <a:buNone/>
            </a:pPr>
            <a:r>
              <a:rPr lang="de-AT" sz="1200" b="1" u="sng" dirty="0" smtClean="0"/>
              <a:t>Aufgabe</a:t>
            </a:r>
          </a:p>
          <a:p>
            <a:pPr marL="0" indent="0">
              <a:buNone/>
            </a:pPr>
            <a:r>
              <a:rPr lang="de-AT" sz="1200" dirty="0" smtClean="0"/>
              <a:t>Welche Vorschläge habt Ihr, diese Probleme zu vermeiden?</a:t>
            </a:r>
          </a:p>
          <a:p>
            <a:pPr eaLnBrk="1" hangingPunct="1">
              <a:buFontTx/>
              <a:buNone/>
            </a:pPr>
            <a:endParaRPr lang="de-AT" sz="1200" dirty="0" smtClean="0"/>
          </a:p>
        </p:txBody>
      </p:sp>
    </p:spTree>
    <p:extLst>
      <p:ext uri="{BB962C8B-B14F-4D97-AF65-F5344CB8AC3E}">
        <p14:creationId xmlns:p14="http://schemas.microsoft.com/office/powerpoint/2010/main" val="219065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58"/>
            <a:ext cx="9144000" cy="62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705557"/>
            <a:ext cx="6124222" cy="4562226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08598"/>
              </p:ext>
            </p:extLst>
          </p:nvPr>
        </p:nvGraphicFramePr>
        <p:xfrm>
          <a:off x="123473" y="1091353"/>
          <a:ext cx="1400526" cy="3865879"/>
        </p:xfrm>
        <a:graphic>
          <a:graphicData uri="http://schemas.openxmlformats.org/drawingml/2006/table">
            <a:tbl>
              <a:tblPr/>
              <a:tblGrid>
                <a:gridCol w="140052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 smtClean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Tauschhandel</a:t>
                      </a:r>
                    </a:p>
                    <a:p>
                      <a:pPr algn="l" fontAlgn="b"/>
                      <a:r>
                        <a:rPr lang="de-DE" sz="1200" b="1" i="0" u="none" strike="noStrike" dirty="0" smtClean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Warengeld</a:t>
                      </a:r>
                      <a:endParaRPr lang="de-DE" sz="1200" b="1" i="0" u="none" strike="noStrike" dirty="0">
                        <a:solidFill>
                          <a:srgbClr val="ACA73B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793832"/>
              </p:ext>
            </p:extLst>
          </p:nvPr>
        </p:nvGraphicFramePr>
        <p:xfrm>
          <a:off x="7648221" y="1091353"/>
          <a:ext cx="1400526" cy="3865879"/>
        </p:xfrm>
        <a:graphic>
          <a:graphicData uri="http://schemas.openxmlformats.org/drawingml/2006/table">
            <a:tbl>
              <a:tblPr/>
              <a:tblGrid>
                <a:gridCol w="140052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de-DE" sz="1200" b="1" i="0" u="none" strike="noStrike" dirty="0" smtClean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Neue</a:t>
                      </a:r>
                      <a:r>
                        <a:rPr lang="de-DE" sz="1200" b="1" i="0" u="none" strike="noStrike" baseline="0" dirty="0" smtClean="0">
                          <a:solidFill>
                            <a:srgbClr val="ACA73B"/>
                          </a:solidFill>
                          <a:effectLst/>
                          <a:latin typeface="Calibri"/>
                        </a:rPr>
                        <a:t> Formen</a:t>
                      </a:r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050" y="1947855"/>
            <a:ext cx="676689" cy="58126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040" y="2920179"/>
            <a:ext cx="865750" cy="39637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839" y="4181367"/>
            <a:ext cx="1138548" cy="77586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767" y="2556520"/>
            <a:ext cx="647700" cy="26516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153" y="1564647"/>
            <a:ext cx="788403" cy="23516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760" y="1564647"/>
            <a:ext cx="359574" cy="26248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767" y="3410554"/>
            <a:ext cx="1024619" cy="77081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73" y="1799812"/>
            <a:ext cx="1120705" cy="70696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73" y="2604794"/>
            <a:ext cx="1104364" cy="805759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817" y="3499799"/>
            <a:ext cx="1116361" cy="68156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17" y="4327624"/>
            <a:ext cx="1304713" cy="48426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23473" y="336225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Geschichte des Geldes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5388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76087" y="652769"/>
            <a:ext cx="3493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  <a:cs typeface="Chalkduster"/>
              </a:rPr>
              <a:t>Geldschöpfung Kreditvergabe</a:t>
            </a:r>
            <a:endParaRPr lang="de-DE" b="1" dirty="0">
              <a:latin typeface="+mj-lt"/>
              <a:cs typeface="Chalkduster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87" y="1081551"/>
            <a:ext cx="3708802" cy="2298589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7" y="3413489"/>
            <a:ext cx="3708802" cy="310884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60" y="1081551"/>
            <a:ext cx="2709945" cy="178136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61" y="3413489"/>
            <a:ext cx="2715140" cy="177305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037500" y="5511391"/>
            <a:ext cx="259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ea typeface="Lucida Grande"/>
                <a:cs typeface="Arial"/>
              </a:rPr>
              <a:t>2012 wurde Mindestreserve</a:t>
            </a:r>
          </a:p>
          <a:p>
            <a:r>
              <a:rPr lang="de-DE" sz="1400" dirty="0" err="1" smtClean="0">
                <a:latin typeface="Arial"/>
                <a:ea typeface="Lucida Grande"/>
                <a:cs typeface="Arial"/>
              </a:rPr>
              <a:t>dr</a:t>
            </a:r>
            <a:r>
              <a:rPr lang="de-DE" sz="1400" dirty="0" smtClean="0">
                <a:latin typeface="Arial"/>
                <a:ea typeface="Lucida Grande"/>
                <a:cs typeface="Arial"/>
              </a:rPr>
              <a:t> EZB von 2 auf 1% gesenkt.</a:t>
            </a:r>
          </a:p>
        </p:txBody>
      </p:sp>
    </p:spTree>
    <p:extLst>
      <p:ext uri="{BB962C8B-B14F-4D97-AF65-F5344CB8AC3E}">
        <p14:creationId xmlns:p14="http://schemas.microsoft.com/office/powerpoint/2010/main" val="112497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02" y="1247991"/>
            <a:ext cx="8303642" cy="486797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76087" y="652769"/>
            <a:ext cx="546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  <a:cs typeface="Chalkduster"/>
              </a:rPr>
              <a:t>Geldmenge – Steuerung durch die Notenbanken</a:t>
            </a:r>
            <a:endParaRPr lang="de-DE" b="1" dirty="0">
              <a:latin typeface="+mj-l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47427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698</Words>
  <Application>Microsoft Macintosh PowerPoint</Application>
  <PresentationFormat>Bildschirmpräsentation (4:3)</PresentationFormat>
  <Paragraphs>132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Klarheit</vt:lpstr>
      <vt:lpstr>VWL HLW 4</vt:lpstr>
      <vt:lpstr>Oper auf den Gesellschaftsinseln </vt:lpstr>
      <vt:lpstr>Oper auf den Gesellschaftsinseln</vt:lpstr>
      <vt:lpstr>Gesellschaftsinseln</vt:lpstr>
      <vt:lpstr>Oper auf den Gesellschaftsinseln (AB1)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Inflation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VWL HLW 4</dc:title>
  <dc:creator>werner holzheu</dc:creator>
  <cp:lastModifiedBy>werner holzheu</cp:lastModifiedBy>
  <cp:revision>32</cp:revision>
  <dcterms:created xsi:type="dcterms:W3CDTF">2013-10-05T10:36:32Z</dcterms:created>
  <dcterms:modified xsi:type="dcterms:W3CDTF">2016-10-17T15:29:45Z</dcterms:modified>
</cp:coreProperties>
</file>