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79"/>
    <p:restoredTop sz="98227" autoAdjust="0"/>
  </p:normalViewPr>
  <p:slideViewPr>
    <p:cSldViewPr snapToGrid="0" snapToObjects="1">
      <p:cViewPr>
        <p:scale>
          <a:sx n="111" d="100"/>
          <a:sy n="111" d="100"/>
        </p:scale>
        <p:origin x="2344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27.04.20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033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27.04.20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419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27.04.20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109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27.04.20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946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27.04.20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35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27.04.20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329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27.04.20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54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27.04.20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066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27.04.20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103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27.04.20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40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27.04.20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364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5AD63-41A2-A646-AEE6-95E64B73BB29}" type="datetimeFigureOut">
              <a:rPr lang="de-DE" smtClean="0"/>
              <a:t>27.04.20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05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-20432" y="0"/>
            <a:ext cx="26796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>
                <a:latin typeface="+mj-lt"/>
                <a:cs typeface="Chalkduster"/>
              </a:rPr>
              <a:t>Konsumentenschutz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2679700" y="0"/>
            <a:ext cx="64643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>
                <a:cs typeface="Chalkduster"/>
              </a:rPr>
              <a:t>Ziel/Kompetenzen: Überblick über besondere Bestimmungen hinsichtlich des Schutzes von Konsumenten geben können, Vor- und Nachteile des On-line Shoppings gegenüberstellen können, Lösungen vorschlagen können</a:t>
            </a:r>
          </a:p>
        </p:txBody>
      </p:sp>
      <p:pic>
        <p:nvPicPr>
          <p:cNvPr id="23" name="Bild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57" y="495555"/>
            <a:ext cx="605178" cy="545846"/>
          </a:xfrm>
          <a:prstGeom prst="rect">
            <a:avLst/>
          </a:prstGeom>
        </p:spPr>
      </p:pic>
      <p:sp>
        <p:nvSpPr>
          <p:cNvPr id="32" name="Textfeld 31"/>
          <p:cNvSpPr txBox="1"/>
          <p:nvPr/>
        </p:nvSpPr>
        <p:spPr>
          <a:xfrm>
            <a:off x="622300" y="411426"/>
            <a:ext cx="85217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dirty="0">
                <a:cs typeface="Chalkduster"/>
              </a:rPr>
              <a:t>Konsumentenschutzbestimmungen gibt es viele (</a:t>
            </a:r>
            <a:r>
              <a:rPr lang="de-DE" sz="800" b="1" dirty="0" err="1">
                <a:cs typeface="Chalkduster"/>
              </a:rPr>
              <a:t>KschG</a:t>
            </a:r>
            <a:r>
              <a:rPr lang="de-DE" sz="800" b="1" dirty="0">
                <a:cs typeface="Chalkduster"/>
              </a:rPr>
              <a:t>: Konsumentenschutzgesetz). Im Zusammenhang mit Kaufverträgen treten vor allem folgende Fälle auf:</a:t>
            </a:r>
          </a:p>
          <a:p>
            <a:pPr marL="228600" indent="-228600">
              <a:buFont typeface="Arial"/>
              <a:buChar char="•"/>
            </a:pPr>
            <a:r>
              <a:rPr lang="de-DE" sz="800" b="1" dirty="0">
                <a:cs typeface="Chalkduster"/>
              </a:rPr>
              <a:t>Bei gewöhnlichen „Ladengeschäften“: </a:t>
            </a:r>
            <a:r>
              <a:rPr lang="de-DE" sz="800" dirty="0">
                <a:cs typeface="Chalkduster"/>
              </a:rPr>
              <a:t>Käufer bzw. Käuferin muss vor dem Kauf Mindestinformationen erhalten. Rücktrittsrecht besteht hier aber nicht.</a:t>
            </a:r>
          </a:p>
          <a:p>
            <a:pPr marL="228600" indent="-228600">
              <a:buFont typeface="Arial"/>
              <a:buChar char="•"/>
            </a:pPr>
            <a:r>
              <a:rPr lang="de-DE" sz="800" b="1" dirty="0">
                <a:cs typeface="Chalkduster"/>
              </a:rPr>
              <a:t>Fernabsatzgeschäfte: </a:t>
            </a:r>
            <a:r>
              <a:rPr lang="de-DE" sz="800" dirty="0">
                <a:cs typeface="Chalkduster"/>
              </a:rPr>
              <a:t>Webshop, Versandhandel, Telefonshopping, Kauf per Emails: Vor dem Kauf umfassende Informationen und Rücktrittsrecht, um Ware zu probieren. (Ausnahmen siehe unten)</a:t>
            </a:r>
          </a:p>
          <a:p>
            <a:pPr marL="228600" indent="-228600">
              <a:buFont typeface="Arial"/>
              <a:buChar char="•"/>
            </a:pPr>
            <a:r>
              <a:rPr lang="de-DE" sz="800" b="1" dirty="0">
                <a:cs typeface="Chalkduster"/>
              </a:rPr>
              <a:t>Auswärtsgeschäfte: </a:t>
            </a:r>
            <a:r>
              <a:rPr lang="de-DE" sz="800" dirty="0">
                <a:cs typeface="Chalkduster"/>
              </a:rPr>
              <a:t>Vertragsabschlüsse in der Wohnung bei Vertreterbesuchen, Werbefahrten, Tupperware Partys: ... Vor dem Kauf umfassende Informationen, 14 Tage Rücktrittsrecht,</a:t>
            </a:r>
          </a:p>
          <a:p>
            <a:pPr marL="228600" indent="-228600">
              <a:buFont typeface="Arial"/>
              <a:buChar char="•"/>
            </a:pPr>
            <a:r>
              <a:rPr lang="de-DE" sz="800" b="1" dirty="0">
                <a:cs typeface="Chalkduster"/>
              </a:rPr>
              <a:t>Verbraucherkreditgeschäfte etc. : </a:t>
            </a:r>
            <a:r>
              <a:rPr lang="de-DE" sz="800" dirty="0">
                <a:cs typeface="Chalkduster"/>
              </a:rPr>
              <a:t>umfassende Informationen vor dem Abschluss erhalten, + 14 Tagen ein umfassendes Rücktrittsrecht, besondere </a:t>
            </a:r>
            <a:r>
              <a:rPr lang="de-DE" sz="800" b="1" dirty="0">
                <a:cs typeface="Chalkduster"/>
              </a:rPr>
              <a:t>Bestimmungen bei Immobilien,...</a:t>
            </a:r>
          </a:p>
        </p:txBody>
      </p:sp>
      <p:graphicFrame>
        <p:nvGraphicFramePr>
          <p:cNvPr id="22" name="Tabel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583492"/>
              </p:ext>
            </p:extLst>
          </p:nvPr>
        </p:nvGraphicFramePr>
        <p:xfrm>
          <a:off x="74497" y="1244211"/>
          <a:ext cx="8939154" cy="1306232"/>
        </p:xfrm>
        <a:graphic>
          <a:graphicData uri="http://schemas.openxmlformats.org/drawingml/2006/table">
            <a:tbl>
              <a:tblPr/>
              <a:tblGrid>
                <a:gridCol w="1852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87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0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Faire Regeln 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für alle Verbrauchergeschäfte, </a:t>
                      </a:r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auch normale Ladengeschäfte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76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Bestimmungen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bei Information, bei Preisauszeichnung, bei Kostenvoranschlägen, </a:t>
                      </a:r>
                    </a:p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bei Bestandteilen des Kaufvertrages, bezüglich rascher Lieferung und erweiterter Gewährleistung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674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einfache Informationspflicht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z.B. Produkteigenschaft, Liefertermin, Gewährleistunge, Garantie,... Zahlungsprlicht, Spezielle Regelungen für digitale Inhalte z.B. Software,...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8674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genaue Preisauszeichnung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Es sind Bruttopreise und alle Zuschläge anzugeben, bei</a:t>
                      </a:r>
                      <a:r>
                        <a:rPr lang="sk-SK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Maßeinheiten muss Preis für 1kg, 1m ... angegeben sein, Wegkosten bei Leistungen</a:t>
                      </a:r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1222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Kostenvoranschläge, (gratis,</a:t>
                      </a:r>
                      <a:r>
                        <a:rPr lang="de-DE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verbindlich)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Kostenvoranschläge sind grds. gratis,</a:t>
                      </a:r>
                      <a:r>
                        <a:rPr lang="sk-SK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ausßer es wurde vorher etwas anderes ausdrücklich vereinbart</a:t>
                      </a:r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8674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unzulässige Bestandteile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unklare oder</a:t>
                      </a:r>
                      <a:r>
                        <a:rPr lang="sk-SK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unverständliche Regelungen sind ungültig</a:t>
                      </a:r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8674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rasche Lieferung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unverzügliche Lieferung, Lieferzeiten über 30 Tage sind ausdrücklich zu vereinbaren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8674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Strengere</a:t>
                      </a:r>
                      <a:r>
                        <a:rPr lang="de-DE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Gewährleistung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Fristen (2 bzw. 3 Jahre) sind nicht verkürzbar oder ausschließbar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36" name="Bild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235" y="3003832"/>
            <a:ext cx="708590" cy="466736"/>
          </a:xfrm>
          <a:prstGeom prst="rect">
            <a:avLst/>
          </a:prstGeom>
        </p:spPr>
      </p:pic>
      <p:pic>
        <p:nvPicPr>
          <p:cNvPr id="37" name="Bild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99" y="4181160"/>
            <a:ext cx="1509506" cy="581340"/>
          </a:xfrm>
          <a:prstGeom prst="rect">
            <a:avLst/>
          </a:prstGeom>
        </p:spPr>
      </p:pic>
      <p:pic>
        <p:nvPicPr>
          <p:cNvPr id="38" name="Bild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497" y="5292748"/>
            <a:ext cx="1352938" cy="800718"/>
          </a:xfrm>
          <a:prstGeom prst="rect">
            <a:avLst/>
          </a:prstGeom>
        </p:spPr>
      </p:pic>
      <p:graphicFrame>
        <p:nvGraphicFramePr>
          <p:cNvPr id="40" name="Tabel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051550"/>
              </p:ext>
            </p:extLst>
          </p:nvPr>
        </p:nvGraphicFramePr>
        <p:xfrm>
          <a:off x="7057851" y="3003832"/>
          <a:ext cx="1955800" cy="972820"/>
        </p:xfrm>
        <a:graphic>
          <a:graphicData uri="http://schemas.openxmlformats.org/drawingml/2006/table">
            <a:tbl>
              <a:tblPr/>
              <a:tblGrid>
                <a:gridCol w="195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Tipps für Verbraucher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Information über </a:t>
                      </a:r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Verkäufer einholen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Webshop in der EU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Lesen der AGB's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Dokumente speichern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misstrauisch sein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Zusatzspesen beachten, Achtung Vorauskasse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1" name="Tabel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144690"/>
              </p:ext>
            </p:extLst>
          </p:nvPr>
        </p:nvGraphicFramePr>
        <p:xfrm>
          <a:off x="1348925" y="3003832"/>
          <a:ext cx="1739900" cy="673100"/>
        </p:xfrm>
        <a:graphic>
          <a:graphicData uri="http://schemas.openxmlformats.org/drawingml/2006/table">
            <a:tbl>
              <a:tblPr/>
              <a:tblGrid>
                <a:gridCol w="173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Vorteile Verkäufer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spart sich Mietaufwand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weitere Kostenersparnis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Grenzüberschreitende Präsenz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Angebot kann rasch aktualisiert werden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2" name="Tabel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146368"/>
              </p:ext>
            </p:extLst>
          </p:nvPr>
        </p:nvGraphicFramePr>
        <p:xfrm>
          <a:off x="3213100" y="3003832"/>
          <a:ext cx="3733800" cy="807720"/>
        </p:xfrm>
        <a:graphic>
          <a:graphicData uri="http://schemas.openxmlformats.org/drawingml/2006/table">
            <a:tbl>
              <a:tblPr/>
              <a:tblGrid>
                <a:gridCol w="162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Vorteile Konsument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Nachteile Konsument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weltweiter Überblick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Betrugsgefahr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keine Ladenöffnungszeiten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kann Ware nicht besichtigen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Angebote vergleichbar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Unbekannte gesetzl. Bestimmungen im Ausland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kein Fahrtkostenaufwand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Datenmissbrauch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Einkauf rasch und unbürokratisch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3" name="Tabel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350462"/>
              </p:ext>
            </p:extLst>
          </p:nvPr>
        </p:nvGraphicFramePr>
        <p:xfrm>
          <a:off x="602235" y="2755194"/>
          <a:ext cx="7416800" cy="190500"/>
        </p:xfrm>
        <a:graphic>
          <a:graphicData uri="http://schemas.openxmlformats.org/drawingml/2006/table">
            <a:tbl>
              <a:tblPr/>
              <a:tblGrid>
                <a:gridCol w="741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On-line Shopping hat Vor- und Nachteile. Worauf soll man achten?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4" name="Tabel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60598"/>
              </p:ext>
            </p:extLst>
          </p:nvPr>
        </p:nvGraphicFramePr>
        <p:xfrm>
          <a:off x="1596851" y="4233079"/>
          <a:ext cx="7416800" cy="570625"/>
        </p:xfrm>
        <a:graphic>
          <a:graphicData uri="http://schemas.openxmlformats.org/drawingml/2006/table">
            <a:tbl>
              <a:tblPr/>
              <a:tblGrid>
                <a:gridCol w="822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94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533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Bestimmungen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 Fernabsatz, bei Auswärts- und Verbraucherkreditgeschäften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33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vor dem Kauf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Information über: Produkt, Kosten (Preisauszeichnung), Verkäufer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33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Vertragsbestätigung und sämtliche Informationen nochmals schriftlich / oder angemessen geben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nach dem Kauf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 Tage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Rücktrittsrecht, bzw. Verlängerung, wenn es keine Information über Rücktritt gegeben hat.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6" name="Tabel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969423"/>
              </p:ext>
            </p:extLst>
          </p:nvPr>
        </p:nvGraphicFramePr>
        <p:xfrm>
          <a:off x="51899" y="3978204"/>
          <a:ext cx="7416800" cy="190500"/>
        </p:xfrm>
        <a:graphic>
          <a:graphicData uri="http://schemas.openxmlformats.org/drawingml/2006/table">
            <a:tbl>
              <a:tblPr/>
              <a:tblGrid>
                <a:gridCol w="741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Umfassende</a:t>
                      </a:r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Informationspflicht im Fernabsatz, bei Auswärts- und Verbraucherkreditgeschäften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Tabel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678202"/>
              </p:ext>
            </p:extLst>
          </p:nvPr>
        </p:nvGraphicFramePr>
        <p:xfrm>
          <a:off x="1561405" y="5292748"/>
          <a:ext cx="7416800" cy="960096"/>
        </p:xfrm>
        <a:graphic>
          <a:graphicData uri="http://schemas.openxmlformats.org/drawingml/2006/table">
            <a:tbl>
              <a:tblPr/>
              <a:tblGrid>
                <a:gridCol w="153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0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0016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Bestimmungen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 Fernabsatz, bei Auswärts- und Verbraucherkreditgeschäften, bei Versicherungsgeschäften, , bei sofortigen Immobiliengeschäften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016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Fern- und Auswärtsgeschäfte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 Tage ab Lieferung + 12 Monate, ohne Rücktrittsbelehrung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016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Ausnahmen vom Rücktrittsrecht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Hauszustellung (Pizza), Sonderanfertigung (Maßanzug), CD's, DVD's wenn Siegel aufgebrochen, Freizeitdienstleistungen: Flugtickets, Theater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016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Verbraucherkreditgeschäfte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 Tage nach Vertragsabschluss, danach eine Woche vom Kaufvertrag, falls der Kredit mit einem Kauf verbunden war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016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Versicherungsgeschäfte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 Tage nach Vertragsabschluss, 1 Monat ohne Rücktrittsbelehrung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016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Immobiliengeschäfte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Woche ab Zusage des Verbrauchers, 1 Monat ab Erstbesichtigung (ohne Rücktrittsbelehrung und Vertragskopie)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8" name="Tabel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757637"/>
              </p:ext>
            </p:extLst>
          </p:nvPr>
        </p:nvGraphicFramePr>
        <p:xfrm>
          <a:off x="74497" y="5056981"/>
          <a:ext cx="7416800" cy="190500"/>
        </p:xfrm>
        <a:graphic>
          <a:graphicData uri="http://schemas.openxmlformats.org/drawingml/2006/table">
            <a:tbl>
              <a:tblPr/>
              <a:tblGrid>
                <a:gridCol w="741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Rücktrittsmöglichkeit: Fernabsatz, Auswärts- und Verbraucherkreditgeschäfte, Versicherungen, Immobilien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73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1" animBg="1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544</Words>
  <Application>Microsoft Macintosh PowerPoint</Application>
  <PresentationFormat>Bildschirmpräsentation (4:3)</PresentationFormat>
  <Paragraphs>69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Office-Design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werner holzheu</dc:creator>
  <cp:lastModifiedBy>Werner Holzheu</cp:lastModifiedBy>
  <cp:revision>183</cp:revision>
  <cp:lastPrinted>2018-04-24T15:08:51Z</cp:lastPrinted>
  <dcterms:created xsi:type="dcterms:W3CDTF">2015-09-21T19:41:13Z</dcterms:created>
  <dcterms:modified xsi:type="dcterms:W3CDTF">2020-04-27T10:25:34Z</dcterms:modified>
</cp:coreProperties>
</file>