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rner Holzheu" initials="WH" lastIdx="1" clrIdx="0">
    <p:extLst>
      <p:ext uri="{19B8F6BF-5375-455C-9EA6-DF929625EA0E}">
        <p15:presenceInfo xmlns:p15="http://schemas.microsoft.com/office/powerpoint/2012/main" userId="S::werner.holzheu@bergheidengasse.at::68ed8f65-bff4-493a-80e1-f5db0341d4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2"/>
  </p:normalViewPr>
  <p:slideViewPr>
    <p:cSldViewPr snapToGrid="0" snapToObjects="1">
      <p:cViewPr varScale="1">
        <p:scale>
          <a:sx n="109" d="100"/>
          <a:sy n="109" d="100"/>
        </p:scale>
        <p:origin x="5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1T18:27:59.23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3E9C9-9072-42F2-928A-3202C4E27691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94599-B4AA-46CA-ADE3-CFDFF2AB57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57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Freiburger Brauerei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94599-B4AA-46CA-ADE3-CFDFF2AB57E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693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4315-7ADF-7E49-820F-FCD4B9C9208B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E198-DF74-494C-B685-955F2AD93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69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4315-7ADF-7E49-820F-FCD4B9C9208B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E198-DF74-494C-B685-955F2AD93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58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4315-7ADF-7E49-820F-FCD4B9C9208B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E198-DF74-494C-B685-955F2AD93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18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4315-7ADF-7E49-820F-FCD4B9C9208B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E198-DF74-494C-B685-955F2AD93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527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4315-7ADF-7E49-820F-FCD4B9C9208B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E198-DF74-494C-B685-955F2AD93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09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4315-7ADF-7E49-820F-FCD4B9C9208B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E198-DF74-494C-B685-955F2AD93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16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4315-7ADF-7E49-820F-FCD4B9C9208B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E198-DF74-494C-B685-955F2AD93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444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4315-7ADF-7E49-820F-FCD4B9C9208B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E198-DF74-494C-B685-955F2AD93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99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4315-7ADF-7E49-820F-FCD4B9C9208B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E198-DF74-494C-B685-955F2AD93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51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4315-7ADF-7E49-820F-FCD4B9C9208B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E198-DF74-494C-B685-955F2AD93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682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4315-7ADF-7E49-820F-FCD4B9C9208B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E198-DF74-494C-B685-955F2AD93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49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94315-7ADF-7E49-820F-FCD4B9C9208B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6E198-DF74-494C-B685-955F2AD93A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15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36307" y="115507"/>
            <a:ext cx="8636180" cy="811231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de-DE" sz="2800" dirty="0"/>
              <a:t>Managementkonzept: „St. Galler Management Modell“</a:t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236307" y="981952"/>
            <a:ext cx="863618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/>
              <a:t>Definition: </a:t>
            </a:r>
            <a:r>
              <a:rPr lang="de-DE" sz="1000" dirty="0"/>
              <a:t>Um ein Unternehmen zu lenken, zu gestalten und zu entwickeln, sind viele Entscheidungen zu treffen. Komplexität ist aufgrund vieler Ebenen hoch.</a:t>
            </a:r>
          </a:p>
          <a:p>
            <a:r>
              <a:rPr lang="de-DE" sz="1000" dirty="0"/>
              <a:t>Das St. Galler Management‐Modell unterstützt das Management bei diesen Entscheidungen, um ein Unternehmen in einer komplexen Welt erfolgreich zu führen.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sz="1000" dirty="0"/>
              <a:t>Es bietet Orientierung bei schwierigen Entscheidungen.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sz="1000" dirty="0"/>
              <a:t>Es unterstützt das strukturierte Denken.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sz="1000" dirty="0"/>
              <a:t>Es hilft dabei Prioritäten zu setzen.</a:t>
            </a:r>
          </a:p>
          <a:p>
            <a:r>
              <a:rPr lang="de-DE" sz="1000" dirty="0"/>
              <a:t>Das Modell kennt 6 Grundkategorien, die für das Management wichtig sind: </a:t>
            </a:r>
          </a:p>
          <a:p>
            <a:r>
              <a:rPr lang="de-DE" sz="1000" b="1" dirty="0"/>
              <a:t>1) Umweltsphären, 2) Anspruchsgruppen, 3) Interaktionsthemen, 4) Ordnungsmomente,  5) Prozesse,  6) Entwicklungsmodi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36307" y="2207626"/>
            <a:ext cx="863618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/>
              <a:t>Pioniere: </a:t>
            </a:r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</p:txBody>
      </p:sp>
      <p:sp>
        <p:nvSpPr>
          <p:cNvPr id="11" name="Textfeld 10"/>
          <p:cNvSpPr txBox="1"/>
          <p:nvPr/>
        </p:nvSpPr>
        <p:spPr>
          <a:xfrm>
            <a:off x="236307" y="3585491"/>
            <a:ext cx="8636180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/>
              <a:t>Aktuelle Beispiele:</a:t>
            </a:r>
          </a:p>
          <a:p>
            <a:endParaRPr lang="de-DE" sz="1000" b="1" dirty="0"/>
          </a:p>
          <a:p>
            <a:endParaRPr lang="de-DE" sz="1000" b="1" dirty="0"/>
          </a:p>
          <a:p>
            <a:endParaRPr lang="de-DE" sz="1000" b="1" dirty="0"/>
          </a:p>
          <a:p>
            <a:endParaRPr lang="de-DE" sz="1000" b="1" dirty="0"/>
          </a:p>
          <a:p>
            <a:endParaRPr lang="de-DE" sz="1000" b="1" dirty="0"/>
          </a:p>
          <a:p>
            <a:endParaRPr lang="de-DE" sz="1000" b="1" dirty="0"/>
          </a:p>
          <a:p>
            <a:endParaRPr lang="de-DE" sz="1000" b="1" dirty="0"/>
          </a:p>
          <a:p>
            <a:endParaRPr lang="de-DE" sz="1000" b="1" dirty="0"/>
          </a:p>
          <a:p>
            <a:endParaRPr lang="de-DE" sz="1000" b="1" dirty="0"/>
          </a:p>
          <a:p>
            <a:endParaRPr lang="de-DE" sz="1000" b="1" dirty="0"/>
          </a:p>
          <a:p>
            <a:endParaRPr lang="de-DE" sz="1000" b="1" dirty="0"/>
          </a:p>
          <a:p>
            <a:endParaRPr lang="de-DE" sz="1000" b="1" dirty="0"/>
          </a:p>
          <a:p>
            <a:endParaRPr lang="de-DE" sz="1000" b="1" dirty="0"/>
          </a:p>
          <a:p>
            <a:endParaRPr lang="de-DE" sz="1000" b="1" dirty="0"/>
          </a:p>
          <a:p>
            <a:endParaRPr lang="de-DE" sz="1000" b="1" dirty="0"/>
          </a:p>
          <a:p>
            <a:endParaRPr lang="de-DE" sz="1000" b="1" dirty="0"/>
          </a:p>
          <a:p>
            <a:endParaRPr lang="de-DE" sz="1000" b="1" dirty="0"/>
          </a:p>
          <a:p>
            <a:endParaRPr lang="de-DE" sz="1000" b="1" dirty="0"/>
          </a:p>
          <a:p>
            <a:r>
              <a:rPr lang="de-DE" sz="1000" b="1" dirty="0"/>
              <a:t>Begründung: Die österreichische Firma </a:t>
            </a:r>
            <a:r>
              <a:rPr lang="de-DE" sz="1000" b="1" dirty="0" err="1"/>
              <a:t>Zotter</a:t>
            </a:r>
            <a:r>
              <a:rPr lang="de-DE" sz="1000" b="1" dirty="0"/>
              <a:t> wendet erfolgreich das Neue St. Galler Management Modell an, und beachtet die sechs Grundkategorien.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68" y="3878216"/>
            <a:ext cx="3977729" cy="2552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262432" y="2411775"/>
            <a:ext cx="5021682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000" dirty="0"/>
              <a:t>Das St. Galler Management-Modell (SGMM) ist ein in den 1960er Jahren an der Universität St. Gallen entwickelter Management-Bezugsrahmen, der 1972 von Hans Ulrich, dem Wegbereiter der systemorientierten Managementlehre im deutschsprachigen Raum, gemeinsam mit Walter Krieg erstmals publiziert und später zunächst von Knut Bleicher (1991) und Johannes Rüegg-Stürm (2002) weiterentwickelt wurde.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563" y="2272664"/>
            <a:ext cx="1489924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6112909" y="2466496"/>
            <a:ext cx="1269654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000" dirty="0"/>
              <a:t>Hans Ulrich (links) und</a:t>
            </a:r>
          </a:p>
          <a:p>
            <a:r>
              <a:rPr lang="de-DE" sz="1000" dirty="0"/>
              <a:t>Johannes Rüegg-Stürm (rechts)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230" y="3878216"/>
            <a:ext cx="2290851" cy="789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113" y="2291626"/>
            <a:ext cx="835515" cy="1095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6053762" y="5870450"/>
            <a:ext cx="2720270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000" dirty="0"/>
              <a:t>Eine familienbetriebene Brauerei in Freiburg 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4496DB4D-0510-D64F-B9C9-2729FD1BC9F5}"/>
              </a:ext>
            </a:extLst>
          </p:cNvPr>
          <p:cNvSpPr/>
          <p:nvPr/>
        </p:nvSpPr>
        <p:spPr>
          <a:xfrm>
            <a:off x="4382864" y="3641252"/>
            <a:ext cx="1137139" cy="1193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1) Umweltsphären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93DD479-0CD7-9D4B-A73C-9D575DC1E70F}"/>
              </a:ext>
            </a:extLst>
          </p:cNvPr>
          <p:cNvSpPr/>
          <p:nvPr/>
        </p:nvSpPr>
        <p:spPr>
          <a:xfrm>
            <a:off x="4382864" y="4141133"/>
            <a:ext cx="1137139" cy="1193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2) Anspruchsgruppen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F03C163-19EF-8340-9097-C83ECA316973}"/>
              </a:ext>
            </a:extLst>
          </p:cNvPr>
          <p:cNvSpPr/>
          <p:nvPr/>
        </p:nvSpPr>
        <p:spPr>
          <a:xfrm>
            <a:off x="4382864" y="4429695"/>
            <a:ext cx="1137139" cy="1193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3) Interaktionsthemen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019B48E-8CC7-314A-B7FA-E19A95CC1A15}"/>
              </a:ext>
            </a:extLst>
          </p:cNvPr>
          <p:cNvSpPr/>
          <p:nvPr/>
        </p:nvSpPr>
        <p:spPr>
          <a:xfrm>
            <a:off x="4382864" y="4854561"/>
            <a:ext cx="1137139" cy="1193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4) Ordnungsmomente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8332B280-0C12-3B40-A257-DE89519EAB5E}"/>
              </a:ext>
            </a:extLst>
          </p:cNvPr>
          <p:cNvSpPr/>
          <p:nvPr/>
        </p:nvSpPr>
        <p:spPr>
          <a:xfrm>
            <a:off x="4382864" y="5533684"/>
            <a:ext cx="1137139" cy="1193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5) Prozesse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34FD69EF-9DC0-4A4D-9548-BEB901BE433F}"/>
              </a:ext>
            </a:extLst>
          </p:cNvPr>
          <p:cNvSpPr/>
          <p:nvPr/>
        </p:nvSpPr>
        <p:spPr>
          <a:xfrm>
            <a:off x="4382864" y="5992765"/>
            <a:ext cx="1137139" cy="1193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dirty="0"/>
              <a:t>6) Entwicklungsmodi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494C7306-4778-3445-9B21-00E1F408E832}"/>
              </a:ext>
            </a:extLst>
          </p:cNvPr>
          <p:cNvCxnSpPr/>
          <p:nvPr/>
        </p:nvCxnSpPr>
        <p:spPr>
          <a:xfrm flipH="1">
            <a:off x="2977662" y="3795774"/>
            <a:ext cx="1370035" cy="2252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4711D0AB-C795-2E4C-A8EF-B86B5369DA31}"/>
              </a:ext>
            </a:extLst>
          </p:cNvPr>
          <p:cNvCxnSpPr>
            <a:cxnSpLocks/>
          </p:cNvCxnSpPr>
          <p:nvPr/>
        </p:nvCxnSpPr>
        <p:spPr>
          <a:xfrm flipH="1">
            <a:off x="3800649" y="4200809"/>
            <a:ext cx="582215" cy="121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>
            <a:extLst>
              <a:ext uri="{FF2B5EF4-FFF2-40B4-BE49-F238E27FC236}">
                <a16:creationId xmlns:a16="http://schemas.microsoft.com/office/drawing/2014/main" id="{54103C60-A5BB-B84A-A63E-D2EBACFB8568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2649415" y="4489372"/>
            <a:ext cx="1733449" cy="11469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>
            <a:extLst>
              <a:ext uri="{FF2B5EF4-FFF2-40B4-BE49-F238E27FC236}">
                <a16:creationId xmlns:a16="http://schemas.microsoft.com/office/drawing/2014/main" id="{B13CC084-587A-8C4C-BDE9-9A8B0CF6CB32}"/>
              </a:ext>
            </a:extLst>
          </p:cNvPr>
          <p:cNvCxnSpPr>
            <a:cxnSpLocks/>
          </p:cNvCxnSpPr>
          <p:nvPr/>
        </p:nvCxnSpPr>
        <p:spPr>
          <a:xfrm flipH="1" flipV="1">
            <a:off x="2649415" y="4758690"/>
            <a:ext cx="1733449" cy="1555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>
            <a:extLst>
              <a:ext uri="{FF2B5EF4-FFF2-40B4-BE49-F238E27FC236}">
                <a16:creationId xmlns:a16="http://schemas.microsoft.com/office/drawing/2014/main" id="{A975D189-37E5-424C-B08B-C192CB80D123}"/>
              </a:ext>
            </a:extLst>
          </p:cNvPr>
          <p:cNvCxnSpPr>
            <a:cxnSpLocks/>
          </p:cNvCxnSpPr>
          <p:nvPr/>
        </p:nvCxnSpPr>
        <p:spPr>
          <a:xfrm flipH="1" flipV="1">
            <a:off x="2747910" y="5309763"/>
            <a:ext cx="1594829" cy="2721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>
            <a:extLst>
              <a:ext uri="{FF2B5EF4-FFF2-40B4-BE49-F238E27FC236}">
                <a16:creationId xmlns:a16="http://schemas.microsoft.com/office/drawing/2014/main" id="{6F579AA9-6BD0-BD4D-9170-8514B8106A29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3131621" y="4971481"/>
            <a:ext cx="1251243" cy="10809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Grafik 30">
            <a:extLst>
              <a:ext uri="{FF2B5EF4-FFF2-40B4-BE49-F238E27FC236}">
                <a16:creationId xmlns:a16="http://schemas.microsoft.com/office/drawing/2014/main" id="{E59860BA-CE06-1B4A-9C7C-397C30E78C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4417" y="4768932"/>
            <a:ext cx="2139950" cy="10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920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Macintosh PowerPoint</Application>
  <PresentationFormat>Bildschirmpräsentation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Managementkonzept: „St. Galler Management Modell“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Managementkonzepte</dc:title>
  <dc:creator>werner holzheu</dc:creator>
  <cp:lastModifiedBy>Werner Holzheu</cp:lastModifiedBy>
  <cp:revision>32</cp:revision>
  <dcterms:created xsi:type="dcterms:W3CDTF">2016-11-26T16:38:10Z</dcterms:created>
  <dcterms:modified xsi:type="dcterms:W3CDTF">2020-04-01T16:44:35Z</dcterms:modified>
</cp:coreProperties>
</file>