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62" autoAdjust="0"/>
  </p:normalViewPr>
  <p:slideViewPr>
    <p:cSldViewPr snapToGrid="0" snapToObjects="1">
      <p:cViewPr>
        <p:scale>
          <a:sx n="75" d="100"/>
          <a:sy n="75" d="100"/>
        </p:scale>
        <p:origin x="-244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04.07.19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3689" y="89583"/>
            <a:ext cx="33180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Bilanzierung  </a:t>
            </a:r>
          </a:p>
          <a:p>
            <a:r>
              <a:rPr lang="de-DE" dirty="0" smtClean="0">
                <a:latin typeface="+mj-lt"/>
                <a:cs typeface="Chalkduster"/>
              </a:rPr>
              <a:t>Rückstellungen</a:t>
            </a:r>
            <a:endParaRPr lang="de-DE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31754" y="89583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Anlässe für Rückstellungen beschreiben können, Bedeutung von Rückstellungen einschätzen können, Rückstellungen im Jahr der Entstehung bilden können, Rückstellungen im Folgejahr richtig behandeln können</a:t>
            </a:r>
          </a:p>
          <a:p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179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1)Wo?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78401" y="761200"/>
            <a:ext cx="2555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2) Was sind Rückstellungen?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90048" y="757074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</a:t>
            </a:r>
            <a:r>
              <a:rPr lang="de-DE" sz="1600" dirty="0" smtClean="0">
                <a:latin typeface="+mj-lt"/>
                <a:cs typeface="Chalkduster"/>
              </a:rPr>
              <a:t>ei der Bewertung?</a:t>
            </a:r>
            <a:endParaRPr lang="de-DE" sz="1600" dirty="0">
              <a:latin typeface="+mj-lt"/>
              <a:cs typeface="Chalkduster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79" y="930477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34" y="1244264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71355" y="1147352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j-lt"/>
              </a:rPr>
              <a:t>A</a:t>
            </a:r>
            <a:endParaRPr lang="de-DE" sz="1200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93653" y="1123833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j-lt"/>
              </a:rPr>
              <a:t>P</a:t>
            </a:r>
            <a:endParaRPr lang="de-DE" sz="1200" dirty="0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35362" y="1099754"/>
            <a:ext cx="375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 smtClean="0">
                <a:solidFill>
                  <a:srgbClr val="FF0000"/>
                </a:solidFill>
                <a:latin typeface="+mj-lt"/>
                <a:cs typeface="Chalkduster"/>
              </a:rPr>
              <a:t>Passivposten</a:t>
            </a:r>
            <a:r>
              <a:rPr lang="de-AT" sz="900" dirty="0" smtClean="0">
                <a:latin typeface="+mj-lt"/>
                <a:cs typeface="Chalkduster"/>
              </a:rPr>
              <a:t> (</a:t>
            </a:r>
            <a:r>
              <a:rPr lang="de-AT" sz="900" dirty="0" smtClean="0">
                <a:solidFill>
                  <a:srgbClr val="FF0000"/>
                </a:solidFill>
                <a:latin typeface="+mj-lt"/>
                <a:cs typeface="Chalkduster"/>
              </a:rPr>
              <a:t>Vorsorgen</a:t>
            </a:r>
            <a:r>
              <a:rPr lang="de-AT" sz="900" dirty="0" smtClean="0">
                <a:latin typeface="+mj-lt"/>
                <a:cs typeface="Chalkduster"/>
              </a:rPr>
              <a:t>) für </a:t>
            </a:r>
            <a:r>
              <a:rPr lang="de-AT" sz="900" dirty="0" smtClean="0">
                <a:solidFill>
                  <a:srgbClr val="FF0000"/>
                </a:solidFill>
                <a:latin typeface="+mj-lt"/>
                <a:cs typeface="Chalkduster"/>
              </a:rPr>
              <a:t>ungewisse Verbindlichkeiten</a:t>
            </a:r>
            <a:r>
              <a:rPr lang="de-AT" sz="900" dirty="0" smtClean="0">
                <a:latin typeface="+mj-lt"/>
                <a:cs typeface="Chalkduster"/>
              </a:rPr>
              <a:t> (Höhe, Wann, ob überhaupt)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 smtClean="0">
                <a:latin typeface="+mj-lt"/>
                <a:cs typeface="Chalkduster"/>
              </a:rPr>
              <a:t>Pensionen/Abfertigungen (lfr.)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 smtClean="0">
                <a:latin typeface="+mj-lt"/>
                <a:cs typeface="Chalkduster"/>
              </a:rPr>
              <a:t>Betriebssteuern (</a:t>
            </a:r>
            <a:r>
              <a:rPr lang="de-AT" sz="900" dirty="0" err="1" smtClean="0">
                <a:latin typeface="+mj-lt"/>
                <a:cs typeface="Chalkduster"/>
              </a:rPr>
              <a:t>kfr</a:t>
            </a:r>
            <a:r>
              <a:rPr lang="de-AT" sz="900" dirty="0" smtClean="0">
                <a:latin typeface="+mj-lt"/>
                <a:cs typeface="Chalkduster"/>
              </a:rPr>
              <a:t>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 smtClean="0">
                <a:latin typeface="+mj-lt"/>
                <a:cs typeface="Chalkduster"/>
              </a:rPr>
              <a:t>Rechts- und Beratungskosten (</a:t>
            </a:r>
            <a:r>
              <a:rPr lang="de-AT" sz="900" dirty="0" err="1" smtClean="0">
                <a:latin typeface="+mj-lt"/>
                <a:cs typeface="Chalkduster"/>
              </a:rPr>
              <a:t>kfr</a:t>
            </a:r>
            <a:r>
              <a:rPr lang="de-AT" sz="900" dirty="0" smtClean="0">
                <a:latin typeface="+mj-lt"/>
                <a:cs typeface="Chalkduster"/>
              </a:rPr>
              <a:t>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 smtClean="0">
                <a:latin typeface="+mj-lt"/>
                <a:cs typeface="Chalkduster"/>
              </a:rPr>
              <a:t>Prozesskosten, Schadenersatzleistungen (eher </a:t>
            </a:r>
            <a:r>
              <a:rPr lang="de-AT" sz="900" dirty="0" err="1" smtClean="0">
                <a:latin typeface="+mj-lt"/>
                <a:cs typeface="Chalkduster"/>
              </a:rPr>
              <a:t>kfr</a:t>
            </a:r>
            <a:r>
              <a:rPr lang="de-AT" sz="900" dirty="0" smtClean="0">
                <a:latin typeface="+mj-lt"/>
                <a:cs typeface="Chalkduster"/>
              </a:rPr>
              <a:t>.) Extrembeispiel: </a:t>
            </a:r>
            <a:r>
              <a:rPr lang="de-AT" sz="900" dirty="0" smtClean="0">
                <a:solidFill>
                  <a:srgbClr val="FF0000"/>
                </a:solidFill>
                <a:latin typeface="+mj-lt"/>
                <a:cs typeface="Chalkduster"/>
              </a:rPr>
              <a:t>VW Abgasbetrug, BP Golf </a:t>
            </a:r>
            <a:r>
              <a:rPr lang="de-AT" sz="900" dirty="0" err="1" smtClean="0">
                <a:solidFill>
                  <a:srgbClr val="FF0000"/>
                </a:solidFill>
                <a:latin typeface="+mj-lt"/>
                <a:cs typeface="Chalkduster"/>
              </a:rPr>
              <a:t>Mex</a:t>
            </a:r>
            <a:r>
              <a:rPr lang="de-AT" sz="900" dirty="0" smtClean="0">
                <a:solidFill>
                  <a:srgbClr val="FF0000"/>
                </a:solidFill>
                <a:latin typeface="+mj-lt"/>
                <a:cs typeface="Chalkduster"/>
              </a:rPr>
              <a:t>. 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 smtClean="0">
                <a:latin typeface="+mj-lt"/>
                <a:cs typeface="Chalkduster"/>
              </a:rPr>
              <a:t>Sonstige ...</a:t>
            </a:r>
          </a:p>
        </p:txBody>
      </p:sp>
      <p:sp>
        <p:nvSpPr>
          <p:cNvPr id="15" name="Pfeil nach unten 14"/>
          <p:cNvSpPr/>
          <p:nvPr/>
        </p:nvSpPr>
        <p:spPr>
          <a:xfrm flipV="1">
            <a:off x="5584295" y="1351690"/>
            <a:ext cx="439598" cy="82448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941725" y="1257476"/>
            <a:ext cx="32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Höchstwertprinzip,</a:t>
            </a:r>
          </a:p>
          <a:p>
            <a:r>
              <a:rPr lang="de-DE" sz="900" dirty="0" smtClean="0">
                <a:latin typeface="+mj-lt"/>
                <a:cs typeface="Chalkduster"/>
              </a:rPr>
              <a:t>(Unterprinzip des Vorsichtsprinzips – man muss sich eher ärmer machen) d.h. bei einer Werterhöhung bzw. einer drohenden Verbindlichkeit muss schon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vorgesorgt</a:t>
            </a:r>
            <a:r>
              <a:rPr lang="de-DE" sz="900" dirty="0" smtClean="0">
                <a:latin typeface="+mj-lt"/>
                <a:cs typeface="Chalkduster"/>
              </a:rPr>
              <a:t> werden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obwohl</a:t>
            </a:r>
            <a:r>
              <a:rPr lang="de-DE" sz="900" dirty="0" smtClean="0">
                <a:latin typeface="+mj-lt"/>
                <a:cs typeface="Chalkduster"/>
              </a:rPr>
              <a:t> die Verbindlichkeit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noch</a:t>
            </a:r>
            <a:r>
              <a:rPr lang="de-DE" sz="900" dirty="0" smtClean="0">
                <a:latin typeface="+mj-lt"/>
                <a:cs typeface="Chalkduster"/>
              </a:rPr>
              <a:t>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ungewiss</a:t>
            </a:r>
            <a:r>
              <a:rPr lang="de-DE" sz="900" dirty="0" smtClean="0">
                <a:latin typeface="+mj-lt"/>
                <a:cs typeface="Chalkduster"/>
              </a:rPr>
              <a:t> ist (d.h. sie könnte gar nicht entstehen) </a:t>
            </a:r>
          </a:p>
        </p:txBody>
      </p:sp>
      <p:sp>
        <p:nvSpPr>
          <p:cNvPr id="21" name="Rechteck 20"/>
          <p:cNvSpPr/>
          <p:nvPr/>
        </p:nvSpPr>
        <p:spPr>
          <a:xfrm>
            <a:off x="128849" y="3121546"/>
            <a:ext cx="8892680" cy="364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179" y="2752213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4</a:t>
            </a:r>
            <a:r>
              <a:rPr lang="de-DE" dirty="0" smtClean="0">
                <a:latin typeface="+mj-lt"/>
                <a:cs typeface="Chalkduster"/>
              </a:rPr>
              <a:t>) Was ist wann zu tun?</a:t>
            </a:r>
            <a:endParaRPr lang="de-DE" dirty="0">
              <a:latin typeface="+mj-lt"/>
              <a:cs typeface="Chalkduster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>
            <a:off x="6368560" y="3986050"/>
            <a:ext cx="738878" cy="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6762523" y="4096119"/>
            <a:ext cx="439182" cy="31546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 err="1" smtClean="0">
                <a:latin typeface="+mj-lt"/>
              </a:rPr>
              <a:t>Rst</a:t>
            </a:r>
            <a:endParaRPr lang="de-DE" sz="500" dirty="0">
              <a:latin typeface="+mj-lt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82635"/>
              </p:ext>
            </p:extLst>
          </p:nvPr>
        </p:nvGraphicFramePr>
        <p:xfrm>
          <a:off x="215874" y="3271178"/>
          <a:ext cx="8013700" cy="195580"/>
        </p:xfrm>
        <a:graphic>
          <a:graphicData uri="http://schemas.openxmlformats.org/drawingml/2006/table">
            <a:tbl>
              <a:tblPr/>
              <a:tblGrid>
                <a:gridCol w="2209800"/>
                <a:gridCol w="2578100"/>
                <a:gridCol w="3225800"/>
              </a:tblGrid>
              <a:tr h="1905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Schritte und Reihenfolge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 u. Besonderheiten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Buchung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76719"/>
              </p:ext>
            </p:extLst>
          </p:nvPr>
        </p:nvGraphicFramePr>
        <p:xfrm>
          <a:off x="215874" y="3579047"/>
          <a:ext cx="8013700" cy="279400"/>
        </p:xfrm>
        <a:graphic>
          <a:graphicData uri="http://schemas.openxmlformats.org/drawingml/2006/table">
            <a:tbl>
              <a:tblPr/>
              <a:tblGrid>
                <a:gridCol w="2209800"/>
                <a:gridCol w="2578100"/>
                <a:gridCol w="3225800"/>
              </a:tblGrid>
              <a:tr h="279400"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Jahr Entstehung </a:t>
                      </a:r>
                      <a:r>
                        <a:rPr lang="de-DE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31.12. .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.. Bildung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 gibt noch keine Rückstellung aus den Vorjahren.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Aufwandskonto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Rückstellungskonto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11948"/>
              </p:ext>
            </p:extLst>
          </p:nvPr>
        </p:nvGraphicFramePr>
        <p:xfrm>
          <a:off x="215874" y="4530281"/>
          <a:ext cx="8013700" cy="378460"/>
        </p:xfrm>
        <a:graphic>
          <a:graphicData uri="http://schemas.openxmlformats.org/drawingml/2006/table">
            <a:tbl>
              <a:tblPr/>
              <a:tblGrid>
                <a:gridCol w="2209800"/>
                <a:gridCol w="2578100"/>
                <a:gridCol w="3225800"/>
              </a:tblGrid>
              <a:tr h="2794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Folgejahr...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1) Rückstellung wurde in richtiger Höhe gebucht und die Rechnung ist zu zahlen.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853002"/>
              </p:ext>
            </p:extLst>
          </p:nvPr>
        </p:nvGraphicFramePr>
        <p:xfrm>
          <a:off x="215874" y="4958928"/>
          <a:ext cx="8013700" cy="378460"/>
        </p:xfrm>
        <a:graphic>
          <a:graphicData uri="http://schemas.openxmlformats.org/drawingml/2006/table">
            <a:tbl>
              <a:tblPr/>
              <a:tblGrid>
                <a:gridCol w="2209800"/>
                <a:gridCol w="2578100"/>
                <a:gridCol w="3225800"/>
              </a:tblGrid>
              <a:tr h="1475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... es wurde zu wenig rückgestellt, Verwendung + zusätzlicher Aufwand (VP)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Aufwand aus VP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4258"/>
              </p:ext>
            </p:extLst>
          </p:nvPr>
        </p:nvGraphicFramePr>
        <p:xfrm>
          <a:off x="215874" y="5446213"/>
          <a:ext cx="8013700" cy="543560"/>
        </p:xfrm>
        <a:graphic>
          <a:graphicData uri="http://schemas.openxmlformats.org/drawingml/2006/table">
            <a:tbl>
              <a:tblPr/>
              <a:tblGrid>
                <a:gridCol w="2209800"/>
                <a:gridCol w="2578100"/>
                <a:gridCol w="3225800"/>
              </a:tblGrid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... es wurde zu viel rückgestellt, Zahlung des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Betrages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Rückstellungen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Rückstellungen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4 Erträge aus der Aufl. v Rückst.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Tabel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62673"/>
              </p:ext>
            </p:extLst>
          </p:nvPr>
        </p:nvGraphicFramePr>
        <p:xfrm>
          <a:off x="215874" y="5735386"/>
          <a:ext cx="8013700" cy="1013460"/>
        </p:xfrm>
        <a:graphic>
          <a:graphicData uri="http://schemas.openxmlformats.org/drawingml/2006/table">
            <a:tbl>
              <a:tblPr/>
              <a:tblGrid>
                <a:gridCol w="2209800"/>
                <a:gridCol w="2578100"/>
                <a:gridCol w="3225800"/>
              </a:tblGrid>
              <a:tr h="21378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Besondere Rückstellung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29"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Jahr Entstehung 31.12. ... Bildung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Abfertigung alt,...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6 Zuweisung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Abf.rst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 für Abf.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8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Bezahlung der Abfertigung und EST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Abfertigungsaufw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Arb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2 Bank, 3 Verb. Finanzamt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5" name="Gerade Verbindung 44"/>
          <p:cNvCxnSpPr/>
          <p:nvPr/>
        </p:nvCxnSpPr>
        <p:spPr>
          <a:xfrm>
            <a:off x="5377473" y="3992314"/>
            <a:ext cx="7927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5342438" y="4096119"/>
            <a:ext cx="406696" cy="3092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 err="1" smtClean="0">
                <a:latin typeface="+mj-lt"/>
              </a:rPr>
              <a:t>Aufw</a:t>
            </a:r>
            <a:endParaRPr lang="de-DE" sz="500" dirty="0">
              <a:latin typeface="+mj-lt"/>
            </a:endParaRPr>
          </a:p>
        </p:txBody>
      </p:sp>
      <p:cxnSp>
        <p:nvCxnSpPr>
          <p:cNvPr id="51" name="Gerade Verbindung 50"/>
          <p:cNvCxnSpPr/>
          <p:nvPr/>
        </p:nvCxnSpPr>
        <p:spPr>
          <a:xfrm>
            <a:off x="5749134" y="3986050"/>
            <a:ext cx="0" cy="527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6762523" y="3979786"/>
            <a:ext cx="0" cy="527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5586269" y="3807648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latin typeface="+mj-lt"/>
              </a:rPr>
              <a:t>GuV</a:t>
            </a:r>
            <a:endParaRPr lang="de-DE" sz="800" dirty="0">
              <a:latin typeface="+mj-lt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580422" y="3807648"/>
            <a:ext cx="431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latin typeface="+mj-lt"/>
              </a:rPr>
              <a:t>Bilanz</a:t>
            </a:r>
            <a:endParaRPr lang="de-DE" sz="800" dirty="0">
              <a:latin typeface="+mj-lt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835362" y="4664711"/>
            <a:ext cx="453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=</a:t>
            </a:r>
            <a:endParaRPr lang="de-DE" dirty="0">
              <a:latin typeface="+mj-lt"/>
            </a:endParaRPr>
          </a:p>
          <a:p>
            <a:endParaRPr lang="de-DE" sz="800" dirty="0" smtClean="0">
              <a:latin typeface="+mj-lt"/>
            </a:endParaRPr>
          </a:p>
          <a:p>
            <a:r>
              <a:rPr lang="de-DE" sz="800" dirty="0" smtClean="0">
                <a:latin typeface="+mj-lt"/>
              </a:rPr>
              <a:t>Zu </a:t>
            </a:r>
            <a:endParaRPr lang="de-DE" sz="800" dirty="0">
              <a:latin typeface="+mj-lt"/>
            </a:endParaRPr>
          </a:p>
          <a:p>
            <a:r>
              <a:rPr lang="de-DE" sz="800" dirty="0" smtClean="0">
                <a:latin typeface="+mj-lt"/>
              </a:rPr>
              <a:t>Wenig</a:t>
            </a:r>
          </a:p>
          <a:p>
            <a:endParaRPr lang="de-DE" sz="800" dirty="0" smtClean="0">
              <a:latin typeface="+mj-lt"/>
            </a:endParaRPr>
          </a:p>
          <a:p>
            <a:r>
              <a:rPr lang="de-DE" sz="800" dirty="0" smtClean="0">
                <a:latin typeface="+mj-lt"/>
              </a:rPr>
              <a:t>Zu </a:t>
            </a:r>
          </a:p>
          <a:p>
            <a:r>
              <a:rPr lang="de-DE" sz="800" dirty="0" smtClean="0">
                <a:latin typeface="+mj-lt"/>
              </a:rPr>
              <a:t>viel</a:t>
            </a:r>
            <a:endParaRPr lang="de-DE" sz="800" dirty="0">
              <a:latin typeface="+mj-lt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1835362" y="4506923"/>
            <a:ext cx="453970" cy="14247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pic>
        <p:nvPicPr>
          <p:cNvPr id="60" name="Bild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45" y="2167591"/>
            <a:ext cx="1174197" cy="584622"/>
          </a:xfrm>
          <a:prstGeom prst="rect">
            <a:avLst/>
          </a:prstGeom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43" y="2176173"/>
            <a:ext cx="586858" cy="770227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945" y="2416017"/>
            <a:ext cx="723478" cy="63304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523" y="2416018"/>
            <a:ext cx="1972169" cy="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2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21" grpId="0" animBg="1"/>
      <p:bldP spid="22" grpId="0"/>
      <p:bldP spid="34" grpId="0" animBg="1"/>
      <p:bldP spid="46" grpId="0" animBg="1"/>
      <p:bldP spid="53" grpId="0"/>
      <p:bldP spid="55" grpId="0"/>
      <p:bldP spid="56" grpId="0"/>
      <p:bldP spid="59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Macintosh PowerPoint</Application>
  <PresentationFormat>Bildschirmpräsentation (4:3)</PresentationFormat>
  <Paragraphs>49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55</cp:revision>
  <cp:lastPrinted>2015-10-05T16:33:43Z</cp:lastPrinted>
  <dcterms:created xsi:type="dcterms:W3CDTF">2015-09-21T19:41:13Z</dcterms:created>
  <dcterms:modified xsi:type="dcterms:W3CDTF">2019-07-04T21:59:00Z</dcterms:modified>
</cp:coreProperties>
</file>