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03" r:id="rId1"/>
    <p:sldMasterId id="2147483704" r:id="rId2"/>
    <p:sldMasterId id="2147483705" r:id="rId3"/>
    <p:sldMasterId id="2147483706" r:id="rId4"/>
    <p:sldMasterId id="2147483707" r:id="rId5"/>
  </p:sldMasterIdLst>
  <p:notesMasterIdLst>
    <p:notesMasterId r:id="rId23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6" r:id="rId15"/>
    <p:sldId id="267" r:id="rId16"/>
    <p:sldId id="268" r:id="rId17"/>
    <p:sldId id="269" r:id="rId18"/>
    <p:sldId id="270" r:id="rId19"/>
    <p:sldId id="274" r:id="rId20"/>
    <p:sldId id="272" r:id="rId21"/>
    <p:sldId id="273" r:id="rId2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EE9E589-632B-488A-BB62-D10E9A59E319}">
  <a:tblStyle styleId="{5EE9E589-632B-488A-BB62-D10E9A59E31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6E97831-8718-434C-8390-CC38FF095EBA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AECE6"/>
          </a:solidFill>
        </a:fill>
      </a:tcStyle>
    </a:wholeTbl>
    <a:band1H>
      <a:tcTxStyle/>
      <a:tcStyle>
        <a:tcBdr/>
        <a:fill>
          <a:solidFill>
            <a:srgbClr val="F5D8C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5D8C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1267537D-7924-443E-A6AA-6BB8474B98F8}" styleName="Table_2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8323" autoAdjust="0"/>
  </p:normalViewPr>
  <p:slideViewPr>
    <p:cSldViewPr snapToGrid="0" snapToObjects="1">
      <p:cViewPr>
        <p:scale>
          <a:sx n="100" d="100"/>
          <a:sy n="100" d="100"/>
        </p:scale>
        <p:origin x="-208" y="-21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3609768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50" name="Google Shape;45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g498ec6fa8c_2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g498ec6fa8c_2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8" name="Google Shape;52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g498ec6fa8c_7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4" name="Google Shape;534;g498ec6fa8c_7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498ec6fa8c_7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498ec6fa8c_7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46" name="Google Shape;54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51" name="Google Shape;55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65" name="Google Shape;56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79" name="Google Shape;57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49a2ff4b2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49a2ff4b2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49a315bac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g49a315bac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49a315bac8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Google Shape;467;g49a315bac8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49a315bac8_0_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6" name="Google Shape;476;g49a315bac8_0_1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49a315bac8_0_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2" name="Google Shape;482;g49a315bac8_0_2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498ec6fa8c_2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g498ec6fa8c_2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8" name="Google Shape;49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4" name="Google Shape;50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jp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elfolie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sz="8000">
                <a:solidFill>
                  <a:srgbClr val="26262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/>
              <a:t>‹Nr.›</a:t>
            </a:fld>
            <a:endParaRPr/>
          </a:p>
        </p:txBody>
      </p:sp>
      <p:cxnSp>
        <p:nvCxnSpPr>
          <p:cNvPr id="22" name="Google Shape;22;p2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vertikaler Text" type="vertTx">
  <p:cSld name="VERTICAL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1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1"/>
          <p:cNvSpPr txBox="1">
            <a:spLocks noGrp="1"/>
          </p:cNvSpPr>
          <p:nvPr>
            <p:ph type="body" idx="1"/>
          </p:nvPr>
        </p:nvSpPr>
        <p:spPr>
          <a:xfrm rot="5400000">
            <a:off x="4114800" y="-1171786"/>
            <a:ext cx="4023360" cy="100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/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86" name="Google Shape;86;p11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1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1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kaler Titel und Text" type="vertTitleAndTx">
  <p:cSld name="VERTICAL_TITLE_AND_VERTICAL_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2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2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2"/>
          <p:cNvSpPr txBox="1">
            <a:spLocks noGrp="1"/>
          </p:cNvSpPr>
          <p:nvPr>
            <p:ph type="title"/>
          </p:nvPr>
        </p:nvSpPr>
        <p:spPr>
          <a:xfrm rot="5400000">
            <a:off x="7159401" y="1977801"/>
            <a:ext cx="575989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2"/>
          <p:cNvSpPr txBox="1">
            <a:spLocks noGrp="1"/>
          </p:cNvSpPr>
          <p:nvPr>
            <p:ph type="body" idx="1"/>
          </p:nvPr>
        </p:nvSpPr>
        <p:spPr>
          <a:xfrm rot="5400000">
            <a:off x="1825401" y="-574899"/>
            <a:ext cx="575989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/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94" name="Google Shape;94;p12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2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2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r Titel" type="titleOnly">
  <p:cSld name="TITLE_ONLY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4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4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4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4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wei Inhalte" type="twoObj">
  <p:cSld name="TWO_OBJECTS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5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5"/>
          <p:cNvSpPr txBox="1">
            <a:spLocks noGrp="1"/>
          </p:cNvSpPr>
          <p:nvPr>
            <p:ph type="body" idx="1"/>
          </p:nvPr>
        </p:nvSpPr>
        <p:spPr>
          <a:xfrm>
            <a:off x="1097279" y="1845734"/>
            <a:ext cx="493776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114" name="Google Shape;114;p15"/>
          <p:cNvSpPr txBox="1">
            <a:spLocks noGrp="1"/>
          </p:cNvSpPr>
          <p:nvPr>
            <p:ph type="body" idx="2"/>
          </p:nvPr>
        </p:nvSpPr>
        <p:spPr>
          <a:xfrm>
            <a:off x="6217920" y="1845735"/>
            <a:ext cx="493776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115" name="Google Shape;115;p15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5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5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elfolie" type="title">
  <p:cSld name="TITLE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16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16"/>
          <p:cNvSpPr txBox="1"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sz="8000">
                <a:solidFill>
                  <a:srgbClr val="26262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6"/>
          <p:cNvSpPr txBox="1"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23" name="Google Shape;123;p16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6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6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/>
              <a:t>‹Nr.›</a:t>
            </a:fld>
            <a:endParaRPr/>
          </a:p>
        </p:txBody>
      </p:sp>
      <p:cxnSp>
        <p:nvCxnSpPr>
          <p:cNvPr id="126" name="Google Shape;126;p16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Inhalt" type="obj">
  <p:cSld name="OBJEC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7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7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130" name="Google Shape;130;p17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7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17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Abschnitts-&#10;überschrift" type="secHead">
  <p:cSld name="SECTION_HEADER">
    <p:bg>
      <p:bgPr>
        <a:solidFill>
          <a:schemeClr val="lt1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8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1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18"/>
          <p:cNvSpPr txBox="1"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sz="8000" b="0">
                <a:solidFill>
                  <a:srgbClr val="26262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8"/>
          <p:cNvSpPr txBox="1"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38" name="Google Shape;138;p18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18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8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/>
              <a:t>‹Nr.›</a:t>
            </a:fld>
            <a:endParaRPr/>
          </a:p>
        </p:txBody>
      </p:sp>
      <p:cxnSp>
        <p:nvCxnSpPr>
          <p:cNvPr id="141" name="Google Shape;141;p18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gleich" type="twoTxTwoObj">
  <p:cSld name="TWO_OBJECTS_WITH_TEXT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9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19"/>
          <p:cNvSpPr txBox="1"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 b="0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45" name="Google Shape;145;p19"/>
          <p:cNvSpPr txBox="1">
            <a:spLocks noGrp="1"/>
          </p:cNvSpPr>
          <p:nvPr>
            <p:ph type="body" idx="2"/>
          </p:nvPr>
        </p:nvSpPr>
        <p:spPr>
          <a:xfrm>
            <a:off x="1097280" y="2582334"/>
            <a:ext cx="4937760" cy="33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146" name="Google Shape;146;p19"/>
          <p:cNvSpPr txBox="1">
            <a:spLocks noGrp="1"/>
          </p:cNvSpPr>
          <p:nvPr>
            <p:ph type="body" idx="3"/>
          </p:nvPr>
        </p:nvSpPr>
        <p:spPr>
          <a:xfrm>
            <a:off x="6217920" y="1846052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 b="0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47" name="Google Shape;147;p19"/>
          <p:cNvSpPr txBox="1">
            <a:spLocks noGrp="1"/>
          </p:cNvSpPr>
          <p:nvPr>
            <p:ph type="body" idx="4"/>
          </p:nvPr>
        </p:nvSpPr>
        <p:spPr>
          <a:xfrm>
            <a:off x="6217920" y="2582334"/>
            <a:ext cx="4937760" cy="33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148" name="Google Shape;148;p19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19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19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eer" type="blank">
  <p:cSld name="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0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20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20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0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0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nhalt mit Überschrift" type="objTx">
  <p:cSld name="OBJECT_WITH_CAPTION_TEXT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1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21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21"/>
          <p:cNvSpPr txBox="1"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sz="3600" b="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1"/>
          <p:cNvSpPr txBox="1">
            <a:spLocks noGrp="1"/>
          </p:cNvSpPr>
          <p:nvPr>
            <p:ph type="body" idx="1"/>
          </p:nvPr>
        </p:nvSpPr>
        <p:spPr>
          <a:xfrm>
            <a:off x="4800600" y="731520"/>
            <a:ext cx="649224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162" name="Google Shape;162;p21"/>
          <p:cNvSpPr txBox="1">
            <a:spLocks noGrp="1"/>
          </p:cNvSpPr>
          <p:nvPr>
            <p:ph type="body" idx="2"/>
          </p:nvPr>
        </p:nvSpPr>
        <p:spPr>
          <a:xfrm>
            <a:off x="457200" y="2926080"/>
            <a:ext cx="3200400" cy="3379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63" name="Google Shape;163;p21"/>
          <p:cNvSpPr txBox="1">
            <a:spLocks noGrp="1"/>
          </p:cNvSpPr>
          <p:nvPr>
            <p:ph type="dt" idx="10"/>
          </p:nvPr>
        </p:nvSpPr>
        <p:spPr>
          <a:xfrm>
            <a:off x="465512" y="6459785"/>
            <a:ext cx="2618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21"/>
          <p:cNvSpPr txBox="1">
            <a:spLocks noGrp="1"/>
          </p:cNvSpPr>
          <p:nvPr>
            <p:ph type="ftr" idx="11"/>
          </p:nvPr>
        </p:nvSpPr>
        <p:spPr>
          <a:xfrm>
            <a:off x="4800600" y="6459785"/>
            <a:ext cx="4648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21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Inhalt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ld mit Überschrift" type="picTx">
  <p:cSld name="PICTURE_WITH_CAPTION_TEXT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2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22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22"/>
          <p:cNvSpPr txBox="1"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/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sz="3600" b="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22"/>
          <p:cNvSpPr>
            <a:spLocks noGrp="1"/>
          </p:cNvSpPr>
          <p:nvPr>
            <p:ph type="pic" idx="2"/>
          </p:nvPr>
        </p:nvSpPr>
        <p:spPr>
          <a:xfrm>
            <a:off x="15" y="0"/>
            <a:ext cx="12191985" cy="4915076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00" tIns="457200" rIns="0" bIns="45700" anchor="t" anchorCtr="0"/>
          <a:lstStyle>
            <a:lvl1pPr marR="0" lvl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  <a:defRPr sz="2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1" name="Google Shape;171;p22"/>
          <p:cNvSpPr txBox="1">
            <a:spLocks noGrp="1"/>
          </p:cNvSpPr>
          <p:nvPr>
            <p:ph type="body" idx="1"/>
          </p:nvPr>
        </p:nvSpPr>
        <p:spPr>
          <a:xfrm>
            <a:off x="1097280" y="5907023"/>
            <a:ext cx="10113264" cy="594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/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72" name="Google Shape;172;p22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22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22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vertikaler Text" type="vertTx">
  <p:cSld name="VERTICAL_TEXT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3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23"/>
          <p:cNvSpPr txBox="1">
            <a:spLocks noGrp="1"/>
          </p:cNvSpPr>
          <p:nvPr>
            <p:ph type="body" idx="1"/>
          </p:nvPr>
        </p:nvSpPr>
        <p:spPr>
          <a:xfrm rot="5400000">
            <a:off x="4114800" y="-1171786"/>
            <a:ext cx="4023360" cy="100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/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178" name="Google Shape;178;p23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23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23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kaler Titel und Text" type="vertTitleAndTx">
  <p:cSld name="VERTICAL_TITLE_AND_VERTICAL_TEXT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24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24"/>
          <p:cNvSpPr txBox="1">
            <a:spLocks noGrp="1"/>
          </p:cNvSpPr>
          <p:nvPr>
            <p:ph type="title"/>
          </p:nvPr>
        </p:nvSpPr>
        <p:spPr>
          <a:xfrm rot="5400000">
            <a:off x="7160640" y="1979039"/>
            <a:ext cx="5757421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24"/>
          <p:cNvSpPr txBox="1">
            <a:spLocks noGrp="1"/>
          </p:cNvSpPr>
          <p:nvPr>
            <p:ph type="body" idx="1"/>
          </p:nvPr>
        </p:nvSpPr>
        <p:spPr>
          <a:xfrm rot="5400000">
            <a:off x="1826639" y="-573661"/>
            <a:ext cx="5757422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/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186" name="Google Shape;186;p24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24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24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Inhalt" type="obj">
  <p:cSld name="OBJECT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6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26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8" name="Google Shape;198;p26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26"/>
          <p:cNvSpPr txBox="1">
            <a:spLocks noGrp="1"/>
          </p:cNvSpPr>
          <p:nvPr>
            <p:ph type="ft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26"/>
          <p:cNvSpPr txBox="1">
            <a:spLocks noGrp="1"/>
          </p:cNvSpPr>
          <p:nvPr>
            <p:ph type="sldNum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kaler Titel und Text" type="vertTitleAndTx">
  <p:cSld name="VERTICAL_TITLE_AND_VERTICAL_TEXT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7"/>
          <p:cNvSpPr txBox="1">
            <a:spLocks noGrp="1"/>
          </p:cNvSpPr>
          <p:nvPr>
            <p:ph type="title"/>
          </p:nvPr>
        </p:nvSpPr>
        <p:spPr>
          <a:xfrm rot="5400000">
            <a:off x="7285037" y="1828800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27"/>
          <p:cNvSpPr txBox="1">
            <a:spLocks noGrp="1"/>
          </p:cNvSpPr>
          <p:nvPr>
            <p:ph type="body" idx="1"/>
          </p:nvPr>
        </p:nvSpPr>
        <p:spPr>
          <a:xfrm rot="5400000">
            <a:off x="1697038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4" name="Google Shape;204;p27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27"/>
          <p:cNvSpPr txBox="1">
            <a:spLocks noGrp="1"/>
          </p:cNvSpPr>
          <p:nvPr>
            <p:ph type="ft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27"/>
          <p:cNvSpPr txBox="1">
            <a:spLocks noGrp="1"/>
          </p:cNvSpPr>
          <p:nvPr>
            <p:ph type="sldNum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vertikaler Text" type="vertTx">
  <p:cSld name="VERTICAL_TEXT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8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28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9"/>
            <a:ext cx="4525962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0" name="Google Shape;210;p28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28"/>
          <p:cNvSpPr txBox="1">
            <a:spLocks noGrp="1"/>
          </p:cNvSpPr>
          <p:nvPr>
            <p:ph type="ft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28"/>
          <p:cNvSpPr txBox="1">
            <a:spLocks noGrp="1"/>
          </p:cNvSpPr>
          <p:nvPr>
            <p:ph type="sldNum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 mit Beschriftung" type="picTx">
  <p:cSld name="PICTURE_WITH_CAPTION_TEXT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9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29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6" name="Google Shape;216;p29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17" name="Google Shape;217;p29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29"/>
          <p:cNvSpPr txBox="1">
            <a:spLocks noGrp="1"/>
          </p:cNvSpPr>
          <p:nvPr>
            <p:ph type="ft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29"/>
          <p:cNvSpPr txBox="1">
            <a:spLocks noGrp="1"/>
          </p:cNvSpPr>
          <p:nvPr>
            <p:ph type="sldNum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alt mit Beschriftung" type="objTx">
  <p:cSld name="OBJECT_WITH_CAPTION_TEXT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0"/>
          <p:cNvSpPr txBox="1"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30"/>
          <p:cNvSpPr txBox="1">
            <a:spLocks noGrp="1"/>
          </p:cNvSpPr>
          <p:nvPr>
            <p:ph type="body" idx="1"/>
          </p:nvPr>
        </p:nvSpPr>
        <p:spPr>
          <a:xfrm>
            <a:off x="4766733" y="273050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223" name="Google Shape;223;p30"/>
          <p:cNvSpPr txBox="1">
            <a:spLocks noGrp="1"/>
          </p:cNvSpPr>
          <p:nvPr>
            <p:ph type="body" idx="2"/>
          </p:nvPr>
        </p:nvSpPr>
        <p:spPr>
          <a:xfrm>
            <a:off x="609600" y="1435100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24" name="Google Shape;224;p30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p30"/>
          <p:cNvSpPr txBox="1">
            <a:spLocks noGrp="1"/>
          </p:cNvSpPr>
          <p:nvPr>
            <p:ph type="ft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30"/>
          <p:cNvSpPr txBox="1">
            <a:spLocks noGrp="1"/>
          </p:cNvSpPr>
          <p:nvPr>
            <p:ph type="sldNum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r" type="blank">
  <p:cSld name="BLANK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1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31"/>
          <p:cNvSpPr txBox="1">
            <a:spLocks noGrp="1"/>
          </p:cNvSpPr>
          <p:nvPr>
            <p:ph type="ft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31"/>
          <p:cNvSpPr txBox="1">
            <a:spLocks noGrp="1"/>
          </p:cNvSpPr>
          <p:nvPr>
            <p:ph type="sldNum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r Titel" type="titleOnly">
  <p:cSld name="TITLE_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2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32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32"/>
          <p:cNvSpPr txBox="1">
            <a:spLocks noGrp="1"/>
          </p:cNvSpPr>
          <p:nvPr>
            <p:ph type="ft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32"/>
          <p:cNvSpPr txBox="1">
            <a:spLocks noGrp="1"/>
          </p:cNvSpPr>
          <p:nvPr>
            <p:ph type="sldNum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wei Inhalte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body" idx="1"/>
          </p:nvPr>
        </p:nvSpPr>
        <p:spPr>
          <a:xfrm>
            <a:off x="1097278" y="1845734"/>
            <a:ext cx="493776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2"/>
          </p:nvPr>
        </p:nvSpPr>
        <p:spPr>
          <a:xfrm>
            <a:off x="6217920" y="1845735"/>
            <a:ext cx="493776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gleich" type="twoTxTwoObj">
  <p:cSld name="TWO_OBJECTS_WITH_TEXT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3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33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39" name="Google Shape;239;p33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240" name="Google Shape;240;p33"/>
          <p:cNvSpPr txBox="1">
            <a:spLocks noGrp="1"/>
          </p:cNvSpPr>
          <p:nvPr>
            <p:ph type="body" idx="3"/>
          </p:nvPr>
        </p:nvSpPr>
        <p:spPr>
          <a:xfrm>
            <a:off x="6193367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41" name="Google Shape;241;p33"/>
          <p:cNvSpPr txBox="1">
            <a:spLocks noGrp="1"/>
          </p:cNvSpPr>
          <p:nvPr>
            <p:ph type="body" idx="4"/>
          </p:nvPr>
        </p:nvSpPr>
        <p:spPr>
          <a:xfrm>
            <a:off x="6193367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242" name="Google Shape;242;p33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33"/>
          <p:cNvSpPr txBox="1">
            <a:spLocks noGrp="1"/>
          </p:cNvSpPr>
          <p:nvPr>
            <p:ph type="ft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33"/>
          <p:cNvSpPr txBox="1">
            <a:spLocks noGrp="1"/>
          </p:cNvSpPr>
          <p:nvPr>
            <p:ph type="sldNum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wei Inhalte" type="twoObj">
  <p:cSld name="TWO_OBJECTS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4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7" name="Google Shape;247;p34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48" name="Google Shape;248;p34"/>
          <p:cNvSpPr txBox="1">
            <a:spLocks noGrp="1"/>
          </p:cNvSpPr>
          <p:nvPr>
            <p:ph type="body" idx="2"/>
          </p:nvPr>
        </p:nvSpPr>
        <p:spPr>
          <a:xfrm>
            <a:off x="6197600" y="1600200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49" name="Google Shape;249;p34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p34"/>
          <p:cNvSpPr txBox="1">
            <a:spLocks noGrp="1"/>
          </p:cNvSpPr>
          <p:nvPr>
            <p:ph type="ft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1" name="Google Shape;251;p34"/>
          <p:cNvSpPr txBox="1">
            <a:spLocks noGrp="1"/>
          </p:cNvSpPr>
          <p:nvPr>
            <p:ph type="sldNum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chnittsüberschrift" type="secHead">
  <p:cSld name="SECTION_HEADER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5"/>
          <p:cNvSpPr txBox="1"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35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55" name="Google Shape;255;p35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35"/>
          <p:cNvSpPr txBox="1">
            <a:spLocks noGrp="1"/>
          </p:cNvSpPr>
          <p:nvPr>
            <p:ph type="ft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7" name="Google Shape;257;p35"/>
          <p:cNvSpPr txBox="1">
            <a:spLocks noGrp="1"/>
          </p:cNvSpPr>
          <p:nvPr>
            <p:ph type="sldNum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folie" type="title">
  <p:cSld name="TITLE"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6"/>
          <p:cNvSpPr txBox="1"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36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1" name="Google Shape;261;p36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2" name="Google Shape;262;p36"/>
          <p:cNvSpPr txBox="1">
            <a:spLocks noGrp="1"/>
          </p:cNvSpPr>
          <p:nvPr>
            <p:ph type="ft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36"/>
          <p:cNvSpPr txBox="1">
            <a:spLocks noGrp="1"/>
          </p:cNvSpPr>
          <p:nvPr>
            <p:ph type="sldNum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Inhalt" type="obj">
  <p:cSld name="OBJECT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8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38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276" name="Google Shape;276;p38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7" name="Google Shape;277;p38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8" name="Google Shape;278;p38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elfolie" type="title">
  <p:cSld name="TITLE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9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39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39"/>
          <p:cNvSpPr txBox="1"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sz="80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3" name="Google Shape;283;p39"/>
          <p:cNvSpPr txBox="1"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84" name="Google Shape;284;p39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39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39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/>
              <a:t>‹Nr.›</a:t>
            </a:fld>
            <a:endParaRPr/>
          </a:p>
        </p:txBody>
      </p:sp>
      <p:cxnSp>
        <p:nvCxnSpPr>
          <p:cNvPr id="287" name="Google Shape;287;p39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Abschnitts-&#10;überschrift" type="secHead">
  <p:cSld name="SECTION_HEADER">
    <p:bg>
      <p:bgPr>
        <a:solidFill>
          <a:schemeClr val="lt1"/>
        </a:solidFill>
        <a:effectLst/>
      </p:bgPr>
    </p:bg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40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40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40"/>
          <p:cNvSpPr txBox="1"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sz="8000" b="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40"/>
          <p:cNvSpPr txBox="1"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93" name="Google Shape;293;p40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40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p40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/>
              <a:t>‹Nr.›</a:t>
            </a:fld>
            <a:endParaRPr/>
          </a:p>
        </p:txBody>
      </p:sp>
      <p:cxnSp>
        <p:nvCxnSpPr>
          <p:cNvPr id="296" name="Google Shape;296;p40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wei Inhalte" type="twoObj">
  <p:cSld name="TWO_OBJECTS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41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9" name="Google Shape;299;p41"/>
          <p:cNvSpPr txBox="1">
            <a:spLocks noGrp="1"/>
          </p:cNvSpPr>
          <p:nvPr>
            <p:ph type="body" idx="1"/>
          </p:nvPr>
        </p:nvSpPr>
        <p:spPr>
          <a:xfrm>
            <a:off x="1097279" y="1845734"/>
            <a:ext cx="493776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300" name="Google Shape;300;p41"/>
          <p:cNvSpPr txBox="1">
            <a:spLocks noGrp="1"/>
          </p:cNvSpPr>
          <p:nvPr>
            <p:ph type="body" idx="2"/>
          </p:nvPr>
        </p:nvSpPr>
        <p:spPr>
          <a:xfrm>
            <a:off x="6217920" y="1845735"/>
            <a:ext cx="493776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301" name="Google Shape;301;p41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2" name="Google Shape;302;p41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3" name="Google Shape;303;p41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gleich" type="twoTxTwoObj">
  <p:cSld name="TWO_OBJECTS_WITH_TEXT"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42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42"/>
          <p:cNvSpPr txBox="1"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 b="0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07" name="Google Shape;307;p42"/>
          <p:cNvSpPr txBox="1">
            <a:spLocks noGrp="1"/>
          </p:cNvSpPr>
          <p:nvPr>
            <p:ph type="body" idx="2"/>
          </p:nvPr>
        </p:nvSpPr>
        <p:spPr>
          <a:xfrm>
            <a:off x="1097280" y="2582334"/>
            <a:ext cx="4937760" cy="33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308" name="Google Shape;308;p42"/>
          <p:cNvSpPr txBox="1">
            <a:spLocks noGrp="1"/>
          </p:cNvSpPr>
          <p:nvPr>
            <p:ph type="body" idx="3"/>
          </p:nvPr>
        </p:nvSpPr>
        <p:spPr>
          <a:xfrm>
            <a:off x="6217920" y="1846052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 b="0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09" name="Google Shape;309;p42"/>
          <p:cNvSpPr txBox="1">
            <a:spLocks noGrp="1"/>
          </p:cNvSpPr>
          <p:nvPr>
            <p:ph type="body" idx="4"/>
          </p:nvPr>
        </p:nvSpPr>
        <p:spPr>
          <a:xfrm>
            <a:off x="6217920" y="2582334"/>
            <a:ext cx="4937760" cy="33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310" name="Google Shape;310;p42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42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42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r Titel" type="titleOnly">
  <p:cSld name="TITLE_ONLY"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43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5" name="Google Shape;315;p43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43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7" name="Google Shape;317;p43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Abschnitts-&#10;überschrift" type="secHead">
  <p:cSld name="SECTION_HEADER">
    <p:bg>
      <p:bgPr>
        <a:solidFill>
          <a:schemeClr val="lt1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sz="8000" b="0">
                <a:solidFill>
                  <a:srgbClr val="26262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/>
              <a:t>‹Nr.›</a:t>
            </a:fld>
            <a:endParaRPr/>
          </a:p>
        </p:txBody>
      </p:sp>
      <p:cxnSp>
        <p:nvCxnSpPr>
          <p:cNvPr id="44" name="Google Shape;44;p5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eer" type="blank">
  <p:cSld name="BLANK"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4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44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44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2" name="Google Shape;322;p44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3" name="Google Shape;323;p44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nhalt mit Überschrift" type="objTx">
  <p:cSld name="OBJECT_WITH_CAPTION_TEXT"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45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45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45"/>
          <p:cNvSpPr txBox="1"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sz="3600"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8" name="Google Shape;328;p45"/>
          <p:cNvSpPr txBox="1">
            <a:spLocks noGrp="1"/>
          </p:cNvSpPr>
          <p:nvPr>
            <p:ph type="body" idx="1"/>
          </p:nvPr>
        </p:nvSpPr>
        <p:spPr>
          <a:xfrm>
            <a:off x="4800600" y="731520"/>
            <a:ext cx="649224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329" name="Google Shape;329;p45"/>
          <p:cNvSpPr txBox="1">
            <a:spLocks noGrp="1"/>
          </p:cNvSpPr>
          <p:nvPr>
            <p:ph type="body" idx="2"/>
          </p:nvPr>
        </p:nvSpPr>
        <p:spPr>
          <a:xfrm>
            <a:off x="457200" y="2926080"/>
            <a:ext cx="3200400" cy="3379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330" name="Google Shape;330;p45"/>
          <p:cNvSpPr txBox="1">
            <a:spLocks noGrp="1"/>
          </p:cNvSpPr>
          <p:nvPr>
            <p:ph type="dt" idx="10"/>
          </p:nvPr>
        </p:nvSpPr>
        <p:spPr>
          <a:xfrm>
            <a:off x="465512" y="6459785"/>
            <a:ext cx="2618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1" name="Google Shape;331;p45"/>
          <p:cNvSpPr txBox="1">
            <a:spLocks noGrp="1"/>
          </p:cNvSpPr>
          <p:nvPr>
            <p:ph type="ftr" idx="11"/>
          </p:nvPr>
        </p:nvSpPr>
        <p:spPr>
          <a:xfrm>
            <a:off x="4800600" y="6459785"/>
            <a:ext cx="4648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2" name="Google Shape;332;p45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ld mit Überschrift" type="picTx">
  <p:cSld name="PICTURE_WITH_CAPTION_TEXT"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46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46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46"/>
          <p:cNvSpPr txBox="1"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/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sz="3600"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7" name="Google Shape;337;p46"/>
          <p:cNvSpPr>
            <a:spLocks noGrp="1"/>
          </p:cNvSpPr>
          <p:nvPr>
            <p:ph type="pic" idx="2"/>
          </p:nvPr>
        </p:nvSpPr>
        <p:spPr>
          <a:xfrm>
            <a:off x="15" y="0"/>
            <a:ext cx="12191985" cy="4915076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00" tIns="457200" rIns="0" bIns="45700" anchor="t" anchorCtr="0"/>
          <a:lstStyle>
            <a:lvl1pPr marR="0" lvl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  <a:defRPr sz="2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8" name="Google Shape;338;p46"/>
          <p:cNvSpPr txBox="1">
            <a:spLocks noGrp="1"/>
          </p:cNvSpPr>
          <p:nvPr>
            <p:ph type="body" idx="1"/>
          </p:nvPr>
        </p:nvSpPr>
        <p:spPr>
          <a:xfrm>
            <a:off x="1097280" y="5907023"/>
            <a:ext cx="10113264" cy="594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/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339" name="Google Shape;339;p46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0" name="Google Shape;340;p46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1" name="Google Shape;341;p46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vertikaler Text" type="vertTx">
  <p:cSld name="VERTICAL_TEXT"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47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4" name="Google Shape;344;p47"/>
          <p:cNvSpPr txBox="1">
            <a:spLocks noGrp="1"/>
          </p:cNvSpPr>
          <p:nvPr>
            <p:ph type="body" idx="1"/>
          </p:nvPr>
        </p:nvSpPr>
        <p:spPr>
          <a:xfrm rot="5400000">
            <a:off x="4114800" y="-1171786"/>
            <a:ext cx="4023360" cy="100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/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345" name="Google Shape;345;p47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6" name="Google Shape;346;p47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7" name="Google Shape;347;p47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kaler Titel und Text" type="vertTitleAndTx">
  <p:cSld name="VERTICAL_TITLE_AND_VERTICAL_TEXT"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48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4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48"/>
          <p:cNvSpPr txBox="1">
            <a:spLocks noGrp="1"/>
          </p:cNvSpPr>
          <p:nvPr>
            <p:ph type="title"/>
          </p:nvPr>
        </p:nvSpPr>
        <p:spPr>
          <a:xfrm rot="5400000">
            <a:off x="7160640" y="1979039"/>
            <a:ext cx="5757421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2" name="Google Shape;352;p48"/>
          <p:cNvSpPr txBox="1">
            <a:spLocks noGrp="1"/>
          </p:cNvSpPr>
          <p:nvPr>
            <p:ph type="body" idx="1"/>
          </p:nvPr>
        </p:nvSpPr>
        <p:spPr>
          <a:xfrm rot="5400000">
            <a:off x="1826639" y="-573661"/>
            <a:ext cx="5757422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/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353" name="Google Shape;353;p48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4" name="Google Shape;354;p48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5" name="Google Shape;355;p48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elfolie" type="title">
  <p:cSld name="TITLE"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50"/>
          <p:cNvSpPr/>
          <p:nvPr/>
        </p:nvSpPr>
        <p:spPr>
          <a:xfrm>
            <a:off x="3175" y="6400800"/>
            <a:ext cx="121887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50"/>
          <p:cNvSpPr/>
          <p:nvPr/>
        </p:nvSpPr>
        <p:spPr>
          <a:xfrm>
            <a:off x="15" y="6334316"/>
            <a:ext cx="12188700" cy="63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50"/>
          <p:cNvSpPr txBox="1">
            <a:spLocks noGrp="1"/>
          </p:cNvSpPr>
          <p:nvPr>
            <p:ph type="ctrTitle"/>
          </p:nvPr>
        </p:nvSpPr>
        <p:spPr>
          <a:xfrm>
            <a:off x="1097280" y="758952"/>
            <a:ext cx="10058400" cy="3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sz="8000">
                <a:solidFill>
                  <a:srgbClr val="26262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9" name="Google Shape;369;p50"/>
          <p:cNvSpPr txBox="1"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70" name="Google Shape;370;p50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1" name="Google Shape;371;p50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2" name="Google Shape;372;p50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/>
              <a:t>‹Nr.›</a:t>
            </a:fld>
            <a:endParaRPr/>
          </a:p>
        </p:txBody>
      </p:sp>
      <p:cxnSp>
        <p:nvCxnSpPr>
          <p:cNvPr id="373" name="Google Shape;373;p50"/>
          <p:cNvCxnSpPr/>
          <p:nvPr/>
        </p:nvCxnSpPr>
        <p:spPr>
          <a:xfrm>
            <a:off x="1207658" y="4343400"/>
            <a:ext cx="987540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Inhalt" type="obj">
  <p:cSld name="OBJECT"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51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6" name="Google Shape;376;p51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/>
          <a:lstStyle>
            <a:lvl1pPr marL="45720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377" name="Google Shape;377;p51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8" name="Google Shape;378;p51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9" name="Google Shape;379;p51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Abschnitts-&#10;überschrift" type="secHead">
  <p:cSld name="SECTION_HEADER">
    <p:bg>
      <p:bgPr>
        <a:solidFill>
          <a:schemeClr val="lt1"/>
        </a:solidFill>
        <a:effectLst/>
      </p:bgPr>
    </p:bg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52"/>
          <p:cNvSpPr/>
          <p:nvPr/>
        </p:nvSpPr>
        <p:spPr>
          <a:xfrm>
            <a:off x="3175" y="6400800"/>
            <a:ext cx="121887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52"/>
          <p:cNvSpPr/>
          <p:nvPr/>
        </p:nvSpPr>
        <p:spPr>
          <a:xfrm>
            <a:off x="15" y="6334316"/>
            <a:ext cx="12188700" cy="63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52"/>
          <p:cNvSpPr txBox="1">
            <a:spLocks noGrp="1"/>
          </p:cNvSpPr>
          <p:nvPr>
            <p:ph type="title"/>
          </p:nvPr>
        </p:nvSpPr>
        <p:spPr>
          <a:xfrm>
            <a:off x="1097280" y="758952"/>
            <a:ext cx="10058400" cy="3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sz="8000" b="0">
                <a:solidFill>
                  <a:srgbClr val="26262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4" name="Google Shape;384;p52"/>
          <p:cNvSpPr txBox="1"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85" name="Google Shape;385;p52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6" name="Google Shape;386;p52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7" name="Google Shape;387;p52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/>
              <a:t>‹Nr.›</a:t>
            </a:fld>
            <a:endParaRPr/>
          </a:p>
        </p:txBody>
      </p:sp>
      <p:cxnSp>
        <p:nvCxnSpPr>
          <p:cNvPr id="388" name="Google Shape;388;p52"/>
          <p:cNvCxnSpPr/>
          <p:nvPr/>
        </p:nvCxnSpPr>
        <p:spPr>
          <a:xfrm>
            <a:off x="1207658" y="4343400"/>
            <a:ext cx="987540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wei Inhalte" type="twoObj">
  <p:cSld name="TWO_OBJECTS"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53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1" name="Google Shape;391;p53"/>
          <p:cNvSpPr txBox="1">
            <a:spLocks noGrp="1"/>
          </p:cNvSpPr>
          <p:nvPr>
            <p:ph type="body" idx="1"/>
          </p:nvPr>
        </p:nvSpPr>
        <p:spPr>
          <a:xfrm>
            <a:off x="1097278" y="1845734"/>
            <a:ext cx="49377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/>
          <a:lstStyle>
            <a:lvl1pPr marL="45720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392" name="Google Shape;392;p53"/>
          <p:cNvSpPr txBox="1">
            <a:spLocks noGrp="1"/>
          </p:cNvSpPr>
          <p:nvPr>
            <p:ph type="body" idx="2"/>
          </p:nvPr>
        </p:nvSpPr>
        <p:spPr>
          <a:xfrm>
            <a:off x="6217920" y="1845735"/>
            <a:ext cx="49377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/>
          <a:lstStyle>
            <a:lvl1pPr marL="45720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393" name="Google Shape;393;p53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4" name="Google Shape;394;p53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5" name="Google Shape;395;p53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gleich" type="twoTxTwoObj">
  <p:cSld name="TWO_OBJECTS_WITH_TEXT"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54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8" name="Google Shape;398;p54"/>
          <p:cNvSpPr txBox="1">
            <a:spLocks noGrp="1"/>
          </p:cNvSpPr>
          <p:nvPr>
            <p:ph type="body" idx="1"/>
          </p:nvPr>
        </p:nvSpPr>
        <p:spPr>
          <a:xfrm>
            <a:off x="1097280" y="1846052"/>
            <a:ext cx="4937700" cy="7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 b="0" cap="none">
                <a:solidFill>
                  <a:schemeClr val="dk2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9" name="Google Shape;399;p54"/>
          <p:cNvSpPr txBox="1">
            <a:spLocks noGrp="1"/>
          </p:cNvSpPr>
          <p:nvPr>
            <p:ph type="body" idx="2"/>
          </p:nvPr>
        </p:nvSpPr>
        <p:spPr>
          <a:xfrm>
            <a:off x="1097280" y="2582334"/>
            <a:ext cx="4937700" cy="33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/>
          <a:lstStyle>
            <a:lvl1pPr marL="45720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400" name="Google Shape;400;p54"/>
          <p:cNvSpPr txBox="1">
            <a:spLocks noGrp="1"/>
          </p:cNvSpPr>
          <p:nvPr>
            <p:ph type="body" idx="3"/>
          </p:nvPr>
        </p:nvSpPr>
        <p:spPr>
          <a:xfrm>
            <a:off x="6217920" y="1846052"/>
            <a:ext cx="4937700" cy="7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 b="0" cap="none">
                <a:solidFill>
                  <a:schemeClr val="dk2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01" name="Google Shape;401;p54"/>
          <p:cNvSpPr txBox="1">
            <a:spLocks noGrp="1"/>
          </p:cNvSpPr>
          <p:nvPr>
            <p:ph type="body" idx="4"/>
          </p:nvPr>
        </p:nvSpPr>
        <p:spPr>
          <a:xfrm>
            <a:off x="6217920" y="2582334"/>
            <a:ext cx="4937700" cy="33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/>
          <a:lstStyle>
            <a:lvl1pPr marL="45720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402" name="Google Shape;402;p54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3" name="Google Shape;403;p54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4" name="Google Shape;404;p54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gleich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 b="0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2"/>
          </p:nvPr>
        </p:nvSpPr>
        <p:spPr>
          <a:xfrm>
            <a:off x="1097280" y="2582334"/>
            <a:ext cx="4937760" cy="33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body" idx="3"/>
          </p:nvPr>
        </p:nvSpPr>
        <p:spPr>
          <a:xfrm>
            <a:off x="6217920" y="1846052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 b="0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body" idx="4"/>
          </p:nvPr>
        </p:nvSpPr>
        <p:spPr>
          <a:xfrm>
            <a:off x="6217920" y="2582334"/>
            <a:ext cx="4937760" cy="33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r Titel" type="titleOnly">
  <p:cSld name="TITLE_ONLY"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55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7" name="Google Shape;407;p55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8" name="Google Shape;408;p55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9" name="Google Shape;409;p55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eer" type="blank">
  <p:cSld name="BLANK"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56"/>
          <p:cNvSpPr/>
          <p:nvPr/>
        </p:nvSpPr>
        <p:spPr>
          <a:xfrm>
            <a:off x="3175" y="6400800"/>
            <a:ext cx="121887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56"/>
          <p:cNvSpPr/>
          <p:nvPr/>
        </p:nvSpPr>
        <p:spPr>
          <a:xfrm>
            <a:off x="15" y="6334316"/>
            <a:ext cx="12188700" cy="63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56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4" name="Google Shape;414;p56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5" name="Google Shape;415;p56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nhalt mit Überschrift" type="objTx">
  <p:cSld name="OBJECT_WITH_CAPTION_TEXT"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57"/>
          <p:cNvSpPr/>
          <p:nvPr/>
        </p:nvSpPr>
        <p:spPr>
          <a:xfrm>
            <a:off x="16" y="0"/>
            <a:ext cx="40509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57"/>
          <p:cNvSpPr/>
          <p:nvPr/>
        </p:nvSpPr>
        <p:spPr>
          <a:xfrm>
            <a:off x="4040071" y="0"/>
            <a:ext cx="63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57"/>
          <p:cNvSpPr txBox="1"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sz="3600" b="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0" name="Google Shape;420;p57"/>
          <p:cNvSpPr txBox="1">
            <a:spLocks noGrp="1"/>
          </p:cNvSpPr>
          <p:nvPr>
            <p:ph type="body" idx="1"/>
          </p:nvPr>
        </p:nvSpPr>
        <p:spPr>
          <a:xfrm>
            <a:off x="4800600" y="731520"/>
            <a:ext cx="64923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/>
          <a:lstStyle>
            <a:lvl1pPr marL="45720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421" name="Google Shape;421;p57"/>
          <p:cNvSpPr txBox="1">
            <a:spLocks noGrp="1"/>
          </p:cNvSpPr>
          <p:nvPr>
            <p:ph type="body" idx="2"/>
          </p:nvPr>
        </p:nvSpPr>
        <p:spPr>
          <a:xfrm>
            <a:off x="457200" y="2926080"/>
            <a:ext cx="3200400" cy="33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422" name="Google Shape;422;p57"/>
          <p:cNvSpPr txBox="1">
            <a:spLocks noGrp="1"/>
          </p:cNvSpPr>
          <p:nvPr>
            <p:ph type="dt" idx="10"/>
          </p:nvPr>
        </p:nvSpPr>
        <p:spPr>
          <a:xfrm>
            <a:off x="465512" y="6459785"/>
            <a:ext cx="2618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3" name="Google Shape;423;p57"/>
          <p:cNvSpPr txBox="1">
            <a:spLocks noGrp="1"/>
          </p:cNvSpPr>
          <p:nvPr>
            <p:ph type="ftr" idx="11"/>
          </p:nvPr>
        </p:nvSpPr>
        <p:spPr>
          <a:xfrm>
            <a:off x="4800600" y="6459785"/>
            <a:ext cx="4648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4" name="Google Shape;424;p57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ld mit Überschrift" type="picTx">
  <p:cSld name="PICTURE_WITH_CAPTION_TEXT"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58"/>
          <p:cNvSpPr/>
          <p:nvPr/>
        </p:nvSpPr>
        <p:spPr>
          <a:xfrm>
            <a:off x="0" y="4953000"/>
            <a:ext cx="12188700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58"/>
          <p:cNvSpPr/>
          <p:nvPr/>
        </p:nvSpPr>
        <p:spPr>
          <a:xfrm>
            <a:off x="15" y="4915076"/>
            <a:ext cx="12188700" cy="63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58"/>
          <p:cNvSpPr txBox="1">
            <a:spLocks noGrp="1"/>
          </p:cNvSpPr>
          <p:nvPr>
            <p:ph type="title"/>
          </p:nvPr>
        </p:nvSpPr>
        <p:spPr>
          <a:xfrm>
            <a:off x="1097280" y="5074920"/>
            <a:ext cx="10113600" cy="8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/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sz="3600" b="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9" name="Google Shape;429;p58"/>
          <p:cNvSpPr>
            <a:spLocks noGrp="1"/>
          </p:cNvSpPr>
          <p:nvPr>
            <p:ph type="pic" idx="2"/>
          </p:nvPr>
        </p:nvSpPr>
        <p:spPr>
          <a:xfrm>
            <a:off x="15" y="0"/>
            <a:ext cx="12192000" cy="4915200"/>
          </a:xfrm>
          <a:prstGeom prst="rect">
            <a:avLst/>
          </a:prstGeom>
          <a:solidFill>
            <a:srgbClr val="D7D0C0"/>
          </a:solidFill>
          <a:ln>
            <a:noFill/>
          </a:ln>
        </p:spPr>
        <p:txBody>
          <a:bodyPr spcFirstLastPara="1" wrap="square" lIns="457200" tIns="457200" rIns="0" bIns="45700" anchor="t" anchorCtr="0"/>
          <a:lstStyle>
            <a:lvl1pPr marR="0" lvl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  <a:defRPr sz="2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0" name="Google Shape;430;p58"/>
          <p:cNvSpPr txBox="1">
            <a:spLocks noGrp="1"/>
          </p:cNvSpPr>
          <p:nvPr>
            <p:ph type="body" idx="1"/>
          </p:nvPr>
        </p:nvSpPr>
        <p:spPr>
          <a:xfrm>
            <a:off x="1097280" y="5907024"/>
            <a:ext cx="10113300" cy="5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/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431" name="Google Shape;431;p58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2" name="Google Shape;432;p58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3" name="Google Shape;433;p58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vertikaler Text" type="vertTx">
  <p:cSld name="VERTICAL_TEXT"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59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6" name="Google Shape;436;p59"/>
          <p:cNvSpPr txBox="1">
            <a:spLocks noGrp="1"/>
          </p:cNvSpPr>
          <p:nvPr>
            <p:ph type="body" idx="1"/>
          </p:nvPr>
        </p:nvSpPr>
        <p:spPr>
          <a:xfrm rot="5400000">
            <a:off x="4114830" y="-1171816"/>
            <a:ext cx="4023300" cy="100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/>
          <a:lstStyle>
            <a:lvl1pPr marL="45720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437" name="Google Shape;437;p59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8" name="Google Shape;438;p59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9" name="Google Shape;439;p59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kaler Titel und Text" type="vertTitleAndTx">
  <p:cSld name="VERTICAL_TITLE_AND_VERTICAL_TEXT"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60"/>
          <p:cNvSpPr/>
          <p:nvPr/>
        </p:nvSpPr>
        <p:spPr>
          <a:xfrm>
            <a:off x="3175" y="6400800"/>
            <a:ext cx="121887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60"/>
          <p:cNvSpPr/>
          <p:nvPr/>
        </p:nvSpPr>
        <p:spPr>
          <a:xfrm>
            <a:off x="15" y="6334316"/>
            <a:ext cx="12188700" cy="63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60"/>
          <p:cNvSpPr txBox="1">
            <a:spLocks noGrp="1"/>
          </p:cNvSpPr>
          <p:nvPr>
            <p:ph type="title"/>
          </p:nvPr>
        </p:nvSpPr>
        <p:spPr>
          <a:xfrm rot="5400000">
            <a:off x="7159350" y="1977852"/>
            <a:ext cx="57600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4" name="Google Shape;444;p60"/>
          <p:cNvSpPr txBox="1">
            <a:spLocks noGrp="1"/>
          </p:cNvSpPr>
          <p:nvPr>
            <p:ph type="body" idx="1"/>
          </p:nvPr>
        </p:nvSpPr>
        <p:spPr>
          <a:xfrm rot="5400000">
            <a:off x="1825350" y="-574848"/>
            <a:ext cx="57600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/>
          <a:lstStyle>
            <a:lvl1pPr marL="45720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445" name="Google Shape;445;p60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6" name="Google Shape;446;p60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7" name="Google Shape;447;p60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r Titel" type="titleOnly">
  <p:cSld name="TITLE_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eer" type="blank">
  <p:cSld name="BLANK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8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8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nhalt mit Überschrift" type="objTx">
  <p:cSld name="OBJECT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9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9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9"/>
          <p:cNvSpPr txBox="1"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sz="3600" b="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body" idx="1"/>
          </p:nvPr>
        </p:nvSpPr>
        <p:spPr>
          <a:xfrm>
            <a:off x="4800600" y="731520"/>
            <a:ext cx="649224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body" idx="2"/>
          </p:nvPr>
        </p:nvSpPr>
        <p:spPr>
          <a:xfrm>
            <a:off x="457200" y="2926080"/>
            <a:ext cx="3200400" cy="3379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dt" idx="10"/>
          </p:nvPr>
        </p:nvSpPr>
        <p:spPr>
          <a:xfrm>
            <a:off x="465512" y="6459785"/>
            <a:ext cx="2618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9"/>
          <p:cNvSpPr txBox="1">
            <a:spLocks noGrp="1"/>
          </p:cNvSpPr>
          <p:nvPr>
            <p:ph type="ftr" idx="11"/>
          </p:nvPr>
        </p:nvSpPr>
        <p:spPr>
          <a:xfrm>
            <a:off x="4800600" y="6459785"/>
            <a:ext cx="4648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9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ld mit Überschrift" type="picTx">
  <p:cSld name="PICTURE_WITH_CAPTION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0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10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10"/>
          <p:cNvSpPr txBox="1"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/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sz="3600" b="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0"/>
          <p:cNvSpPr>
            <a:spLocks noGrp="1"/>
          </p:cNvSpPr>
          <p:nvPr>
            <p:ph type="pic" idx="2"/>
          </p:nvPr>
        </p:nvSpPr>
        <p:spPr>
          <a:xfrm>
            <a:off x="15" y="0"/>
            <a:ext cx="12191985" cy="4915076"/>
          </a:xfrm>
          <a:prstGeom prst="rect">
            <a:avLst/>
          </a:prstGeom>
          <a:solidFill>
            <a:srgbClr val="D7D0C0"/>
          </a:solidFill>
          <a:ln>
            <a:noFill/>
          </a:ln>
        </p:spPr>
        <p:txBody>
          <a:bodyPr spcFirstLastPara="1" wrap="square" lIns="457200" tIns="457200" rIns="0" bIns="45700" anchor="t" anchorCtr="0"/>
          <a:lstStyle>
            <a:lvl1pPr marR="0" lvl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  <a:defRPr sz="2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10"/>
          <p:cNvSpPr txBox="1">
            <a:spLocks noGrp="1"/>
          </p:cNvSpPr>
          <p:nvPr>
            <p:ph type="body" idx="1"/>
          </p:nvPr>
        </p:nvSpPr>
        <p:spPr>
          <a:xfrm>
            <a:off x="1097280" y="5907024"/>
            <a:ext cx="10113264" cy="594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/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80" name="Google Shape;80;p10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0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0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;p1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8;p1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/>
              <a:t>‹Nr.›</a:t>
            </a:fld>
            <a:endParaRPr/>
          </a:p>
        </p:txBody>
      </p:sp>
      <p:cxnSp>
        <p:nvCxnSpPr>
          <p:cNvPr id="13" name="Google Shape;13;p1"/>
          <p:cNvCxnSpPr/>
          <p:nvPr/>
        </p:nvCxnSpPr>
        <p:spPr>
          <a:xfrm>
            <a:off x="1193532" y="1737845"/>
            <a:ext cx="996696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3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3"/>
          <p:cNvSpPr/>
          <p:nvPr/>
        </p:nvSpPr>
        <p:spPr>
          <a:xfrm>
            <a:off x="0" y="6334316"/>
            <a:ext cx="12192000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3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1" name="Google Shape;101;p13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Google Shape;102;p13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Google Shape;103;p13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" name="Google Shape;104;p13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/>
              <a:t>‹Nr.›</a:t>
            </a:fld>
            <a:endParaRPr/>
          </a:p>
        </p:txBody>
      </p:sp>
      <p:cxnSp>
        <p:nvCxnSpPr>
          <p:cNvPr id="105" name="Google Shape;105;p13"/>
          <p:cNvCxnSpPr/>
          <p:nvPr/>
        </p:nvCxnSpPr>
        <p:spPr>
          <a:xfrm>
            <a:off x="1193532" y="1737845"/>
            <a:ext cx="996696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5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1" name="Google Shape;191;p25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2" name="Google Shape;192;p25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3" name="Google Shape;193;p25"/>
          <p:cNvSpPr txBox="1">
            <a:spLocks noGrp="1"/>
          </p:cNvSpPr>
          <p:nvPr>
            <p:ph type="ft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4" name="Google Shape;194;p25"/>
          <p:cNvSpPr txBox="1">
            <a:spLocks noGrp="1"/>
          </p:cNvSpPr>
          <p:nvPr>
            <p:ph type="sldNum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/>
              <a:t>‹Nr.›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7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37"/>
          <p:cNvSpPr/>
          <p:nvPr/>
        </p:nvSpPr>
        <p:spPr>
          <a:xfrm>
            <a:off x="0" y="6334316"/>
            <a:ext cx="12192000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37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68" name="Google Shape;268;p37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9" name="Google Shape;269;p37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0" name="Google Shape;270;p37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1" name="Google Shape;271;p37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/>
              <a:t>‹Nr.›</a:t>
            </a:fld>
            <a:endParaRPr/>
          </a:p>
        </p:txBody>
      </p:sp>
      <p:cxnSp>
        <p:nvCxnSpPr>
          <p:cNvPr id="272" name="Google Shape;272;p37"/>
          <p:cNvCxnSpPr/>
          <p:nvPr/>
        </p:nvCxnSpPr>
        <p:spPr>
          <a:xfrm>
            <a:off x="1193532" y="1737845"/>
            <a:ext cx="996696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49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49"/>
          <p:cNvSpPr/>
          <p:nvPr/>
        </p:nvSpPr>
        <p:spPr>
          <a:xfrm>
            <a:off x="15" y="6334316"/>
            <a:ext cx="121920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49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60" name="Google Shape;360;p49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1" name="Google Shape;361;p49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2" name="Google Shape;362;p49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3" name="Google Shape;363;p49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/>
              <a:t>‹Nr.›</a:t>
            </a:fld>
            <a:endParaRPr/>
          </a:p>
        </p:txBody>
      </p:sp>
      <p:cxnSp>
        <p:nvCxnSpPr>
          <p:cNvPr id="364" name="Google Shape;364;p49"/>
          <p:cNvCxnSpPr/>
          <p:nvPr/>
        </p:nvCxnSpPr>
        <p:spPr>
          <a:xfrm>
            <a:off x="1193532" y="1737845"/>
            <a:ext cx="996690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4.png"/><Relationship Id="rId6" Type="http://schemas.openxmlformats.org/officeDocument/2006/relationships/image" Target="../media/image5.jp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61"/>
          <p:cNvSpPr txBox="1">
            <a:spLocks noGrp="1"/>
          </p:cNvSpPr>
          <p:nvPr>
            <p:ph type="ctrTitle"/>
          </p:nvPr>
        </p:nvSpPr>
        <p:spPr>
          <a:xfrm>
            <a:off x="999843" y="683796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</a:pPr>
            <a:r>
              <a:rPr lang="de-AT"/>
              <a:t>MARKET &amp; PRICE</a:t>
            </a:r>
            <a:endParaRPr/>
          </a:p>
        </p:txBody>
      </p:sp>
      <p:sp>
        <p:nvSpPr>
          <p:cNvPr id="453" name="Google Shape;453;p61"/>
          <p:cNvSpPr txBox="1">
            <a:spLocks noGrp="1"/>
          </p:cNvSpPr>
          <p:nvPr>
            <p:ph type="subTitle" idx="1"/>
          </p:nvPr>
        </p:nvSpPr>
        <p:spPr>
          <a:xfrm>
            <a:off x="899634" y="4418043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de-AT" dirty="0" smtClean="0"/>
              <a:t>4hrd 2018_19</a:t>
            </a:r>
            <a:endParaRPr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71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de-AT"/>
              <a:t>Disequilibrium in the Market</a:t>
            </a:r>
            <a:endParaRPr/>
          </a:p>
        </p:txBody>
      </p:sp>
      <p:sp>
        <p:nvSpPr>
          <p:cNvPr id="520" name="Google Shape;520;p71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91440" lvl="0" indent="-11747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50"/>
              <a:buChar char=" "/>
            </a:pPr>
            <a:r>
              <a:rPr lang="de-AT" sz="1850" b="1" dirty="0" err="1"/>
              <a:t>Excess</a:t>
            </a:r>
            <a:r>
              <a:rPr lang="de-AT" sz="1850" b="1" dirty="0"/>
              <a:t> </a:t>
            </a:r>
            <a:r>
              <a:rPr lang="de-AT" sz="1850" b="1" dirty="0" err="1"/>
              <a:t>Supply</a:t>
            </a:r>
            <a:r>
              <a:rPr lang="de-AT" sz="1850" dirty="0"/>
              <a:t>: </a:t>
            </a:r>
            <a:endParaRPr dirty="0"/>
          </a:p>
          <a:p>
            <a:pPr marL="91440" lvl="0" indent="-117475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1850"/>
              <a:buChar char=" "/>
            </a:pPr>
            <a:r>
              <a:rPr lang="de-AT" sz="1850" dirty="0" err="1"/>
              <a:t>If</a:t>
            </a:r>
            <a:r>
              <a:rPr lang="de-AT" sz="1850" dirty="0"/>
              <a:t> </a:t>
            </a:r>
            <a:r>
              <a:rPr lang="de-AT" sz="1850" dirty="0" err="1"/>
              <a:t>there</a:t>
            </a:r>
            <a:r>
              <a:rPr lang="de-AT" sz="1850" dirty="0"/>
              <a:t> </a:t>
            </a:r>
            <a:r>
              <a:rPr lang="de-AT" sz="1850" dirty="0" err="1"/>
              <a:t>are</a:t>
            </a:r>
            <a:r>
              <a:rPr lang="de-AT" sz="1850" dirty="0"/>
              <a:t> </a:t>
            </a:r>
            <a:r>
              <a:rPr lang="de-AT" sz="1850" dirty="0" err="1"/>
              <a:t>more</a:t>
            </a:r>
            <a:r>
              <a:rPr lang="de-AT" sz="1850" dirty="0"/>
              <a:t> </a:t>
            </a:r>
            <a:r>
              <a:rPr lang="de-AT" sz="1850" dirty="0" err="1"/>
              <a:t>supplies</a:t>
            </a:r>
            <a:r>
              <a:rPr lang="de-AT" sz="1850" dirty="0"/>
              <a:t> </a:t>
            </a:r>
            <a:r>
              <a:rPr lang="de-AT" sz="1850" dirty="0" err="1"/>
              <a:t>than</a:t>
            </a:r>
            <a:r>
              <a:rPr lang="de-AT" sz="1850" dirty="0"/>
              <a:t> </a:t>
            </a:r>
            <a:r>
              <a:rPr lang="de-AT" sz="1850" dirty="0" err="1"/>
              <a:t>demands</a:t>
            </a:r>
            <a:r>
              <a:rPr lang="de-AT" sz="1850" dirty="0"/>
              <a:t> </a:t>
            </a:r>
            <a:endParaRPr dirty="0"/>
          </a:p>
          <a:p>
            <a:pPr marL="0" lvl="0" indent="0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1850"/>
              <a:buNone/>
            </a:pPr>
            <a:r>
              <a:rPr lang="de-AT" sz="1850" dirty="0"/>
              <a:t>→ </a:t>
            </a:r>
            <a:r>
              <a:rPr lang="de-AT" sz="1850" dirty="0" err="1"/>
              <a:t>leads</a:t>
            </a:r>
            <a:r>
              <a:rPr lang="de-AT" sz="1850" dirty="0"/>
              <a:t> </a:t>
            </a:r>
            <a:r>
              <a:rPr lang="de-AT" sz="1850" dirty="0" err="1"/>
              <a:t>to</a:t>
            </a:r>
            <a:r>
              <a:rPr lang="de-AT" sz="1850" dirty="0"/>
              <a:t> </a:t>
            </a:r>
            <a:r>
              <a:rPr lang="de-AT" sz="1850" dirty="0" err="1"/>
              <a:t>excess</a:t>
            </a:r>
            <a:r>
              <a:rPr lang="de-AT" sz="1850" dirty="0"/>
              <a:t> </a:t>
            </a:r>
            <a:r>
              <a:rPr lang="de-AT" sz="1850" dirty="0" err="1"/>
              <a:t>Supply</a:t>
            </a:r>
            <a:r>
              <a:rPr lang="de-AT" sz="1850" dirty="0"/>
              <a:t> </a:t>
            </a:r>
            <a:endParaRPr dirty="0"/>
          </a:p>
          <a:p>
            <a:pPr marL="91440" lvl="0" indent="-117475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1850"/>
              <a:buChar char=" "/>
            </a:pPr>
            <a:r>
              <a:rPr lang="de-AT" sz="1850" dirty="0"/>
              <a:t>= </a:t>
            </a:r>
            <a:r>
              <a:rPr lang="de-AT" sz="1850" dirty="0" err="1"/>
              <a:t>possible</a:t>
            </a:r>
            <a:r>
              <a:rPr lang="de-AT" sz="1850" dirty="0"/>
              <a:t> </a:t>
            </a:r>
            <a:r>
              <a:rPr lang="de-AT" sz="1850" dirty="0" err="1"/>
              <a:t>price</a:t>
            </a:r>
            <a:r>
              <a:rPr lang="de-AT" sz="1850" dirty="0"/>
              <a:t> </a:t>
            </a:r>
            <a:r>
              <a:rPr lang="de-AT" sz="1850" dirty="0" err="1"/>
              <a:t>reduction</a:t>
            </a:r>
            <a:endParaRPr dirty="0"/>
          </a:p>
          <a:p>
            <a:pPr marL="91440" lvl="0" indent="0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1850"/>
              <a:buNone/>
            </a:pPr>
            <a:endParaRPr sz="1850" dirty="0"/>
          </a:p>
          <a:p>
            <a:pPr marL="91440" lvl="0" indent="0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1850"/>
              <a:buNone/>
            </a:pPr>
            <a:endParaRPr sz="1850" b="1" dirty="0"/>
          </a:p>
          <a:p>
            <a:pPr marL="0" lvl="0" indent="0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1850"/>
              <a:buNone/>
            </a:pPr>
            <a:r>
              <a:rPr lang="de-AT" sz="1850" b="1" dirty="0" err="1"/>
              <a:t>Excess</a:t>
            </a:r>
            <a:r>
              <a:rPr lang="de-AT" sz="1850" b="1" dirty="0"/>
              <a:t> Demand</a:t>
            </a:r>
            <a:r>
              <a:rPr lang="de-AT" sz="1850" dirty="0"/>
              <a:t>: </a:t>
            </a:r>
            <a:endParaRPr dirty="0"/>
          </a:p>
          <a:p>
            <a:pPr marL="0" lvl="0" indent="0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1850"/>
              <a:buNone/>
            </a:pPr>
            <a:r>
              <a:rPr lang="de-AT" sz="1850" dirty="0" err="1"/>
              <a:t>If</a:t>
            </a:r>
            <a:r>
              <a:rPr lang="de-AT" sz="1850" dirty="0"/>
              <a:t> </a:t>
            </a:r>
            <a:r>
              <a:rPr lang="de-AT" sz="1850" dirty="0" err="1"/>
              <a:t>there</a:t>
            </a:r>
            <a:r>
              <a:rPr lang="de-AT" sz="1850" dirty="0"/>
              <a:t> </a:t>
            </a:r>
            <a:r>
              <a:rPr lang="de-AT" sz="1850" dirty="0" err="1"/>
              <a:t>are</a:t>
            </a:r>
            <a:r>
              <a:rPr lang="de-AT" sz="1850" dirty="0"/>
              <a:t> </a:t>
            </a:r>
            <a:r>
              <a:rPr lang="de-AT" sz="1850" dirty="0" err="1"/>
              <a:t>more</a:t>
            </a:r>
            <a:r>
              <a:rPr lang="de-AT" sz="1850" dirty="0"/>
              <a:t> </a:t>
            </a:r>
            <a:r>
              <a:rPr lang="de-AT" sz="1850" dirty="0" err="1"/>
              <a:t>demands</a:t>
            </a:r>
            <a:r>
              <a:rPr lang="de-AT" sz="1850" dirty="0"/>
              <a:t> </a:t>
            </a:r>
            <a:r>
              <a:rPr lang="de-AT" sz="1850" dirty="0" err="1"/>
              <a:t>than</a:t>
            </a:r>
            <a:r>
              <a:rPr lang="de-AT" sz="1850" dirty="0"/>
              <a:t> </a:t>
            </a:r>
            <a:r>
              <a:rPr lang="de-AT" sz="1850" dirty="0" err="1"/>
              <a:t>supplies</a:t>
            </a:r>
            <a:endParaRPr dirty="0"/>
          </a:p>
          <a:p>
            <a:pPr marL="0" lvl="0" indent="0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1850"/>
              <a:buNone/>
            </a:pPr>
            <a:r>
              <a:rPr lang="de-AT" sz="1850" dirty="0"/>
              <a:t>→ </a:t>
            </a:r>
            <a:r>
              <a:rPr lang="de-AT" sz="1850" dirty="0" err="1"/>
              <a:t>leads</a:t>
            </a:r>
            <a:r>
              <a:rPr lang="de-AT" sz="1850" dirty="0"/>
              <a:t> </a:t>
            </a:r>
            <a:r>
              <a:rPr lang="de-AT" sz="1850" dirty="0" err="1"/>
              <a:t>to</a:t>
            </a:r>
            <a:r>
              <a:rPr lang="de-AT" sz="1850" dirty="0"/>
              <a:t> </a:t>
            </a:r>
            <a:r>
              <a:rPr lang="de-AT" sz="1850" dirty="0" err="1"/>
              <a:t>excess</a:t>
            </a:r>
            <a:r>
              <a:rPr lang="de-AT" sz="1850" dirty="0"/>
              <a:t> </a:t>
            </a:r>
            <a:r>
              <a:rPr lang="de-AT" sz="1850" dirty="0" err="1"/>
              <a:t>demand</a:t>
            </a:r>
            <a:r>
              <a:rPr lang="de-AT" sz="1850" dirty="0"/>
              <a:t> </a:t>
            </a:r>
            <a:endParaRPr dirty="0"/>
          </a:p>
          <a:p>
            <a:pPr marL="91440" lvl="0" indent="-117475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1850"/>
              <a:buChar char=" "/>
            </a:pPr>
            <a:r>
              <a:rPr lang="de-AT" sz="1850" dirty="0"/>
              <a:t>= </a:t>
            </a:r>
            <a:r>
              <a:rPr lang="de-AT" sz="1850" dirty="0" err="1"/>
              <a:t>possible</a:t>
            </a:r>
            <a:r>
              <a:rPr lang="de-AT" sz="1850" dirty="0"/>
              <a:t> </a:t>
            </a:r>
            <a:r>
              <a:rPr lang="de-AT" sz="1850" dirty="0" err="1"/>
              <a:t>price</a:t>
            </a:r>
            <a:r>
              <a:rPr lang="de-AT" sz="1850" dirty="0"/>
              <a:t> </a:t>
            </a:r>
            <a:r>
              <a:rPr lang="de-AT" sz="1850" dirty="0" err="1"/>
              <a:t>increase</a:t>
            </a:r>
            <a:endParaRPr sz="1850" dirty="0"/>
          </a:p>
        </p:txBody>
      </p:sp>
      <p:pic>
        <p:nvPicPr>
          <p:cNvPr id="521" name="Google Shape;521;p71" descr="https://lh4.googleusercontent.com/KREThXc-S_W939tJaAZzJTNwKvBvsU23GrWmdLTSy1CAkKAoC_rcUKX6P2x39o81AlLS5x-v-WSAvhNUQnOX7OvK89jNDWdHlF_AooEDPwogFzyYaGsvYN_SibRZx8HeWxKfsAM7uPQ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12722" y="2632510"/>
            <a:ext cx="6784003" cy="3140298"/>
          </a:xfrm>
          <a:prstGeom prst="rect">
            <a:avLst/>
          </a:prstGeom>
          <a:noFill/>
          <a:ln>
            <a:noFill/>
          </a:ln>
        </p:spPr>
      </p:pic>
      <p:sp>
        <p:nvSpPr>
          <p:cNvPr id="522" name="Google Shape;522;p71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AT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r>
              <a:rPr lang="de-AT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de-AT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3" name="Google Shape;523;p71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AT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r>
              <a:rPr lang="de-A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de-A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24" name="Google Shape;524;p71"/>
          <p:cNvCxnSpPr/>
          <p:nvPr/>
        </p:nvCxnSpPr>
        <p:spPr>
          <a:xfrm rot="10800000" flipH="1">
            <a:off x="6877050" y="3248026"/>
            <a:ext cx="1914525" cy="19049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</p:cxnSp>
      <p:cxnSp>
        <p:nvCxnSpPr>
          <p:cNvPr id="525" name="Google Shape;525;p71"/>
          <p:cNvCxnSpPr/>
          <p:nvPr/>
        </p:nvCxnSpPr>
        <p:spPr>
          <a:xfrm>
            <a:off x="6772275" y="5086351"/>
            <a:ext cx="2019300" cy="19049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</p:cxnSp>
      <p:sp>
        <p:nvSpPr>
          <p:cNvPr id="9" name="Rechteck 8"/>
          <p:cNvSpPr/>
          <p:nvPr/>
        </p:nvSpPr>
        <p:spPr>
          <a:xfrm>
            <a:off x="10502900" y="4013650"/>
            <a:ext cx="1104900" cy="120650"/>
          </a:xfrm>
          <a:prstGeom prst="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 smtClean="0"/>
              <a:t>Demand </a:t>
            </a:r>
            <a:r>
              <a:rPr lang="de-DE" sz="1000" dirty="0" err="1" smtClean="0"/>
              <a:t>curve</a:t>
            </a:r>
            <a:endParaRPr lang="de-DE" sz="1000" dirty="0"/>
          </a:p>
        </p:txBody>
      </p:sp>
      <p:sp>
        <p:nvSpPr>
          <p:cNvPr id="10" name="Rechteck 9"/>
          <p:cNvSpPr/>
          <p:nvPr/>
        </p:nvSpPr>
        <p:spPr>
          <a:xfrm>
            <a:off x="10502900" y="4299400"/>
            <a:ext cx="1104900" cy="1206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 err="1" smtClean="0"/>
              <a:t>Supply</a:t>
            </a:r>
            <a:r>
              <a:rPr lang="de-DE" sz="1000" dirty="0" smtClean="0"/>
              <a:t> </a:t>
            </a:r>
            <a:r>
              <a:rPr lang="de-DE" sz="1000" dirty="0" err="1" smtClean="0"/>
              <a:t>curve</a:t>
            </a:r>
            <a:endParaRPr lang="de-DE" sz="1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72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de-AT"/>
              <a:t>consumer and producer rent</a:t>
            </a:r>
            <a:endParaRPr/>
          </a:p>
        </p:txBody>
      </p:sp>
      <p:pic>
        <p:nvPicPr>
          <p:cNvPr id="531" name="Google Shape;531;p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54675" y="2217425"/>
            <a:ext cx="5103500" cy="3070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73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AT"/>
              <a:t>consumer rent</a:t>
            </a:r>
            <a:endParaRPr/>
          </a:p>
        </p:txBody>
      </p:sp>
      <p:sp>
        <p:nvSpPr>
          <p:cNvPr id="537" name="Google Shape;537;p73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00"/>
          </a:xfrm>
          <a:prstGeom prst="rect">
            <a:avLst/>
          </a:prstGeom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AT" sz="2600" b="1">
                <a:solidFill>
                  <a:schemeClr val="dk1"/>
                </a:solidFill>
              </a:rPr>
              <a:t>consumers </a:t>
            </a:r>
            <a:r>
              <a:rPr lang="de-AT" sz="2600">
                <a:solidFill>
                  <a:schemeClr val="dk1"/>
                </a:solidFill>
              </a:rPr>
              <a:t>can buy at the equilibrium price, those who would be willing to pay a higher price will obtain a </a:t>
            </a:r>
            <a:r>
              <a:rPr lang="de-AT" sz="2600" b="1">
                <a:solidFill>
                  <a:schemeClr val="dk1"/>
                </a:solidFill>
              </a:rPr>
              <a:t>rent</a:t>
            </a:r>
            <a:endParaRPr sz="26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de-AT" sz="2600">
                <a:solidFill>
                  <a:schemeClr val="dk1"/>
                </a:solidFill>
              </a:rPr>
              <a:t>the </a:t>
            </a:r>
            <a:r>
              <a:rPr lang="de-AT" sz="2600" b="1">
                <a:solidFill>
                  <a:schemeClr val="dk1"/>
                </a:solidFill>
              </a:rPr>
              <a:t>consumer rent</a:t>
            </a:r>
            <a:r>
              <a:rPr lang="de-AT" sz="2600">
                <a:solidFill>
                  <a:schemeClr val="dk1"/>
                </a:solidFill>
              </a:rPr>
              <a:t> holds an overall advantage for consumers who were willing to pay a higher price than the market price</a:t>
            </a:r>
            <a:endParaRPr sz="26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74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AT"/>
              <a:t>producer rent</a:t>
            </a:r>
            <a:endParaRPr/>
          </a:p>
        </p:txBody>
      </p:sp>
      <p:sp>
        <p:nvSpPr>
          <p:cNvPr id="543" name="Google Shape;543;p74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00"/>
          </a:xfrm>
          <a:prstGeom prst="rect">
            <a:avLst/>
          </a:prstGeom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AT" sz="2600" b="1">
                <a:solidFill>
                  <a:schemeClr val="dk1"/>
                </a:solidFill>
              </a:rPr>
              <a:t>producers</a:t>
            </a:r>
            <a:r>
              <a:rPr lang="de-AT" sz="2600">
                <a:solidFill>
                  <a:schemeClr val="dk1"/>
                </a:solidFill>
              </a:rPr>
              <a:t>, who would be willing to sell at a lower price than the equilibrium price obtain a </a:t>
            </a:r>
            <a:r>
              <a:rPr lang="de-AT" sz="2600" b="1">
                <a:solidFill>
                  <a:schemeClr val="dk1"/>
                </a:solidFill>
              </a:rPr>
              <a:t>rent</a:t>
            </a:r>
            <a:endParaRPr sz="26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6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AT" sz="2600">
                <a:solidFill>
                  <a:schemeClr val="dk1"/>
                </a:solidFill>
              </a:rPr>
              <a:t>the </a:t>
            </a:r>
            <a:r>
              <a:rPr lang="de-AT" sz="2600" b="1">
                <a:solidFill>
                  <a:schemeClr val="dk1"/>
                </a:solidFill>
              </a:rPr>
              <a:t>producer rent</a:t>
            </a:r>
            <a:r>
              <a:rPr lang="de-AT" sz="2600">
                <a:solidFill>
                  <a:schemeClr val="dk1"/>
                </a:solidFill>
              </a:rPr>
              <a:t> is the overall advantage for the providers, who were willing to sell at a lower price than the market price</a:t>
            </a:r>
            <a:endParaRPr sz="26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75"/>
          <p:cNvSpPr txBox="1">
            <a:spLocks noGrp="1"/>
          </p:cNvSpPr>
          <p:nvPr>
            <p:ph type="title"/>
          </p:nvPr>
        </p:nvSpPr>
        <p:spPr>
          <a:xfrm>
            <a:off x="1097280" y="2310063"/>
            <a:ext cx="10058400" cy="1323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Calibri"/>
              <a:buNone/>
            </a:pPr>
            <a:r>
              <a:rPr lang="de-AT" sz="6000" b="1"/>
              <a:t>Shifts of Curves</a:t>
            </a:r>
            <a:endParaRPr sz="6000" b="1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76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de-AT"/>
              <a:t>Demand Curve</a:t>
            </a:r>
            <a:endParaRPr/>
          </a:p>
        </p:txBody>
      </p:sp>
      <p:sp>
        <p:nvSpPr>
          <p:cNvPr id="554" name="Google Shape;554;p76"/>
          <p:cNvSpPr txBox="1">
            <a:spLocks noGrp="1"/>
          </p:cNvSpPr>
          <p:nvPr>
            <p:ph type="body" idx="1"/>
          </p:nvPr>
        </p:nvSpPr>
        <p:spPr>
          <a:xfrm>
            <a:off x="589280" y="1735290"/>
            <a:ext cx="6121021" cy="4589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None/>
            </a:pPr>
            <a:r>
              <a:rPr lang="de-AT" sz="1600" b="1" dirty="0">
                <a:solidFill>
                  <a:srgbClr val="002060"/>
                </a:solidFill>
              </a:rPr>
              <a:t>Fall in </a:t>
            </a:r>
            <a:r>
              <a:rPr lang="de-AT" sz="1600" b="1" dirty="0" err="1">
                <a:solidFill>
                  <a:srgbClr val="002060"/>
                </a:solidFill>
              </a:rPr>
              <a:t>demand</a:t>
            </a:r>
            <a:endParaRPr sz="1600" b="1" dirty="0"/>
          </a:p>
          <a:p>
            <a:pPr marL="91440" lvl="0" indent="-9144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3F739B"/>
              </a:buClr>
              <a:buSzPts val="2000"/>
              <a:buFont typeface="Noto Sans Symbols"/>
              <a:buChar char="➢"/>
            </a:pPr>
            <a:r>
              <a:rPr lang="de-AT" sz="1600" dirty="0" smtClean="0">
                <a:solidFill>
                  <a:schemeClr val="dk1"/>
                </a:solidFill>
              </a:rPr>
              <a:t>Fall in </a:t>
            </a:r>
            <a:r>
              <a:rPr lang="de-AT" sz="1600" dirty="0" err="1" smtClean="0">
                <a:solidFill>
                  <a:schemeClr val="dk1"/>
                </a:solidFill>
              </a:rPr>
              <a:t>consumers</a:t>
            </a:r>
            <a:r>
              <a:rPr lang="de-AT" sz="1600" dirty="0" smtClean="0">
                <a:solidFill>
                  <a:schemeClr val="dk1"/>
                </a:solidFill>
              </a:rPr>
              <a:t> </a:t>
            </a:r>
            <a:r>
              <a:rPr lang="de-AT" sz="1600" dirty="0" err="1" smtClean="0">
                <a:solidFill>
                  <a:schemeClr val="dk1"/>
                </a:solidFill>
              </a:rPr>
              <a:t>income</a:t>
            </a:r>
            <a:r>
              <a:rPr lang="de-AT" sz="1600" dirty="0" smtClean="0">
                <a:solidFill>
                  <a:schemeClr val="dk1"/>
                </a:solidFill>
              </a:rPr>
              <a:t> (</a:t>
            </a:r>
            <a:r>
              <a:rPr lang="de-AT" sz="1600" dirty="0" err="1" smtClean="0">
                <a:solidFill>
                  <a:schemeClr val="dk1"/>
                </a:solidFill>
              </a:rPr>
              <a:t>rising</a:t>
            </a:r>
            <a:r>
              <a:rPr lang="de-AT" sz="1600" dirty="0" smtClean="0">
                <a:solidFill>
                  <a:schemeClr val="dk1"/>
                </a:solidFill>
              </a:rPr>
              <a:t> </a:t>
            </a:r>
            <a:r>
              <a:rPr lang="de-AT" sz="1600" dirty="0" err="1" smtClean="0">
                <a:solidFill>
                  <a:schemeClr val="dk1"/>
                </a:solidFill>
              </a:rPr>
              <a:t>unemployment</a:t>
            </a:r>
            <a:r>
              <a:rPr lang="de-AT" sz="1600" dirty="0" smtClean="0">
                <a:solidFill>
                  <a:schemeClr val="dk1"/>
                </a:solidFill>
              </a:rPr>
              <a:t>, </a:t>
            </a:r>
            <a:r>
              <a:rPr lang="de-AT" sz="1600" dirty="0" err="1" smtClean="0">
                <a:solidFill>
                  <a:schemeClr val="dk1"/>
                </a:solidFill>
              </a:rPr>
              <a:t>increase</a:t>
            </a:r>
            <a:r>
              <a:rPr lang="de-AT" sz="1600" dirty="0" smtClean="0">
                <a:solidFill>
                  <a:schemeClr val="dk1"/>
                </a:solidFill>
              </a:rPr>
              <a:t> </a:t>
            </a:r>
            <a:r>
              <a:rPr lang="de-AT" sz="1600" dirty="0" err="1" smtClean="0">
                <a:solidFill>
                  <a:schemeClr val="dk1"/>
                </a:solidFill>
              </a:rPr>
              <a:t>of</a:t>
            </a:r>
            <a:r>
              <a:rPr lang="de-AT" sz="1600" dirty="0" smtClean="0">
                <a:solidFill>
                  <a:schemeClr val="dk1"/>
                </a:solidFill>
              </a:rPr>
              <a:t> </a:t>
            </a:r>
            <a:r>
              <a:rPr lang="de-AT" sz="1600" dirty="0" err="1" smtClean="0">
                <a:solidFill>
                  <a:schemeClr val="dk1"/>
                </a:solidFill>
              </a:rPr>
              <a:t>tax</a:t>
            </a:r>
            <a:r>
              <a:rPr lang="de-AT" sz="1600" dirty="0" smtClean="0">
                <a:solidFill>
                  <a:schemeClr val="dk1"/>
                </a:solidFill>
              </a:rPr>
              <a:t>)</a:t>
            </a:r>
            <a:endParaRPr lang="de-AT" sz="1600" dirty="0">
              <a:solidFill>
                <a:schemeClr val="dk1"/>
              </a:solidFill>
            </a:endParaRPr>
          </a:p>
          <a:p>
            <a:pPr marL="91440" lvl="0" indent="-9144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3F739B"/>
              </a:buClr>
              <a:buSzPts val="2000"/>
              <a:buFont typeface="Noto Sans Symbols"/>
              <a:buChar char="➢"/>
            </a:pPr>
            <a:r>
              <a:rPr lang="de-AT" sz="1600" dirty="0" err="1" smtClean="0">
                <a:solidFill>
                  <a:schemeClr val="dk1"/>
                </a:solidFill>
              </a:rPr>
              <a:t>change</a:t>
            </a:r>
            <a:r>
              <a:rPr lang="de-AT" sz="1600" dirty="0" smtClean="0">
                <a:solidFill>
                  <a:schemeClr val="dk1"/>
                </a:solidFill>
              </a:rPr>
              <a:t> </a:t>
            </a:r>
            <a:r>
              <a:rPr lang="de-AT" sz="1600" dirty="0">
                <a:solidFill>
                  <a:schemeClr val="dk1"/>
                </a:solidFill>
              </a:rPr>
              <a:t>in in </a:t>
            </a:r>
            <a:r>
              <a:rPr lang="de-AT" sz="1600" dirty="0" smtClean="0">
                <a:solidFill>
                  <a:schemeClr val="dk1"/>
                </a:solidFill>
              </a:rPr>
              <a:t>taste</a:t>
            </a:r>
          </a:p>
          <a:p>
            <a:pPr marL="91440" lvl="0" indent="-9144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3F739B"/>
              </a:buClr>
              <a:buSzPts val="2000"/>
              <a:buFont typeface="Noto Sans Symbols"/>
              <a:buChar char="➢"/>
            </a:pPr>
            <a:r>
              <a:rPr lang="de-AT" sz="1600" dirty="0" err="1" smtClean="0">
                <a:solidFill>
                  <a:schemeClr val="dk1"/>
                </a:solidFill>
              </a:rPr>
              <a:t>Rise</a:t>
            </a:r>
            <a:r>
              <a:rPr lang="de-AT" sz="1600" dirty="0" smtClean="0">
                <a:solidFill>
                  <a:schemeClr val="dk1"/>
                </a:solidFill>
              </a:rPr>
              <a:t> </a:t>
            </a:r>
            <a:r>
              <a:rPr lang="de-AT" sz="1600" dirty="0" err="1" smtClean="0">
                <a:solidFill>
                  <a:schemeClr val="dk1"/>
                </a:solidFill>
              </a:rPr>
              <a:t>of</a:t>
            </a:r>
            <a:r>
              <a:rPr lang="de-AT" sz="1600" dirty="0" smtClean="0">
                <a:solidFill>
                  <a:schemeClr val="dk1"/>
                </a:solidFill>
              </a:rPr>
              <a:t> </a:t>
            </a:r>
            <a:r>
              <a:rPr lang="de-AT" sz="1600" dirty="0" err="1" smtClean="0">
                <a:solidFill>
                  <a:schemeClr val="dk1"/>
                </a:solidFill>
              </a:rPr>
              <a:t>substitutes</a:t>
            </a:r>
            <a:r>
              <a:rPr lang="de-AT" sz="1600" dirty="0" smtClean="0">
                <a:solidFill>
                  <a:schemeClr val="dk1"/>
                </a:solidFill>
              </a:rPr>
              <a:t> </a:t>
            </a:r>
            <a:r>
              <a:rPr lang="de-AT" sz="1600" dirty="0" err="1" smtClean="0">
                <a:solidFill>
                  <a:schemeClr val="dk1"/>
                </a:solidFill>
              </a:rPr>
              <a:t>price</a:t>
            </a:r>
            <a:r>
              <a:rPr lang="de-AT" sz="1600" dirty="0" smtClean="0">
                <a:solidFill>
                  <a:schemeClr val="dk1"/>
                </a:solidFill>
              </a:rPr>
              <a:t> </a:t>
            </a:r>
            <a:r>
              <a:rPr lang="de-AT" sz="1600" dirty="0" err="1" smtClean="0">
                <a:solidFill>
                  <a:schemeClr val="dk1"/>
                </a:solidFill>
              </a:rPr>
              <a:t>or</a:t>
            </a:r>
            <a:r>
              <a:rPr lang="de-AT" sz="1600" dirty="0" smtClean="0">
                <a:solidFill>
                  <a:schemeClr val="dk1"/>
                </a:solidFill>
              </a:rPr>
              <a:t> fall </a:t>
            </a:r>
            <a:r>
              <a:rPr lang="de-AT" sz="1600" dirty="0" err="1" smtClean="0">
                <a:solidFill>
                  <a:schemeClr val="dk1"/>
                </a:solidFill>
              </a:rPr>
              <a:t>of</a:t>
            </a:r>
            <a:r>
              <a:rPr lang="de-AT" sz="1600" dirty="0" smtClean="0">
                <a:solidFill>
                  <a:schemeClr val="dk1"/>
                </a:solidFill>
              </a:rPr>
              <a:t> </a:t>
            </a:r>
            <a:r>
              <a:rPr lang="de-AT" sz="1600" dirty="0" err="1" smtClean="0">
                <a:solidFill>
                  <a:schemeClr val="dk1"/>
                </a:solidFill>
              </a:rPr>
              <a:t>complements</a:t>
            </a:r>
            <a:r>
              <a:rPr lang="de-AT" sz="1600" dirty="0" smtClean="0">
                <a:solidFill>
                  <a:schemeClr val="dk1"/>
                </a:solidFill>
              </a:rPr>
              <a:t> </a:t>
            </a:r>
            <a:r>
              <a:rPr lang="de-AT" sz="1600" dirty="0" err="1" smtClean="0">
                <a:solidFill>
                  <a:schemeClr val="dk1"/>
                </a:solidFill>
              </a:rPr>
              <a:t>prices</a:t>
            </a:r>
            <a:endParaRPr lang="de-AT" sz="1600" dirty="0" smtClean="0">
              <a:solidFill>
                <a:schemeClr val="dk1"/>
              </a:solidFill>
            </a:endParaRPr>
          </a:p>
          <a:p>
            <a:pPr marL="91440" lvl="0" indent="-9144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3F739B"/>
              </a:buClr>
              <a:buSzPts val="2000"/>
              <a:buFont typeface="Noto Sans Symbols"/>
              <a:buChar char="➢"/>
            </a:pPr>
            <a:r>
              <a:rPr lang="de-AT" sz="1600" b="1" dirty="0" smtClean="0">
                <a:solidFill>
                  <a:schemeClr val="dk1"/>
                </a:solidFill>
              </a:rPr>
              <a:t>The </a:t>
            </a:r>
            <a:r>
              <a:rPr lang="de-AT" sz="1600" b="1" dirty="0" err="1">
                <a:solidFill>
                  <a:schemeClr val="dk1"/>
                </a:solidFill>
              </a:rPr>
              <a:t>demand</a:t>
            </a:r>
            <a:r>
              <a:rPr lang="de-AT" sz="1600" b="1" dirty="0">
                <a:solidFill>
                  <a:schemeClr val="dk1"/>
                </a:solidFill>
              </a:rPr>
              <a:t> </a:t>
            </a:r>
            <a:r>
              <a:rPr lang="de-AT" sz="1600" b="1" dirty="0" err="1">
                <a:solidFill>
                  <a:schemeClr val="dk1"/>
                </a:solidFill>
              </a:rPr>
              <a:t>curve</a:t>
            </a:r>
            <a:r>
              <a:rPr lang="de-AT" sz="1600" b="1" dirty="0">
                <a:solidFill>
                  <a:schemeClr val="dk1"/>
                </a:solidFill>
              </a:rPr>
              <a:t>  </a:t>
            </a:r>
            <a:r>
              <a:rPr lang="de-AT" sz="1600" b="1" dirty="0" err="1">
                <a:solidFill>
                  <a:schemeClr val="dk1"/>
                </a:solidFill>
              </a:rPr>
              <a:t>shifts</a:t>
            </a:r>
            <a:r>
              <a:rPr lang="de-AT" sz="1600" b="1" dirty="0">
                <a:solidFill>
                  <a:schemeClr val="dk1"/>
                </a:solidFill>
              </a:rPr>
              <a:t> </a:t>
            </a:r>
            <a:r>
              <a:rPr lang="de-AT" sz="1600" b="1" dirty="0" err="1">
                <a:solidFill>
                  <a:schemeClr val="dk1"/>
                </a:solidFill>
              </a:rPr>
              <a:t>to</a:t>
            </a:r>
            <a:r>
              <a:rPr lang="de-AT" sz="1600" b="1" dirty="0">
                <a:solidFill>
                  <a:schemeClr val="dk1"/>
                </a:solidFill>
              </a:rPr>
              <a:t> </a:t>
            </a:r>
            <a:r>
              <a:rPr lang="de-AT" sz="1600" b="1" dirty="0" err="1">
                <a:solidFill>
                  <a:schemeClr val="dk1"/>
                </a:solidFill>
              </a:rPr>
              <a:t>the</a:t>
            </a:r>
            <a:r>
              <a:rPr lang="de-AT" sz="1600" b="1" dirty="0">
                <a:solidFill>
                  <a:schemeClr val="dk1"/>
                </a:solidFill>
              </a:rPr>
              <a:t> </a:t>
            </a:r>
            <a:r>
              <a:rPr lang="de-AT" sz="1600" b="1" dirty="0" err="1" smtClean="0">
                <a:solidFill>
                  <a:schemeClr val="dk1"/>
                </a:solidFill>
              </a:rPr>
              <a:t>left</a:t>
            </a:r>
            <a:r>
              <a:rPr lang="de-AT" sz="1600" dirty="0" smtClean="0">
                <a:solidFill>
                  <a:schemeClr val="dk1"/>
                </a:solidFill>
              </a:rPr>
              <a:t>;</a:t>
            </a:r>
            <a:r>
              <a:rPr lang="de-AT" sz="1600" dirty="0" smtClean="0"/>
              <a:t> </a:t>
            </a:r>
            <a:r>
              <a:rPr lang="de-AT" sz="1600" dirty="0" err="1" smtClean="0">
                <a:solidFill>
                  <a:schemeClr val="dk1"/>
                </a:solidFill>
              </a:rPr>
              <a:t>Consequences</a:t>
            </a:r>
            <a:r>
              <a:rPr lang="de-AT" sz="1600" dirty="0">
                <a:solidFill>
                  <a:schemeClr val="dk1"/>
                </a:solidFill>
              </a:rPr>
              <a:t>: </a:t>
            </a:r>
            <a:r>
              <a:rPr lang="de-AT" sz="1600" b="1" dirty="0">
                <a:solidFill>
                  <a:schemeClr val="dk1"/>
                </a:solidFill>
              </a:rPr>
              <a:t>a </a:t>
            </a:r>
            <a:r>
              <a:rPr lang="de-AT" sz="1600" b="1" dirty="0" err="1">
                <a:solidFill>
                  <a:schemeClr val="dk1"/>
                </a:solidFill>
              </a:rPr>
              <a:t>price</a:t>
            </a:r>
            <a:r>
              <a:rPr lang="de-AT" sz="1600" b="1" dirty="0">
                <a:solidFill>
                  <a:schemeClr val="dk1"/>
                </a:solidFill>
              </a:rPr>
              <a:t> </a:t>
            </a:r>
            <a:r>
              <a:rPr lang="de-AT" sz="1600" b="1" dirty="0" err="1">
                <a:solidFill>
                  <a:schemeClr val="dk1"/>
                </a:solidFill>
              </a:rPr>
              <a:t>reduction</a:t>
            </a:r>
            <a:endParaRPr sz="1600" b="1" dirty="0"/>
          </a:p>
          <a:p>
            <a:pPr marL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3F739B"/>
              </a:buClr>
              <a:buSzPts val="2000"/>
              <a:buNone/>
            </a:pPr>
            <a:endParaRPr lang="de-AT" sz="1600" b="1" dirty="0" smtClean="0">
              <a:solidFill>
                <a:srgbClr val="00206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3F739B"/>
              </a:buClr>
              <a:buSzPts val="2000"/>
              <a:buNone/>
            </a:pPr>
            <a:r>
              <a:rPr lang="de-AT" sz="1600" b="1" dirty="0" err="1" smtClean="0">
                <a:solidFill>
                  <a:srgbClr val="002060"/>
                </a:solidFill>
              </a:rPr>
              <a:t>Rise</a:t>
            </a:r>
            <a:r>
              <a:rPr lang="de-AT" sz="1600" b="1" dirty="0" smtClean="0">
                <a:solidFill>
                  <a:srgbClr val="002060"/>
                </a:solidFill>
              </a:rPr>
              <a:t> </a:t>
            </a:r>
            <a:r>
              <a:rPr lang="de-AT" sz="1600" b="1" dirty="0">
                <a:solidFill>
                  <a:srgbClr val="002060"/>
                </a:solidFill>
              </a:rPr>
              <a:t>in </a:t>
            </a:r>
            <a:r>
              <a:rPr lang="de-AT" sz="1600" b="1" dirty="0" err="1">
                <a:solidFill>
                  <a:srgbClr val="002060"/>
                </a:solidFill>
              </a:rPr>
              <a:t>demand</a:t>
            </a:r>
            <a:endParaRPr sz="1600" b="1" dirty="0"/>
          </a:p>
          <a:p>
            <a:pPr marL="91440" lvl="0" indent="-9144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3F739B"/>
              </a:buClr>
              <a:buSzPts val="2000"/>
              <a:buFont typeface="Noto Sans Symbols"/>
              <a:buChar char="➢"/>
            </a:pPr>
            <a:r>
              <a:rPr lang="de-DE" sz="1600" dirty="0" smtClean="0">
                <a:solidFill>
                  <a:schemeClr val="dk1"/>
                </a:solidFill>
              </a:rPr>
              <a:t>I</a:t>
            </a:r>
            <a:r>
              <a:rPr lang="de-AT" sz="1600" dirty="0" err="1" smtClean="0">
                <a:solidFill>
                  <a:schemeClr val="dk1"/>
                </a:solidFill>
              </a:rPr>
              <a:t>ncrease</a:t>
            </a:r>
            <a:r>
              <a:rPr lang="de-AT" sz="1600" dirty="0" smtClean="0">
                <a:solidFill>
                  <a:schemeClr val="dk1"/>
                </a:solidFill>
              </a:rPr>
              <a:t> </a:t>
            </a:r>
            <a:r>
              <a:rPr lang="de-AT" sz="1600" dirty="0" err="1" smtClean="0">
                <a:solidFill>
                  <a:schemeClr val="dk1"/>
                </a:solidFill>
              </a:rPr>
              <a:t>of</a:t>
            </a:r>
            <a:r>
              <a:rPr lang="de-AT" sz="1600" dirty="0" smtClean="0">
                <a:solidFill>
                  <a:schemeClr val="dk1"/>
                </a:solidFill>
              </a:rPr>
              <a:t> </a:t>
            </a:r>
            <a:r>
              <a:rPr lang="de-AT" sz="1600" dirty="0" err="1" smtClean="0">
                <a:solidFill>
                  <a:schemeClr val="dk1"/>
                </a:solidFill>
              </a:rPr>
              <a:t>income</a:t>
            </a:r>
            <a:r>
              <a:rPr lang="de-AT" sz="1600" dirty="0" smtClean="0">
                <a:solidFill>
                  <a:schemeClr val="dk1"/>
                </a:solidFill>
              </a:rPr>
              <a:t> (</a:t>
            </a:r>
            <a:r>
              <a:rPr lang="de-AT" sz="1600" dirty="0" err="1" smtClean="0">
                <a:solidFill>
                  <a:schemeClr val="dk1"/>
                </a:solidFill>
              </a:rPr>
              <a:t>reduction</a:t>
            </a:r>
            <a:r>
              <a:rPr lang="de-AT" sz="1600" dirty="0" smtClean="0">
                <a:solidFill>
                  <a:schemeClr val="dk1"/>
                </a:solidFill>
              </a:rPr>
              <a:t> </a:t>
            </a:r>
            <a:r>
              <a:rPr lang="de-AT" sz="1600" dirty="0" err="1" smtClean="0">
                <a:solidFill>
                  <a:schemeClr val="dk1"/>
                </a:solidFill>
              </a:rPr>
              <a:t>of</a:t>
            </a:r>
            <a:r>
              <a:rPr lang="de-AT" sz="1600" dirty="0" smtClean="0">
                <a:solidFill>
                  <a:schemeClr val="dk1"/>
                </a:solidFill>
              </a:rPr>
              <a:t> </a:t>
            </a:r>
            <a:r>
              <a:rPr lang="de-AT" sz="1600" dirty="0" err="1" smtClean="0">
                <a:solidFill>
                  <a:schemeClr val="dk1"/>
                </a:solidFill>
              </a:rPr>
              <a:t>income</a:t>
            </a:r>
            <a:r>
              <a:rPr lang="de-AT" sz="1600" dirty="0" smtClean="0">
                <a:solidFill>
                  <a:schemeClr val="dk1"/>
                </a:solidFill>
              </a:rPr>
              <a:t> </a:t>
            </a:r>
            <a:r>
              <a:rPr lang="de-AT" sz="1600" dirty="0" err="1" smtClean="0">
                <a:solidFill>
                  <a:schemeClr val="dk1"/>
                </a:solidFill>
              </a:rPr>
              <a:t>tax</a:t>
            </a:r>
            <a:r>
              <a:rPr lang="de-AT" sz="1600" dirty="0" smtClean="0">
                <a:solidFill>
                  <a:schemeClr val="dk1"/>
                </a:solidFill>
              </a:rPr>
              <a:t>, </a:t>
            </a:r>
            <a:r>
              <a:rPr lang="de-AT" sz="1600" dirty="0" err="1" smtClean="0">
                <a:solidFill>
                  <a:schemeClr val="dk1"/>
                </a:solidFill>
              </a:rPr>
              <a:t>rising</a:t>
            </a:r>
            <a:r>
              <a:rPr lang="de-AT" sz="1600" dirty="0" smtClean="0">
                <a:solidFill>
                  <a:schemeClr val="dk1"/>
                </a:solidFill>
              </a:rPr>
              <a:t> </a:t>
            </a:r>
            <a:r>
              <a:rPr lang="de-AT" sz="1600" dirty="0" err="1" smtClean="0">
                <a:solidFill>
                  <a:schemeClr val="dk1"/>
                </a:solidFill>
              </a:rPr>
              <a:t>employment</a:t>
            </a:r>
            <a:r>
              <a:rPr lang="de-AT" sz="1600" dirty="0" smtClean="0">
                <a:solidFill>
                  <a:schemeClr val="dk1"/>
                </a:solidFill>
              </a:rPr>
              <a:t>)</a:t>
            </a:r>
          </a:p>
          <a:p>
            <a:pPr marL="91440" lvl="0" indent="-9144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3F739B"/>
              </a:buClr>
              <a:buSzPts val="2000"/>
              <a:buFont typeface="Noto Sans Symbols"/>
              <a:buChar char="➢"/>
            </a:pPr>
            <a:r>
              <a:rPr lang="de-AT" sz="1600" dirty="0" err="1" smtClean="0">
                <a:solidFill>
                  <a:schemeClr val="dk1"/>
                </a:solidFill>
              </a:rPr>
              <a:t>Rise</a:t>
            </a:r>
            <a:r>
              <a:rPr lang="de-AT" sz="1600" dirty="0" smtClean="0">
                <a:solidFill>
                  <a:schemeClr val="dk1"/>
                </a:solidFill>
              </a:rPr>
              <a:t> </a:t>
            </a:r>
            <a:r>
              <a:rPr lang="de-AT" sz="1600" dirty="0" err="1" smtClean="0">
                <a:solidFill>
                  <a:schemeClr val="dk1"/>
                </a:solidFill>
              </a:rPr>
              <a:t>of</a:t>
            </a:r>
            <a:r>
              <a:rPr lang="de-AT" sz="1600" dirty="0" smtClean="0">
                <a:solidFill>
                  <a:schemeClr val="dk1"/>
                </a:solidFill>
              </a:rPr>
              <a:t> </a:t>
            </a:r>
            <a:r>
              <a:rPr lang="de-AT" sz="1600" dirty="0" err="1" smtClean="0">
                <a:solidFill>
                  <a:schemeClr val="dk1"/>
                </a:solidFill>
              </a:rPr>
              <a:t>price</a:t>
            </a:r>
            <a:r>
              <a:rPr lang="de-AT" sz="1600" dirty="0" smtClean="0">
                <a:solidFill>
                  <a:schemeClr val="dk1"/>
                </a:solidFill>
              </a:rPr>
              <a:t> </a:t>
            </a:r>
            <a:r>
              <a:rPr lang="de-AT" sz="1600" dirty="0" err="1" smtClean="0">
                <a:solidFill>
                  <a:schemeClr val="dk1"/>
                </a:solidFill>
              </a:rPr>
              <a:t>of</a:t>
            </a:r>
            <a:r>
              <a:rPr lang="de-AT" sz="1600" dirty="0" smtClean="0">
                <a:solidFill>
                  <a:schemeClr val="dk1"/>
                </a:solidFill>
              </a:rPr>
              <a:t> </a:t>
            </a:r>
            <a:r>
              <a:rPr lang="de-AT" sz="1600" dirty="0" err="1" smtClean="0">
                <a:solidFill>
                  <a:schemeClr val="dk1"/>
                </a:solidFill>
              </a:rPr>
              <a:t>substitutes</a:t>
            </a:r>
            <a:r>
              <a:rPr lang="de-AT" sz="1600" dirty="0" smtClean="0">
                <a:solidFill>
                  <a:schemeClr val="dk1"/>
                </a:solidFill>
              </a:rPr>
              <a:t> </a:t>
            </a:r>
            <a:r>
              <a:rPr lang="de-AT" sz="1600" dirty="0" err="1" smtClean="0">
                <a:solidFill>
                  <a:schemeClr val="dk1"/>
                </a:solidFill>
              </a:rPr>
              <a:t>and</a:t>
            </a:r>
            <a:r>
              <a:rPr lang="de-AT" sz="1600" dirty="0" smtClean="0">
                <a:solidFill>
                  <a:schemeClr val="dk1"/>
                </a:solidFill>
              </a:rPr>
              <a:t> fall </a:t>
            </a:r>
            <a:r>
              <a:rPr lang="de-AT" sz="1600" dirty="0" err="1" smtClean="0">
                <a:solidFill>
                  <a:schemeClr val="dk1"/>
                </a:solidFill>
              </a:rPr>
              <a:t>of</a:t>
            </a:r>
            <a:r>
              <a:rPr lang="de-AT" sz="1600" dirty="0" smtClean="0">
                <a:solidFill>
                  <a:schemeClr val="dk1"/>
                </a:solidFill>
              </a:rPr>
              <a:t> </a:t>
            </a:r>
            <a:r>
              <a:rPr lang="de-AT" sz="1600" dirty="0" err="1" smtClean="0">
                <a:solidFill>
                  <a:schemeClr val="dk1"/>
                </a:solidFill>
              </a:rPr>
              <a:t>prices</a:t>
            </a:r>
            <a:r>
              <a:rPr lang="de-AT" sz="1600" dirty="0" smtClean="0">
                <a:solidFill>
                  <a:schemeClr val="dk1"/>
                </a:solidFill>
              </a:rPr>
              <a:t> </a:t>
            </a:r>
            <a:r>
              <a:rPr lang="de-AT" sz="1600" dirty="0" err="1" smtClean="0">
                <a:solidFill>
                  <a:schemeClr val="dk1"/>
                </a:solidFill>
              </a:rPr>
              <a:t>of</a:t>
            </a:r>
            <a:r>
              <a:rPr lang="de-AT" sz="1600" dirty="0" smtClean="0">
                <a:solidFill>
                  <a:schemeClr val="dk1"/>
                </a:solidFill>
              </a:rPr>
              <a:t> </a:t>
            </a:r>
            <a:r>
              <a:rPr lang="de-AT" sz="1600" dirty="0" err="1" smtClean="0">
                <a:solidFill>
                  <a:schemeClr val="dk1"/>
                </a:solidFill>
              </a:rPr>
              <a:t>complements</a:t>
            </a:r>
            <a:endParaRPr lang="de-AT" sz="1600" dirty="0" smtClean="0">
              <a:solidFill>
                <a:schemeClr val="dk1"/>
              </a:solidFill>
            </a:endParaRPr>
          </a:p>
          <a:p>
            <a:pPr marL="91440" lvl="0" indent="-9144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3F739B"/>
              </a:buClr>
              <a:buSzPts val="2000"/>
              <a:buFont typeface="Noto Sans Symbols"/>
              <a:buChar char="➢"/>
            </a:pPr>
            <a:r>
              <a:rPr lang="de-AT" sz="1600" dirty="0" err="1" smtClean="0">
                <a:solidFill>
                  <a:schemeClr val="dk1"/>
                </a:solidFill>
              </a:rPr>
              <a:t>Increase</a:t>
            </a:r>
            <a:r>
              <a:rPr lang="de-AT" sz="1600" dirty="0" err="1" smtClean="0">
                <a:solidFill>
                  <a:schemeClr val="dk1"/>
                </a:solidFill>
              </a:rPr>
              <a:t>d</a:t>
            </a:r>
            <a:r>
              <a:rPr lang="de-AT" sz="1600" dirty="0" smtClean="0">
                <a:solidFill>
                  <a:schemeClr val="dk1"/>
                </a:solidFill>
              </a:rPr>
              <a:t> </a:t>
            </a:r>
            <a:r>
              <a:rPr lang="de-AT" sz="1600" dirty="0" err="1" smtClean="0">
                <a:solidFill>
                  <a:schemeClr val="dk1"/>
                </a:solidFill>
              </a:rPr>
              <a:t>advertisind</a:t>
            </a:r>
            <a:r>
              <a:rPr lang="de-AT" sz="1600" dirty="0" smtClean="0">
                <a:solidFill>
                  <a:schemeClr val="dk1"/>
                </a:solidFill>
              </a:rPr>
              <a:t>, </a:t>
            </a:r>
            <a:r>
              <a:rPr lang="de-AT" sz="1600" dirty="0" err="1" smtClean="0">
                <a:solidFill>
                  <a:schemeClr val="dk1"/>
                </a:solidFill>
              </a:rPr>
              <a:t>other</a:t>
            </a:r>
            <a:r>
              <a:rPr lang="de-AT" sz="1600" dirty="0" smtClean="0">
                <a:solidFill>
                  <a:schemeClr val="dk1"/>
                </a:solidFill>
              </a:rPr>
              <a:t> </a:t>
            </a:r>
            <a:r>
              <a:rPr lang="de-AT" sz="1600" dirty="0" err="1" smtClean="0">
                <a:solidFill>
                  <a:schemeClr val="dk1"/>
                </a:solidFill>
              </a:rPr>
              <a:t>factors</a:t>
            </a:r>
            <a:r>
              <a:rPr lang="de-AT" sz="1600" dirty="0" smtClean="0">
                <a:solidFill>
                  <a:schemeClr val="dk1"/>
                </a:solidFill>
              </a:rPr>
              <a:t>, </a:t>
            </a:r>
            <a:r>
              <a:rPr lang="de-AT" sz="1600" dirty="0" err="1" smtClean="0">
                <a:solidFill>
                  <a:schemeClr val="dk1"/>
                </a:solidFill>
              </a:rPr>
              <a:t>hot</a:t>
            </a:r>
            <a:r>
              <a:rPr lang="de-AT" sz="1600" dirty="0" smtClean="0">
                <a:solidFill>
                  <a:schemeClr val="dk1"/>
                </a:solidFill>
              </a:rPr>
              <a:t> </a:t>
            </a:r>
            <a:r>
              <a:rPr lang="de-AT" sz="1600" dirty="0" err="1" smtClean="0">
                <a:solidFill>
                  <a:schemeClr val="dk1"/>
                </a:solidFill>
              </a:rPr>
              <a:t>summer</a:t>
            </a:r>
            <a:r>
              <a:rPr lang="de-AT" sz="1600" dirty="0" smtClean="0">
                <a:solidFill>
                  <a:schemeClr val="dk1"/>
                </a:solidFill>
              </a:rPr>
              <a:t>,...</a:t>
            </a:r>
            <a:endParaRPr sz="1600" dirty="0"/>
          </a:p>
          <a:p>
            <a:pPr marL="91440" lvl="0" indent="-9144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3F739B"/>
              </a:buClr>
              <a:buSzPts val="2000"/>
              <a:buFont typeface="Noto Sans Symbols"/>
              <a:buChar char="➢"/>
            </a:pPr>
            <a:r>
              <a:rPr lang="de-AT" sz="1600" b="1" dirty="0">
                <a:solidFill>
                  <a:schemeClr val="dk1"/>
                </a:solidFill>
              </a:rPr>
              <a:t>The </a:t>
            </a:r>
            <a:r>
              <a:rPr lang="de-AT" sz="1600" b="1" dirty="0" err="1">
                <a:solidFill>
                  <a:schemeClr val="dk1"/>
                </a:solidFill>
              </a:rPr>
              <a:t>demand</a:t>
            </a:r>
            <a:r>
              <a:rPr lang="de-AT" sz="1600" b="1" dirty="0">
                <a:solidFill>
                  <a:schemeClr val="dk1"/>
                </a:solidFill>
              </a:rPr>
              <a:t> </a:t>
            </a:r>
            <a:r>
              <a:rPr lang="de-AT" sz="1600" b="1" dirty="0" err="1">
                <a:solidFill>
                  <a:schemeClr val="dk1"/>
                </a:solidFill>
              </a:rPr>
              <a:t>curve</a:t>
            </a:r>
            <a:r>
              <a:rPr lang="de-AT" sz="1600" b="1" dirty="0">
                <a:solidFill>
                  <a:schemeClr val="dk1"/>
                </a:solidFill>
              </a:rPr>
              <a:t> </a:t>
            </a:r>
            <a:r>
              <a:rPr lang="de-AT" sz="1600" b="1" dirty="0" err="1">
                <a:solidFill>
                  <a:schemeClr val="dk1"/>
                </a:solidFill>
              </a:rPr>
              <a:t>shifts</a:t>
            </a:r>
            <a:r>
              <a:rPr lang="de-AT" sz="1600" b="1" dirty="0">
                <a:solidFill>
                  <a:schemeClr val="dk1"/>
                </a:solidFill>
              </a:rPr>
              <a:t> </a:t>
            </a:r>
            <a:r>
              <a:rPr lang="de-AT" sz="1600" b="1" dirty="0" err="1">
                <a:solidFill>
                  <a:schemeClr val="dk1"/>
                </a:solidFill>
              </a:rPr>
              <a:t>to</a:t>
            </a:r>
            <a:r>
              <a:rPr lang="de-AT" sz="1600" b="1" dirty="0">
                <a:solidFill>
                  <a:schemeClr val="dk1"/>
                </a:solidFill>
              </a:rPr>
              <a:t> </a:t>
            </a:r>
            <a:r>
              <a:rPr lang="de-AT" sz="1600" b="1" dirty="0" err="1">
                <a:solidFill>
                  <a:schemeClr val="dk1"/>
                </a:solidFill>
              </a:rPr>
              <a:t>the</a:t>
            </a:r>
            <a:r>
              <a:rPr lang="de-AT" sz="1600" b="1" dirty="0">
                <a:solidFill>
                  <a:schemeClr val="dk1"/>
                </a:solidFill>
              </a:rPr>
              <a:t> </a:t>
            </a:r>
            <a:r>
              <a:rPr lang="de-AT" sz="1600" b="1" dirty="0" err="1" smtClean="0">
                <a:solidFill>
                  <a:schemeClr val="dk1"/>
                </a:solidFill>
              </a:rPr>
              <a:t>right</a:t>
            </a:r>
            <a:r>
              <a:rPr lang="de-AT" sz="1600" dirty="0" smtClean="0"/>
              <a:t>, </a:t>
            </a:r>
            <a:r>
              <a:rPr lang="de-AT" sz="1600" dirty="0" err="1" smtClean="0">
                <a:solidFill>
                  <a:schemeClr val="dk1"/>
                </a:solidFill>
              </a:rPr>
              <a:t>Consequences</a:t>
            </a:r>
            <a:r>
              <a:rPr lang="de-AT" sz="1600" dirty="0">
                <a:solidFill>
                  <a:schemeClr val="dk1"/>
                </a:solidFill>
              </a:rPr>
              <a:t>: </a:t>
            </a:r>
            <a:r>
              <a:rPr lang="de-AT" sz="1600" b="1" dirty="0" err="1">
                <a:solidFill>
                  <a:schemeClr val="dk1"/>
                </a:solidFill>
              </a:rPr>
              <a:t>increase</a:t>
            </a:r>
            <a:r>
              <a:rPr lang="de-AT" sz="1600" b="1" dirty="0">
                <a:solidFill>
                  <a:schemeClr val="dk1"/>
                </a:solidFill>
              </a:rPr>
              <a:t> in </a:t>
            </a:r>
            <a:r>
              <a:rPr lang="de-AT" sz="1600" b="1" dirty="0" err="1">
                <a:solidFill>
                  <a:schemeClr val="dk1"/>
                </a:solidFill>
              </a:rPr>
              <a:t>price</a:t>
            </a:r>
            <a:endParaRPr sz="1600" b="1" dirty="0">
              <a:solidFill>
                <a:schemeClr val="dk1"/>
              </a:solidFill>
            </a:endParaRPr>
          </a:p>
        </p:txBody>
      </p:sp>
      <p:grpSp>
        <p:nvGrpSpPr>
          <p:cNvPr id="22" name="Google Shape;569;p77"/>
          <p:cNvGrpSpPr/>
          <p:nvPr/>
        </p:nvGrpSpPr>
        <p:grpSpPr>
          <a:xfrm>
            <a:off x="7663509" y="2358464"/>
            <a:ext cx="4018975" cy="2650053"/>
            <a:chOff x="4367213" y="5321300"/>
            <a:chExt cx="2290762" cy="1379538"/>
          </a:xfrm>
        </p:grpSpPr>
        <p:pic>
          <p:nvPicPr>
            <p:cNvPr id="23" name="Google Shape;570;p7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367213" y="5321300"/>
              <a:ext cx="2290762" cy="1379538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4" name="Google Shape;571;p77"/>
            <p:cNvCxnSpPr/>
            <p:nvPr/>
          </p:nvCxnSpPr>
          <p:spPr>
            <a:xfrm>
              <a:off x="4595813" y="5991225"/>
              <a:ext cx="765175" cy="533400"/>
            </a:xfrm>
            <a:prstGeom prst="straightConnector1">
              <a:avLst/>
            </a:prstGeom>
            <a:noFill/>
            <a:ln w="25400" cap="flat" cmpd="sng">
              <a:solidFill>
                <a:schemeClr val="tx2">
                  <a:lumMod val="50000"/>
                </a:schemeClr>
              </a:solidFill>
              <a:prstDash val="dash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808080">
                  <a:alpha val="37254"/>
                </a:srgbClr>
              </a:outerShdw>
            </a:effectLst>
          </p:spPr>
        </p:cxnSp>
        <p:cxnSp>
          <p:nvCxnSpPr>
            <p:cNvPr id="25" name="Google Shape;572;p77"/>
            <p:cNvCxnSpPr/>
            <p:nvPr/>
          </p:nvCxnSpPr>
          <p:spPr>
            <a:xfrm>
              <a:off x="5064125" y="5584825"/>
              <a:ext cx="917575" cy="609600"/>
            </a:xfrm>
            <a:prstGeom prst="straightConnector1">
              <a:avLst/>
            </a:prstGeom>
            <a:noFill/>
            <a:ln w="25400" cap="flat" cmpd="sng">
              <a:solidFill>
                <a:schemeClr val="tx2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808080">
                  <a:alpha val="37254"/>
                </a:srgbClr>
              </a:outerShdw>
            </a:effectLst>
          </p:spPr>
        </p:cxnSp>
        <p:cxnSp>
          <p:nvCxnSpPr>
            <p:cNvPr id="26" name="Google Shape;573;p77"/>
            <p:cNvCxnSpPr/>
            <p:nvPr/>
          </p:nvCxnSpPr>
          <p:spPr>
            <a:xfrm flipH="1">
              <a:off x="4746625" y="5978525"/>
              <a:ext cx="228600" cy="127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stealth" w="med" len="med"/>
            </a:ln>
            <a:effectLst>
              <a:outerShdw blurRad="40000" dist="20000" dir="5400000" rotWithShape="0">
                <a:srgbClr val="808080">
                  <a:alpha val="37254"/>
                </a:srgbClr>
              </a:outerShdw>
            </a:effectLst>
          </p:spPr>
        </p:cxnSp>
        <p:cxnSp>
          <p:nvCxnSpPr>
            <p:cNvPr id="27" name="Google Shape;574;p77"/>
            <p:cNvCxnSpPr/>
            <p:nvPr/>
          </p:nvCxnSpPr>
          <p:spPr>
            <a:xfrm>
              <a:off x="5400675" y="6075363"/>
              <a:ext cx="322263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stealth" w="med" len="med"/>
            </a:ln>
            <a:effectLst>
              <a:outerShdw blurRad="40000" dist="20000" dir="5400000" rotWithShape="0">
                <a:srgbClr val="808080">
                  <a:alpha val="37254"/>
                </a:srgbClr>
              </a:outerShdw>
            </a:effectLst>
          </p:spPr>
        </p:cxnSp>
        <p:sp>
          <p:nvSpPr>
            <p:cNvPr id="28" name="Google Shape;575;p77"/>
            <p:cNvSpPr txBox="1"/>
            <p:nvPr/>
          </p:nvSpPr>
          <p:spPr>
            <a:xfrm>
              <a:off x="4426744" y="5348365"/>
              <a:ext cx="338137" cy="1841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600"/>
                <a:buFont typeface="Arial"/>
                <a:buNone/>
              </a:pPr>
              <a:r>
                <a:rPr lang="de-AT" sz="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Preis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576;p77"/>
            <p:cNvSpPr txBox="1"/>
            <p:nvPr/>
          </p:nvSpPr>
          <p:spPr>
            <a:xfrm>
              <a:off x="5981700" y="6510338"/>
              <a:ext cx="403225" cy="1841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600"/>
                <a:buFont typeface="Arial"/>
                <a:buNone/>
              </a:pPr>
              <a:r>
                <a:rPr lang="de-AT" sz="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Menge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" name="Rechteck 29"/>
          <p:cNvSpPr/>
          <p:nvPr/>
        </p:nvSpPr>
        <p:spPr>
          <a:xfrm>
            <a:off x="10603230" y="3472036"/>
            <a:ext cx="1104900" cy="120650"/>
          </a:xfrm>
          <a:prstGeom prst="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 smtClean="0"/>
              <a:t>Demand </a:t>
            </a:r>
            <a:r>
              <a:rPr lang="de-DE" sz="1000" dirty="0" err="1" smtClean="0"/>
              <a:t>curve</a:t>
            </a:r>
            <a:endParaRPr lang="de-DE" sz="1000" dirty="0"/>
          </a:p>
        </p:txBody>
      </p:sp>
      <p:sp>
        <p:nvSpPr>
          <p:cNvPr id="31" name="Rechteck 30"/>
          <p:cNvSpPr/>
          <p:nvPr/>
        </p:nvSpPr>
        <p:spPr>
          <a:xfrm>
            <a:off x="10577584" y="3775697"/>
            <a:ext cx="1104900" cy="1206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 err="1" smtClean="0"/>
              <a:t>Supply</a:t>
            </a:r>
            <a:r>
              <a:rPr lang="de-DE" sz="1000" dirty="0" smtClean="0"/>
              <a:t> </a:t>
            </a:r>
            <a:r>
              <a:rPr lang="de-DE" sz="1000" dirty="0" err="1" smtClean="0"/>
              <a:t>curve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3458856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77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135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de-AT" dirty="0" err="1"/>
              <a:t>Supply</a:t>
            </a:r>
            <a:r>
              <a:rPr lang="de-AT" dirty="0"/>
              <a:t> </a:t>
            </a:r>
            <a:r>
              <a:rPr lang="de-AT" dirty="0" err="1"/>
              <a:t>Curve</a:t>
            </a:r>
            <a:endParaRPr dirty="0"/>
          </a:p>
        </p:txBody>
      </p:sp>
      <p:sp>
        <p:nvSpPr>
          <p:cNvPr id="568" name="Google Shape;568;p77"/>
          <p:cNvSpPr txBox="1">
            <a:spLocks noGrp="1"/>
          </p:cNvSpPr>
          <p:nvPr>
            <p:ph type="body" idx="1"/>
          </p:nvPr>
        </p:nvSpPr>
        <p:spPr>
          <a:xfrm>
            <a:off x="335280" y="1680635"/>
            <a:ext cx="648462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None/>
            </a:pPr>
            <a:r>
              <a:rPr lang="de-AT" sz="1600" dirty="0" err="1">
                <a:solidFill>
                  <a:srgbClr val="C00000"/>
                </a:solidFill>
              </a:rPr>
              <a:t>Decrease</a:t>
            </a:r>
            <a:r>
              <a:rPr lang="de-AT" sz="1600" dirty="0">
                <a:solidFill>
                  <a:srgbClr val="C00000"/>
                </a:solidFill>
              </a:rPr>
              <a:t> </a:t>
            </a:r>
            <a:r>
              <a:rPr lang="de-AT" sz="1600" dirty="0" err="1">
                <a:solidFill>
                  <a:srgbClr val="C00000"/>
                </a:solidFill>
              </a:rPr>
              <a:t>of</a:t>
            </a:r>
            <a:r>
              <a:rPr lang="de-AT" sz="1600" dirty="0">
                <a:solidFill>
                  <a:srgbClr val="C00000"/>
                </a:solidFill>
              </a:rPr>
              <a:t> </a:t>
            </a:r>
            <a:r>
              <a:rPr lang="de-AT" sz="1600" dirty="0" err="1">
                <a:solidFill>
                  <a:srgbClr val="C00000"/>
                </a:solidFill>
              </a:rPr>
              <a:t>supply</a:t>
            </a:r>
            <a:r>
              <a:rPr lang="de-AT" sz="1600" dirty="0">
                <a:solidFill>
                  <a:srgbClr val="C00000"/>
                </a:solidFill>
              </a:rPr>
              <a:t> </a:t>
            </a:r>
            <a:endParaRPr sz="1600" dirty="0"/>
          </a:p>
          <a:p>
            <a:pPr marL="91440" lvl="0" indent="-9144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Noto Sans Symbols"/>
              <a:buChar char="➢"/>
            </a:pPr>
            <a:r>
              <a:rPr lang="de-DE" sz="1600" dirty="0" smtClean="0">
                <a:solidFill>
                  <a:schemeClr val="dk1"/>
                </a:solidFill>
              </a:rPr>
              <a:t>O</a:t>
            </a:r>
            <a:r>
              <a:rPr lang="de-AT" sz="1600" dirty="0" err="1" smtClean="0">
                <a:solidFill>
                  <a:schemeClr val="dk1"/>
                </a:solidFill>
              </a:rPr>
              <a:t>ther</a:t>
            </a:r>
            <a:r>
              <a:rPr lang="de-AT" sz="1600" dirty="0" smtClean="0">
                <a:solidFill>
                  <a:schemeClr val="dk1"/>
                </a:solidFill>
              </a:rPr>
              <a:t> </a:t>
            </a:r>
            <a:r>
              <a:rPr lang="de-AT" sz="1600" dirty="0" err="1" smtClean="0">
                <a:solidFill>
                  <a:schemeClr val="dk1"/>
                </a:solidFill>
              </a:rPr>
              <a:t>products</a:t>
            </a:r>
            <a:r>
              <a:rPr lang="de-AT" sz="1600" dirty="0" smtClean="0">
                <a:solidFill>
                  <a:schemeClr val="dk1"/>
                </a:solidFill>
              </a:rPr>
              <a:t> </a:t>
            </a:r>
            <a:r>
              <a:rPr lang="de-AT" sz="1600" dirty="0" err="1" smtClean="0">
                <a:solidFill>
                  <a:schemeClr val="dk1"/>
                </a:solidFill>
              </a:rPr>
              <a:t>become</a:t>
            </a:r>
            <a:r>
              <a:rPr lang="de-AT" sz="1600" dirty="0" smtClean="0">
                <a:solidFill>
                  <a:schemeClr val="dk1"/>
                </a:solidFill>
              </a:rPr>
              <a:t> </a:t>
            </a:r>
            <a:r>
              <a:rPr lang="de-AT" sz="1600" dirty="0" err="1" smtClean="0">
                <a:solidFill>
                  <a:schemeClr val="dk1"/>
                </a:solidFill>
              </a:rPr>
              <a:t>more</a:t>
            </a:r>
            <a:r>
              <a:rPr lang="de-AT" sz="1600" dirty="0" smtClean="0">
                <a:solidFill>
                  <a:schemeClr val="dk1"/>
                </a:solidFill>
              </a:rPr>
              <a:t> </a:t>
            </a:r>
            <a:r>
              <a:rPr lang="de-AT" sz="1600" dirty="0" err="1" smtClean="0">
                <a:solidFill>
                  <a:schemeClr val="dk1"/>
                </a:solidFill>
              </a:rPr>
              <a:t>profitalbe</a:t>
            </a:r>
            <a:endParaRPr lang="de-AT" sz="1600" dirty="0" smtClean="0">
              <a:solidFill>
                <a:schemeClr val="dk1"/>
              </a:solidFill>
            </a:endParaRPr>
          </a:p>
          <a:p>
            <a:pPr marL="91440" lvl="0" indent="-9144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Noto Sans Symbols"/>
              <a:buChar char="➢"/>
            </a:pPr>
            <a:r>
              <a:rPr lang="de-AT" sz="1600" dirty="0" err="1" smtClean="0">
                <a:solidFill>
                  <a:schemeClr val="dk1"/>
                </a:solidFill>
              </a:rPr>
              <a:t>Rise</a:t>
            </a:r>
            <a:r>
              <a:rPr lang="de-AT" sz="1600" dirty="0" smtClean="0">
                <a:solidFill>
                  <a:schemeClr val="dk1"/>
                </a:solidFill>
              </a:rPr>
              <a:t> </a:t>
            </a:r>
            <a:r>
              <a:rPr lang="de-AT" sz="1600" dirty="0" err="1" smtClean="0">
                <a:solidFill>
                  <a:schemeClr val="dk1"/>
                </a:solidFill>
              </a:rPr>
              <a:t>of</a:t>
            </a:r>
            <a:r>
              <a:rPr lang="de-AT" sz="1600" dirty="0" smtClean="0">
                <a:solidFill>
                  <a:schemeClr val="dk1"/>
                </a:solidFill>
              </a:rPr>
              <a:t> </a:t>
            </a:r>
            <a:r>
              <a:rPr lang="de-AT" sz="1600" dirty="0" err="1" smtClean="0">
                <a:solidFill>
                  <a:schemeClr val="dk1"/>
                </a:solidFill>
              </a:rPr>
              <a:t>cost</a:t>
            </a:r>
            <a:r>
              <a:rPr lang="de-AT" sz="1600" dirty="0" smtClean="0">
                <a:solidFill>
                  <a:schemeClr val="dk1"/>
                </a:solidFill>
              </a:rPr>
              <a:t> </a:t>
            </a:r>
            <a:r>
              <a:rPr lang="de-AT" sz="1600" dirty="0" err="1" smtClean="0">
                <a:solidFill>
                  <a:schemeClr val="dk1"/>
                </a:solidFill>
              </a:rPr>
              <a:t>of</a:t>
            </a:r>
            <a:r>
              <a:rPr lang="de-AT" sz="1600" dirty="0" smtClean="0">
                <a:solidFill>
                  <a:schemeClr val="dk1"/>
                </a:solidFill>
              </a:rPr>
              <a:t> </a:t>
            </a:r>
            <a:r>
              <a:rPr lang="de-AT" sz="1600" dirty="0" err="1" smtClean="0">
                <a:solidFill>
                  <a:schemeClr val="dk1"/>
                </a:solidFill>
              </a:rPr>
              <a:t>employing</a:t>
            </a:r>
            <a:r>
              <a:rPr lang="de-AT" sz="1600" dirty="0" smtClean="0">
                <a:solidFill>
                  <a:schemeClr val="dk1"/>
                </a:solidFill>
              </a:rPr>
              <a:t> </a:t>
            </a:r>
            <a:r>
              <a:rPr lang="de-AT" sz="1600" dirty="0" err="1" smtClean="0">
                <a:solidFill>
                  <a:schemeClr val="dk1"/>
                </a:solidFill>
              </a:rPr>
              <a:t>factors</a:t>
            </a:r>
            <a:r>
              <a:rPr lang="de-AT" sz="1600" dirty="0" smtClean="0">
                <a:solidFill>
                  <a:schemeClr val="dk1"/>
                </a:solidFill>
              </a:rPr>
              <a:t> (</a:t>
            </a:r>
            <a:r>
              <a:rPr lang="de-AT" sz="1600" dirty="0" err="1" smtClean="0">
                <a:solidFill>
                  <a:schemeClr val="dk1"/>
                </a:solidFill>
              </a:rPr>
              <a:t>higher</a:t>
            </a:r>
            <a:r>
              <a:rPr lang="de-AT" sz="1600" dirty="0" smtClean="0">
                <a:solidFill>
                  <a:schemeClr val="dk1"/>
                </a:solidFill>
              </a:rPr>
              <a:t> </a:t>
            </a:r>
            <a:r>
              <a:rPr lang="de-AT" sz="1600" dirty="0" err="1" smtClean="0">
                <a:solidFill>
                  <a:schemeClr val="dk1"/>
                </a:solidFill>
              </a:rPr>
              <a:t>salary</a:t>
            </a:r>
            <a:r>
              <a:rPr lang="de-AT" sz="1600" dirty="0" smtClean="0">
                <a:solidFill>
                  <a:schemeClr val="dk1"/>
                </a:solidFill>
              </a:rPr>
              <a:t> </a:t>
            </a:r>
            <a:r>
              <a:rPr lang="de-AT" sz="1600" dirty="0" err="1" smtClean="0">
                <a:solidFill>
                  <a:schemeClr val="dk1"/>
                </a:solidFill>
              </a:rPr>
              <a:t>costs</a:t>
            </a:r>
            <a:r>
              <a:rPr lang="de-AT" sz="1600" dirty="0" smtClean="0">
                <a:solidFill>
                  <a:schemeClr val="dk1"/>
                </a:solidFill>
              </a:rPr>
              <a:t>, </a:t>
            </a:r>
            <a:r>
              <a:rPr lang="de-AT" sz="1600" dirty="0" err="1" smtClean="0">
                <a:solidFill>
                  <a:schemeClr val="dk1"/>
                </a:solidFill>
              </a:rPr>
              <a:t>machines</a:t>
            </a:r>
            <a:r>
              <a:rPr lang="de-AT" sz="1600" dirty="0" smtClean="0">
                <a:solidFill>
                  <a:schemeClr val="dk1"/>
                </a:solidFill>
              </a:rPr>
              <a:t>,...)</a:t>
            </a:r>
          </a:p>
          <a:p>
            <a:pPr marL="91440" lvl="0" indent="-9144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Noto Sans Symbols"/>
              <a:buChar char="➢"/>
            </a:pPr>
            <a:r>
              <a:rPr lang="de-AT" sz="1600" dirty="0" smtClean="0">
                <a:solidFill>
                  <a:schemeClr val="dk1"/>
                </a:solidFill>
              </a:rPr>
              <a:t>Fall in </a:t>
            </a:r>
            <a:r>
              <a:rPr lang="de-AT" sz="1600" dirty="0" err="1" smtClean="0">
                <a:solidFill>
                  <a:schemeClr val="dk1"/>
                </a:solidFill>
              </a:rPr>
              <a:t>business</a:t>
            </a:r>
            <a:r>
              <a:rPr lang="de-AT" sz="1600" dirty="0" smtClean="0">
                <a:solidFill>
                  <a:schemeClr val="dk1"/>
                </a:solidFill>
              </a:rPr>
              <a:t> </a:t>
            </a:r>
            <a:r>
              <a:rPr lang="de-AT" sz="1600" dirty="0" err="1" smtClean="0">
                <a:solidFill>
                  <a:schemeClr val="dk1"/>
                </a:solidFill>
              </a:rPr>
              <a:t>optimism</a:t>
            </a:r>
            <a:r>
              <a:rPr lang="de-AT" sz="1600" dirty="0" smtClean="0">
                <a:solidFill>
                  <a:schemeClr val="dk1"/>
                </a:solidFill>
              </a:rPr>
              <a:t> </a:t>
            </a:r>
            <a:r>
              <a:rPr lang="de-AT" sz="1600" dirty="0" err="1" smtClean="0">
                <a:solidFill>
                  <a:schemeClr val="dk1"/>
                </a:solidFill>
              </a:rPr>
              <a:t>of</a:t>
            </a:r>
            <a:r>
              <a:rPr lang="de-AT" sz="1600" dirty="0" smtClean="0">
                <a:solidFill>
                  <a:schemeClr val="dk1"/>
                </a:solidFill>
              </a:rPr>
              <a:t> </a:t>
            </a:r>
            <a:r>
              <a:rPr lang="de-AT" sz="1600" dirty="0" err="1" smtClean="0">
                <a:solidFill>
                  <a:schemeClr val="dk1"/>
                </a:solidFill>
              </a:rPr>
              <a:t>sellers</a:t>
            </a:r>
            <a:r>
              <a:rPr lang="de-AT" sz="1600" dirty="0" smtClean="0">
                <a:solidFill>
                  <a:schemeClr val="dk1"/>
                </a:solidFill>
              </a:rPr>
              <a:t>/</a:t>
            </a:r>
            <a:r>
              <a:rPr lang="de-AT" sz="1600" dirty="0" err="1" smtClean="0">
                <a:solidFill>
                  <a:schemeClr val="dk1"/>
                </a:solidFill>
              </a:rPr>
              <a:t>producers</a:t>
            </a:r>
            <a:endParaRPr lang="de-AT" sz="1600" dirty="0" smtClean="0">
              <a:solidFill>
                <a:schemeClr val="dk1"/>
              </a:solidFill>
            </a:endParaRPr>
          </a:p>
          <a:p>
            <a:pPr marL="91440" lvl="0" indent="-9144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Noto Sans Symbols"/>
              <a:buChar char="➢"/>
            </a:pPr>
            <a:r>
              <a:rPr lang="de-AT" sz="1600" dirty="0" err="1" smtClean="0">
                <a:solidFill>
                  <a:schemeClr val="dk1"/>
                </a:solidFill>
              </a:rPr>
              <a:t>Government</a:t>
            </a:r>
            <a:r>
              <a:rPr lang="de-AT" sz="1600" dirty="0" smtClean="0">
                <a:solidFill>
                  <a:schemeClr val="dk1"/>
                </a:solidFill>
              </a:rPr>
              <a:t> </a:t>
            </a:r>
            <a:r>
              <a:rPr lang="de-AT" sz="1600" dirty="0" err="1" smtClean="0">
                <a:solidFill>
                  <a:schemeClr val="dk1"/>
                </a:solidFill>
              </a:rPr>
              <a:t>withdraws</a:t>
            </a:r>
            <a:r>
              <a:rPr lang="de-AT" sz="1600" dirty="0" smtClean="0">
                <a:solidFill>
                  <a:schemeClr val="dk1"/>
                </a:solidFill>
              </a:rPr>
              <a:t> </a:t>
            </a:r>
            <a:r>
              <a:rPr lang="de-AT" sz="1600" dirty="0" err="1" smtClean="0">
                <a:solidFill>
                  <a:schemeClr val="dk1"/>
                </a:solidFill>
              </a:rPr>
              <a:t>subsidies</a:t>
            </a:r>
            <a:endParaRPr sz="1600" dirty="0"/>
          </a:p>
          <a:p>
            <a:pPr marL="91440" lvl="0" indent="-9144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Noto Sans Symbols"/>
              <a:buChar char="➢"/>
            </a:pPr>
            <a:r>
              <a:rPr lang="de-AT" sz="1600" b="1" dirty="0">
                <a:solidFill>
                  <a:schemeClr val="dk1"/>
                </a:solidFill>
              </a:rPr>
              <a:t>The </a:t>
            </a:r>
            <a:r>
              <a:rPr lang="de-AT" sz="1600" b="1" dirty="0" err="1">
                <a:solidFill>
                  <a:schemeClr val="dk1"/>
                </a:solidFill>
              </a:rPr>
              <a:t>supply</a:t>
            </a:r>
            <a:r>
              <a:rPr lang="de-AT" sz="1600" b="1" dirty="0">
                <a:solidFill>
                  <a:schemeClr val="dk1"/>
                </a:solidFill>
              </a:rPr>
              <a:t> </a:t>
            </a:r>
            <a:r>
              <a:rPr lang="de-AT" sz="1600" b="1" dirty="0" err="1">
                <a:solidFill>
                  <a:schemeClr val="dk1"/>
                </a:solidFill>
              </a:rPr>
              <a:t>curve</a:t>
            </a:r>
            <a:r>
              <a:rPr lang="de-AT" sz="1600" b="1" dirty="0">
                <a:solidFill>
                  <a:schemeClr val="dk1"/>
                </a:solidFill>
              </a:rPr>
              <a:t> </a:t>
            </a:r>
            <a:r>
              <a:rPr lang="de-AT" sz="1600" b="1" dirty="0" err="1">
                <a:solidFill>
                  <a:schemeClr val="dk1"/>
                </a:solidFill>
              </a:rPr>
              <a:t>shifts</a:t>
            </a:r>
            <a:r>
              <a:rPr lang="de-AT" sz="1600" b="1" dirty="0">
                <a:solidFill>
                  <a:schemeClr val="dk1"/>
                </a:solidFill>
              </a:rPr>
              <a:t> </a:t>
            </a:r>
            <a:r>
              <a:rPr lang="de-AT" sz="1600" b="1" dirty="0" err="1">
                <a:solidFill>
                  <a:schemeClr val="dk1"/>
                </a:solidFill>
              </a:rPr>
              <a:t>to</a:t>
            </a:r>
            <a:r>
              <a:rPr lang="de-AT" sz="1600" b="1" dirty="0">
                <a:solidFill>
                  <a:schemeClr val="dk1"/>
                </a:solidFill>
              </a:rPr>
              <a:t> </a:t>
            </a:r>
            <a:r>
              <a:rPr lang="de-AT" sz="1600" b="1" dirty="0" err="1">
                <a:solidFill>
                  <a:schemeClr val="dk1"/>
                </a:solidFill>
              </a:rPr>
              <a:t>the</a:t>
            </a:r>
            <a:r>
              <a:rPr lang="de-AT" sz="1600" b="1" dirty="0">
                <a:solidFill>
                  <a:schemeClr val="dk1"/>
                </a:solidFill>
              </a:rPr>
              <a:t> </a:t>
            </a:r>
            <a:r>
              <a:rPr lang="de-AT" sz="1600" b="1" dirty="0" err="1" smtClean="0">
                <a:solidFill>
                  <a:schemeClr val="dk1"/>
                </a:solidFill>
              </a:rPr>
              <a:t>left</a:t>
            </a:r>
            <a:r>
              <a:rPr lang="de-AT" sz="1600" dirty="0" smtClean="0"/>
              <a:t>, </a:t>
            </a:r>
            <a:r>
              <a:rPr lang="de-AT" sz="1600" dirty="0" err="1" smtClean="0">
                <a:solidFill>
                  <a:schemeClr val="dk1"/>
                </a:solidFill>
              </a:rPr>
              <a:t>Consequences</a:t>
            </a:r>
            <a:r>
              <a:rPr lang="de-AT" sz="1600" dirty="0">
                <a:solidFill>
                  <a:schemeClr val="dk1"/>
                </a:solidFill>
              </a:rPr>
              <a:t>: </a:t>
            </a:r>
            <a:r>
              <a:rPr lang="de-AT" sz="1600" b="1" dirty="0" err="1">
                <a:solidFill>
                  <a:schemeClr val="dk1"/>
                </a:solidFill>
              </a:rPr>
              <a:t>increase</a:t>
            </a:r>
            <a:r>
              <a:rPr lang="de-AT" sz="1600" b="1" dirty="0">
                <a:solidFill>
                  <a:schemeClr val="dk1"/>
                </a:solidFill>
              </a:rPr>
              <a:t> in </a:t>
            </a:r>
            <a:r>
              <a:rPr lang="de-AT" sz="1600" b="1" dirty="0" err="1">
                <a:solidFill>
                  <a:schemeClr val="dk1"/>
                </a:solidFill>
              </a:rPr>
              <a:t>price</a:t>
            </a:r>
            <a:endParaRPr sz="1600" b="1" dirty="0"/>
          </a:p>
          <a:p>
            <a:pPr marL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C00000"/>
              </a:buClr>
              <a:buSzPts val="2000"/>
              <a:buNone/>
            </a:pPr>
            <a:r>
              <a:rPr lang="de-AT" sz="1600" dirty="0" err="1" smtClean="0">
                <a:solidFill>
                  <a:srgbClr val="C00000"/>
                </a:solidFill>
              </a:rPr>
              <a:t>Rise</a:t>
            </a:r>
            <a:r>
              <a:rPr lang="de-AT" sz="1600" dirty="0" smtClean="0">
                <a:solidFill>
                  <a:srgbClr val="C00000"/>
                </a:solidFill>
              </a:rPr>
              <a:t> in </a:t>
            </a:r>
            <a:r>
              <a:rPr lang="de-AT" sz="1600" dirty="0" err="1">
                <a:solidFill>
                  <a:srgbClr val="C00000"/>
                </a:solidFill>
              </a:rPr>
              <a:t>supply</a:t>
            </a:r>
            <a:r>
              <a:rPr lang="de-AT" sz="1600" dirty="0">
                <a:solidFill>
                  <a:srgbClr val="C00000"/>
                </a:solidFill>
              </a:rPr>
              <a:t> </a:t>
            </a:r>
            <a:endParaRPr sz="1600" dirty="0"/>
          </a:p>
          <a:p>
            <a:pPr marL="91440" lvl="0" indent="-9144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Noto Sans Symbols"/>
              <a:buChar char="➢"/>
            </a:pPr>
            <a:r>
              <a:rPr lang="de-DE" sz="1600" dirty="0" smtClean="0">
                <a:solidFill>
                  <a:schemeClr val="dk1"/>
                </a:solidFill>
              </a:rPr>
              <a:t>O</a:t>
            </a:r>
            <a:r>
              <a:rPr lang="de-AT" sz="1600" dirty="0" err="1" smtClean="0">
                <a:solidFill>
                  <a:schemeClr val="dk1"/>
                </a:solidFill>
              </a:rPr>
              <a:t>ther</a:t>
            </a:r>
            <a:r>
              <a:rPr lang="de-AT" sz="1600" dirty="0" smtClean="0">
                <a:solidFill>
                  <a:schemeClr val="dk1"/>
                </a:solidFill>
              </a:rPr>
              <a:t> </a:t>
            </a:r>
            <a:r>
              <a:rPr lang="de-AT" sz="1600" dirty="0" err="1" smtClean="0">
                <a:solidFill>
                  <a:schemeClr val="dk1"/>
                </a:solidFill>
              </a:rPr>
              <a:t>products</a:t>
            </a:r>
            <a:r>
              <a:rPr lang="de-AT" sz="1600" dirty="0" smtClean="0">
                <a:solidFill>
                  <a:schemeClr val="dk1"/>
                </a:solidFill>
              </a:rPr>
              <a:t> </a:t>
            </a:r>
            <a:r>
              <a:rPr lang="de-AT" sz="1600" dirty="0" err="1" smtClean="0">
                <a:solidFill>
                  <a:schemeClr val="dk1"/>
                </a:solidFill>
              </a:rPr>
              <a:t>become</a:t>
            </a:r>
            <a:r>
              <a:rPr lang="de-AT" sz="1600" dirty="0" smtClean="0">
                <a:solidFill>
                  <a:schemeClr val="dk1"/>
                </a:solidFill>
              </a:rPr>
              <a:t> </a:t>
            </a:r>
            <a:r>
              <a:rPr lang="de-AT" sz="1600" dirty="0" err="1" smtClean="0">
                <a:solidFill>
                  <a:schemeClr val="dk1"/>
                </a:solidFill>
              </a:rPr>
              <a:t>less</a:t>
            </a:r>
            <a:r>
              <a:rPr lang="de-AT" sz="1600" dirty="0" smtClean="0">
                <a:solidFill>
                  <a:schemeClr val="dk1"/>
                </a:solidFill>
              </a:rPr>
              <a:t> profitable,</a:t>
            </a:r>
          </a:p>
          <a:p>
            <a:pPr marL="91440" lvl="0" indent="-9144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Noto Sans Symbols"/>
              <a:buChar char="➢"/>
            </a:pPr>
            <a:r>
              <a:rPr lang="de-AT" sz="1600" dirty="0" err="1" smtClean="0">
                <a:solidFill>
                  <a:schemeClr val="dk1"/>
                </a:solidFill>
              </a:rPr>
              <a:t>Good</a:t>
            </a:r>
            <a:r>
              <a:rPr lang="de-AT" sz="1600" dirty="0" smtClean="0">
                <a:solidFill>
                  <a:schemeClr val="dk1"/>
                </a:solidFill>
              </a:rPr>
              <a:t> </a:t>
            </a:r>
            <a:r>
              <a:rPr lang="de-AT" sz="1600" dirty="0" err="1" smtClean="0">
                <a:solidFill>
                  <a:schemeClr val="dk1"/>
                </a:solidFill>
              </a:rPr>
              <a:t>harvest</a:t>
            </a:r>
            <a:r>
              <a:rPr lang="de-AT" sz="1600" dirty="0" smtClean="0">
                <a:solidFill>
                  <a:schemeClr val="dk1"/>
                </a:solidFill>
              </a:rPr>
              <a:t>, </a:t>
            </a:r>
            <a:r>
              <a:rPr lang="de-AT" sz="1600" dirty="0" err="1" smtClean="0">
                <a:solidFill>
                  <a:schemeClr val="dk1"/>
                </a:solidFill>
              </a:rPr>
              <a:t>Government</a:t>
            </a:r>
            <a:r>
              <a:rPr lang="de-AT" sz="1600" dirty="0" smtClean="0">
                <a:solidFill>
                  <a:schemeClr val="dk1"/>
                </a:solidFill>
              </a:rPr>
              <a:t> </a:t>
            </a:r>
            <a:r>
              <a:rPr lang="de-AT" sz="1600" dirty="0" err="1" smtClean="0">
                <a:solidFill>
                  <a:schemeClr val="dk1"/>
                </a:solidFill>
              </a:rPr>
              <a:t>pays</a:t>
            </a:r>
            <a:r>
              <a:rPr lang="de-AT" sz="1600" dirty="0" smtClean="0">
                <a:solidFill>
                  <a:schemeClr val="dk1"/>
                </a:solidFill>
              </a:rPr>
              <a:t> </a:t>
            </a:r>
            <a:r>
              <a:rPr lang="de-AT" sz="1600" dirty="0" err="1" smtClean="0">
                <a:solidFill>
                  <a:schemeClr val="dk1"/>
                </a:solidFill>
              </a:rPr>
              <a:t>subsidies</a:t>
            </a:r>
            <a:r>
              <a:rPr lang="de-AT" sz="1600" dirty="0" smtClean="0">
                <a:solidFill>
                  <a:schemeClr val="dk1"/>
                </a:solidFill>
              </a:rPr>
              <a:t>,...</a:t>
            </a:r>
          </a:p>
          <a:p>
            <a:pPr marL="91440" lvl="0" indent="-9144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Noto Sans Symbols"/>
              <a:buChar char="➢"/>
            </a:pPr>
            <a:r>
              <a:rPr lang="de-AT" sz="1600" dirty="0" smtClean="0">
                <a:solidFill>
                  <a:schemeClr val="dk1"/>
                </a:solidFill>
              </a:rPr>
              <a:t>Technical </a:t>
            </a:r>
            <a:r>
              <a:rPr lang="de-AT" sz="1600" dirty="0" err="1" smtClean="0">
                <a:solidFill>
                  <a:schemeClr val="dk1"/>
                </a:solidFill>
              </a:rPr>
              <a:t>progress</a:t>
            </a:r>
            <a:r>
              <a:rPr lang="de-AT" sz="1600" dirty="0" smtClean="0">
                <a:solidFill>
                  <a:schemeClr val="dk1"/>
                </a:solidFill>
              </a:rPr>
              <a:t>, </a:t>
            </a:r>
            <a:r>
              <a:rPr lang="de-AT" sz="1600" dirty="0" err="1" smtClean="0">
                <a:solidFill>
                  <a:schemeClr val="dk1"/>
                </a:solidFill>
              </a:rPr>
              <a:t>improvement</a:t>
            </a:r>
            <a:r>
              <a:rPr lang="de-AT" sz="1600" dirty="0" smtClean="0">
                <a:solidFill>
                  <a:schemeClr val="dk1"/>
                </a:solidFill>
              </a:rPr>
              <a:t> </a:t>
            </a:r>
            <a:r>
              <a:rPr lang="de-AT" sz="1600" dirty="0" err="1" smtClean="0">
                <a:solidFill>
                  <a:schemeClr val="dk1"/>
                </a:solidFill>
              </a:rPr>
              <a:t>of</a:t>
            </a:r>
            <a:r>
              <a:rPr lang="de-AT" sz="1600" dirty="0" smtClean="0">
                <a:solidFill>
                  <a:schemeClr val="dk1"/>
                </a:solidFill>
              </a:rPr>
              <a:t> </a:t>
            </a:r>
            <a:r>
              <a:rPr lang="de-AT" sz="1600" dirty="0" err="1" smtClean="0">
                <a:solidFill>
                  <a:schemeClr val="dk1"/>
                </a:solidFill>
              </a:rPr>
              <a:t>production</a:t>
            </a:r>
            <a:r>
              <a:rPr lang="de-AT" sz="1600" dirty="0" smtClean="0">
                <a:solidFill>
                  <a:schemeClr val="dk1"/>
                </a:solidFill>
              </a:rPr>
              <a:t> (mobile </a:t>
            </a:r>
            <a:r>
              <a:rPr lang="de-AT" sz="1600" dirty="0" err="1" smtClean="0">
                <a:solidFill>
                  <a:schemeClr val="dk1"/>
                </a:solidFill>
              </a:rPr>
              <a:t>phones</a:t>
            </a:r>
            <a:r>
              <a:rPr lang="de-AT" sz="1600" dirty="0" smtClean="0">
                <a:solidFill>
                  <a:schemeClr val="dk1"/>
                </a:solidFill>
              </a:rPr>
              <a:t>,...)</a:t>
            </a:r>
          </a:p>
          <a:p>
            <a:pPr marL="91440" lvl="0" indent="-9144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Noto Sans Symbols"/>
              <a:buChar char="➢"/>
            </a:pPr>
            <a:r>
              <a:rPr lang="de-AT" sz="1600" dirty="0" err="1" smtClean="0">
                <a:solidFill>
                  <a:schemeClr val="dk1"/>
                </a:solidFill>
              </a:rPr>
              <a:t>Increas</a:t>
            </a:r>
            <a:r>
              <a:rPr lang="de-AT" sz="1600" dirty="0" smtClean="0">
                <a:solidFill>
                  <a:schemeClr val="dk1"/>
                </a:solidFill>
              </a:rPr>
              <a:t> </a:t>
            </a:r>
            <a:r>
              <a:rPr lang="de-AT" sz="1600" dirty="0" err="1" smtClean="0">
                <a:solidFill>
                  <a:schemeClr val="dk1"/>
                </a:solidFill>
              </a:rPr>
              <a:t>of</a:t>
            </a:r>
            <a:r>
              <a:rPr lang="de-AT" sz="1600" dirty="0" smtClean="0">
                <a:solidFill>
                  <a:schemeClr val="dk1"/>
                </a:solidFill>
              </a:rPr>
              <a:t> </a:t>
            </a:r>
            <a:r>
              <a:rPr lang="de-AT" sz="1600" dirty="0" err="1" smtClean="0">
                <a:solidFill>
                  <a:schemeClr val="dk1"/>
                </a:solidFill>
              </a:rPr>
              <a:t>business</a:t>
            </a:r>
            <a:r>
              <a:rPr lang="de-AT" sz="1600" dirty="0" smtClean="0">
                <a:solidFill>
                  <a:schemeClr val="dk1"/>
                </a:solidFill>
              </a:rPr>
              <a:t> </a:t>
            </a:r>
            <a:r>
              <a:rPr lang="de-AT" sz="1600" dirty="0" err="1" smtClean="0">
                <a:solidFill>
                  <a:schemeClr val="dk1"/>
                </a:solidFill>
              </a:rPr>
              <a:t>optimism</a:t>
            </a:r>
            <a:endParaRPr lang="de-AT" sz="1600" dirty="0" smtClean="0">
              <a:solidFill>
                <a:schemeClr val="dk1"/>
              </a:solidFill>
            </a:endParaRPr>
          </a:p>
          <a:p>
            <a:pPr marL="91440" lvl="0" indent="-9144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Noto Sans Symbols"/>
              <a:buChar char="➢"/>
            </a:pPr>
            <a:r>
              <a:rPr lang="de-AT" sz="1600" b="1" dirty="0" smtClean="0">
                <a:solidFill>
                  <a:schemeClr val="dk1"/>
                </a:solidFill>
              </a:rPr>
              <a:t>The </a:t>
            </a:r>
            <a:r>
              <a:rPr lang="de-AT" sz="1600" b="1" dirty="0" err="1">
                <a:solidFill>
                  <a:schemeClr val="dk1"/>
                </a:solidFill>
              </a:rPr>
              <a:t>supply</a:t>
            </a:r>
            <a:r>
              <a:rPr lang="de-AT" sz="1600" b="1" dirty="0">
                <a:solidFill>
                  <a:schemeClr val="dk1"/>
                </a:solidFill>
              </a:rPr>
              <a:t> </a:t>
            </a:r>
            <a:r>
              <a:rPr lang="de-AT" sz="1600" b="1" dirty="0" err="1">
                <a:solidFill>
                  <a:schemeClr val="dk1"/>
                </a:solidFill>
              </a:rPr>
              <a:t>curve</a:t>
            </a:r>
            <a:r>
              <a:rPr lang="de-AT" sz="1600" b="1" dirty="0">
                <a:solidFill>
                  <a:schemeClr val="dk1"/>
                </a:solidFill>
              </a:rPr>
              <a:t> </a:t>
            </a:r>
            <a:r>
              <a:rPr lang="de-AT" sz="1600" b="1" dirty="0" err="1">
                <a:solidFill>
                  <a:schemeClr val="dk1"/>
                </a:solidFill>
              </a:rPr>
              <a:t>shifts</a:t>
            </a:r>
            <a:r>
              <a:rPr lang="de-AT" sz="1600" b="1" dirty="0">
                <a:solidFill>
                  <a:schemeClr val="dk1"/>
                </a:solidFill>
              </a:rPr>
              <a:t> </a:t>
            </a:r>
            <a:r>
              <a:rPr lang="de-AT" sz="1600" b="1" dirty="0" err="1">
                <a:solidFill>
                  <a:schemeClr val="dk1"/>
                </a:solidFill>
              </a:rPr>
              <a:t>to</a:t>
            </a:r>
            <a:r>
              <a:rPr lang="de-AT" sz="1600" b="1" dirty="0">
                <a:solidFill>
                  <a:schemeClr val="dk1"/>
                </a:solidFill>
              </a:rPr>
              <a:t> </a:t>
            </a:r>
            <a:r>
              <a:rPr lang="de-AT" sz="1600" b="1" dirty="0" err="1">
                <a:solidFill>
                  <a:schemeClr val="dk1"/>
                </a:solidFill>
              </a:rPr>
              <a:t>the</a:t>
            </a:r>
            <a:r>
              <a:rPr lang="de-AT" sz="1600" b="1" dirty="0">
                <a:solidFill>
                  <a:schemeClr val="dk1"/>
                </a:solidFill>
              </a:rPr>
              <a:t> </a:t>
            </a:r>
            <a:r>
              <a:rPr lang="de-AT" sz="1600" b="1" dirty="0" err="1" smtClean="0">
                <a:solidFill>
                  <a:schemeClr val="dk1"/>
                </a:solidFill>
              </a:rPr>
              <a:t>right</a:t>
            </a:r>
            <a:r>
              <a:rPr lang="de-AT" sz="1600" dirty="0" smtClean="0"/>
              <a:t>, </a:t>
            </a:r>
            <a:r>
              <a:rPr lang="de-AT" sz="1600" dirty="0" err="1" smtClean="0">
                <a:solidFill>
                  <a:schemeClr val="dk1"/>
                </a:solidFill>
              </a:rPr>
              <a:t>Consequences</a:t>
            </a:r>
            <a:r>
              <a:rPr lang="de-AT" sz="1600" dirty="0">
                <a:solidFill>
                  <a:schemeClr val="dk1"/>
                </a:solidFill>
              </a:rPr>
              <a:t>: </a:t>
            </a:r>
            <a:r>
              <a:rPr lang="de-AT" sz="1600" b="1" dirty="0" err="1">
                <a:solidFill>
                  <a:schemeClr val="dk1"/>
                </a:solidFill>
              </a:rPr>
              <a:t>reduction</a:t>
            </a:r>
            <a:r>
              <a:rPr lang="de-AT" sz="1600" b="1" dirty="0">
                <a:solidFill>
                  <a:schemeClr val="dk1"/>
                </a:solidFill>
              </a:rPr>
              <a:t> </a:t>
            </a:r>
            <a:r>
              <a:rPr lang="de-AT" sz="1600" b="1" dirty="0" err="1">
                <a:solidFill>
                  <a:schemeClr val="dk1"/>
                </a:solidFill>
              </a:rPr>
              <a:t>of</a:t>
            </a:r>
            <a:r>
              <a:rPr lang="de-AT" sz="1600" b="1" dirty="0">
                <a:solidFill>
                  <a:schemeClr val="dk1"/>
                </a:solidFill>
              </a:rPr>
              <a:t> </a:t>
            </a:r>
            <a:r>
              <a:rPr lang="de-AT" sz="1600" b="1" dirty="0" err="1">
                <a:solidFill>
                  <a:schemeClr val="dk1"/>
                </a:solidFill>
              </a:rPr>
              <a:t>the</a:t>
            </a:r>
            <a:r>
              <a:rPr lang="de-AT" sz="1600" b="1" dirty="0">
                <a:solidFill>
                  <a:schemeClr val="dk1"/>
                </a:solidFill>
              </a:rPr>
              <a:t> </a:t>
            </a:r>
            <a:r>
              <a:rPr lang="de-AT" sz="1600" b="1" dirty="0" err="1" smtClean="0">
                <a:solidFill>
                  <a:schemeClr val="dk1"/>
                </a:solidFill>
              </a:rPr>
              <a:t>price</a:t>
            </a:r>
            <a:endParaRPr sz="1600" b="1" dirty="0">
              <a:solidFill>
                <a:schemeClr val="dk1"/>
              </a:solidFill>
            </a:endParaRPr>
          </a:p>
        </p:txBody>
      </p:sp>
      <p:grpSp>
        <p:nvGrpSpPr>
          <p:cNvPr id="14" name="Google Shape;555;p76"/>
          <p:cNvGrpSpPr/>
          <p:nvPr/>
        </p:nvGrpSpPr>
        <p:grpSpPr>
          <a:xfrm>
            <a:off x="7521010" y="2359176"/>
            <a:ext cx="4165408" cy="2707743"/>
            <a:chOff x="114300" y="5321300"/>
            <a:chExt cx="2222500" cy="1397000"/>
          </a:xfrm>
        </p:grpSpPr>
        <p:pic>
          <p:nvPicPr>
            <p:cNvPr id="15" name="Google Shape;556;p7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4300" y="5321300"/>
              <a:ext cx="2222500" cy="139700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6" name="Google Shape;557;p76"/>
            <p:cNvCxnSpPr/>
            <p:nvPr/>
          </p:nvCxnSpPr>
          <p:spPr>
            <a:xfrm rot="10800000" flipH="1">
              <a:off x="344488" y="5597525"/>
              <a:ext cx="849312" cy="596900"/>
            </a:xfrm>
            <a:prstGeom prst="straightConnector1">
              <a:avLst/>
            </a:prstGeom>
            <a:noFill/>
            <a:ln w="254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808080">
                  <a:alpha val="37254"/>
                </a:srgbClr>
              </a:outerShdw>
            </a:effectLst>
          </p:spPr>
        </p:cxnSp>
        <p:cxnSp>
          <p:nvCxnSpPr>
            <p:cNvPr id="17" name="Google Shape;558;p76"/>
            <p:cNvCxnSpPr/>
            <p:nvPr/>
          </p:nvCxnSpPr>
          <p:spPr>
            <a:xfrm rot="10800000" flipH="1">
              <a:off x="769938" y="5913438"/>
              <a:ext cx="847725" cy="596900"/>
            </a:xfrm>
            <a:prstGeom prst="straightConnector1">
              <a:avLst/>
            </a:prstGeom>
            <a:noFill/>
            <a:ln w="25400" cap="flat" cmpd="sng">
              <a:solidFill>
                <a:schemeClr val="accent2"/>
              </a:solidFill>
              <a:prstDash val="dash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808080">
                  <a:alpha val="37254"/>
                </a:srgbClr>
              </a:outerShdw>
            </a:effectLst>
          </p:spPr>
        </p:cxnSp>
        <p:cxnSp>
          <p:nvCxnSpPr>
            <p:cNvPr id="18" name="Google Shape;559;p76"/>
            <p:cNvCxnSpPr/>
            <p:nvPr/>
          </p:nvCxnSpPr>
          <p:spPr>
            <a:xfrm flipH="1">
              <a:off x="1092200" y="5740400"/>
              <a:ext cx="228600" cy="127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stealth" w="med" len="med"/>
            </a:ln>
            <a:effectLst>
              <a:outerShdw blurRad="40000" dist="20000" dir="5400000" rotWithShape="0">
                <a:srgbClr val="808080">
                  <a:alpha val="37254"/>
                </a:srgbClr>
              </a:outerShdw>
            </a:effectLst>
          </p:spPr>
        </p:cxnSp>
        <p:cxnSp>
          <p:nvCxnSpPr>
            <p:cNvPr id="19" name="Google Shape;560;p76"/>
            <p:cNvCxnSpPr/>
            <p:nvPr/>
          </p:nvCxnSpPr>
          <p:spPr>
            <a:xfrm>
              <a:off x="769938" y="6296025"/>
              <a:ext cx="322262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stealth" w="med" len="med"/>
            </a:ln>
            <a:effectLst>
              <a:outerShdw blurRad="40000" dist="20000" dir="5400000" rotWithShape="0">
                <a:srgbClr val="808080">
                  <a:alpha val="37254"/>
                </a:srgbClr>
              </a:outerShdw>
            </a:effectLst>
          </p:spPr>
        </p:cxnSp>
        <p:sp>
          <p:nvSpPr>
            <p:cNvPr id="20" name="Google Shape;561;p76"/>
            <p:cNvSpPr txBox="1"/>
            <p:nvPr/>
          </p:nvSpPr>
          <p:spPr>
            <a:xfrm>
              <a:off x="175419" y="5321300"/>
              <a:ext cx="338138" cy="1841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600"/>
                <a:buFont typeface="Arial"/>
                <a:buNone/>
              </a:pPr>
              <a:r>
                <a:rPr lang="de-AT" sz="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Preis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562;p76"/>
            <p:cNvSpPr txBox="1"/>
            <p:nvPr/>
          </p:nvSpPr>
          <p:spPr>
            <a:xfrm>
              <a:off x="1714500" y="6511925"/>
              <a:ext cx="403225" cy="1841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600"/>
                <a:buFont typeface="Arial"/>
                <a:buNone/>
              </a:pPr>
              <a:r>
                <a:rPr lang="de-AT" sz="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Menge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" name="Rechteck 21"/>
          <p:cNvSpPr/>
          <p:nvPr/>
        </p:nvSpPr>
        <p:spPr>
          <a:xfrm>
            <a:off x="10492932" y="3791400"/>
            <a:ext cx="1104900" cy="1206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 err="1" smtClean="0"/>
              <a:t>Supply</a:t>
            </a:r>
            <a:r>
              <a:rPr lang="de-DE" sz="1000" dirty="0" smtClean="0"/>
              <a:t> </a:t>
            </a:r>
            <a:r>
              <a:rPr lang="de-DE" sz="1000" dirty="0" err="1" smtClean="0"/>
              <a:t>curve</a:t>
            </a:r>
            <a:endParaRPr lang="de-DE" sz="1000" dirty="0"/>
          </a:p>
        </p:txBody>
      </p:sp>
      <p:sp>
        <p:nvSpPr>
          <p:cNvPr id="23" name="Rechteck 22"/>
          <p:cNvSpPr/>
          <p:nvPr/>
        </p:nvSpPr>
        <p:spPr>
          <a:xfrm>
            <a:off x="10520104" y="3526390"/>
            <a:ext cx="1104900" cy="120650"/>
          </a:xfrm>
          <a:prstGeom prst="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 smtClean="0"/>
              <a:t>Demand </a:t>
            </a:r>
            <a:r>
              <a:rPr lang="de-DE" sz="1000" dirty="0" err="1" smtClean="0"/>
              <a:t>curve</a:t>
            </a:r>
            <a:endParaRPr lang="de-DE" sz="1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78"/>
          <p:cNvSpPr txBox="1"/>
          <p:nvPr/>
        </p:nvSpPr>
        <p:spPr>
          <a:xfrm>
            <a:off x="0" y="3175"/>
            <a:ext cx="4459816" cy="52387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de-AT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Market and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de-AT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2" name="Google Shape;582;p78"/>
          <p:cNvSpPr txBox="1"/>
          <p:nvPr/>
        </p:nvSpPr>
        <p:spPr>
          <a:xfrm>
            <a:off x="4476749" y="17462"/>
            <a:ext cx="7715250" cy="369887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rPr lang="de-AT" sz="1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Goals/Competences: market equilibrium, explain the consumer and producer rent, be able to interpret shifts of demand and supply curves</a:t>
            </a:r>
            <a:endParaRPr sz="1000" b="1" i="0" u="none" strike="noStrike" cap="none">
              <a:solidFill>
                <a:srgbClr val="000000"/>
              </a:solidFill>
            </a:endParaRPr>
          </a:p>
        </p:txBody>
      </p:sp>
      <p:sp>
        <p:nvSpPr>
          <p:cNvPr id="583" name="Google Shape;583;p78"/>
          <p:cNvSpPr txBox="1"/>
          <p:nvPr/>
        </p:nvSpPr>
        <p:spPr>
          <a:xfrm>
            <a:off x="0" y="639762"/>
            <a:ext cx="1739900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de-A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1) Demand Curve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4" name="Google Shape;584;p78"/>
          <p:cNvSpPr txBox="1"/>
          <p:nvPr/>
        </p:nvSpPr>
        <p:spPr>
          <a:xfrm>
            <a:off x="3784600" y="638175"/>
            <a:ext cx="1540933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de-A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2) Supply Curve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85" name="Google Shape;585;p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5733" y="1684337"/>
            <a:ext cx="2341033" cy="1147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86" name="Google Shape;586;p7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67200" y="1660525"/>
            <a:ext cx="2417233" cy="1150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87" name="Google Shape;587;p7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85416" y="3430587"/>
            <a:ext cx="2791883" cy="1376362"/>
          </a:xfrm>
          <a:prstGeom prst="rect">
            <a:avLst/>
          </a:prstGeom>
          <a:noFill/>
          <a:ln>
            <a:noFill/>
          </a:ln>
        </p:spPr>
      </p:pic>
      <p:sp>
        <p:nvSpPr>
          <p:cNvPr id="588" name="Google Shape;588;p78"/>
          <p:cNvSpPr txBox="1"/>
          <p:nvPr/>
        </p:nvSpPr>
        <p:spPr>
          <a:xfrm>
            <a:off x="6860116" y="639762"/>
            <a:ext cx="2057400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de-A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3) Market Equilibrium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589" name="Google Shape;589;p78"/>
          <p:cNvGraphicFramePr/>
          <p:nvPr>
            <p:extLst>
              <p:ext uri="{D42A27DB-BD31-4B8C-83A1-F6EECF244321}">
                <p14:modId xmlns:p14="http://schemas.microsoft.com/office/powerpoint/2010/main" val="880770658"/>
              </p:ext>
            </p:extLst>
          </p:nvPr>
        </p:nvGraphicFramePr>
        <p:xfrm>
          <a:off x="16932" y="1466850"/>
          <a:ext cx="518583" cy="1345235"/>
        </p:xfrm>
        <a:graphic>
          <a:graphicData uri="http://schemas.openxmlformats.org/drawingml/2006/table">
            <a:tbl>
              <a:tblPr>
                <a:noFill/>
                <a:tableStyleId>{1267537D-7924-443E-A6AA-6BB8474B98F8}</a:tableStyleId>
              </a:tblPr>
              <a:tblGrid>
                <a:gridCol w="208441"/>
                <a:gridCol w="310142"/>
              </a:tblGrid>
              <a:tr h="195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Calibri"/>
                        <a:buNone/>
                      </a:pPr>
                      <a:r>
                        <a:rPr lang="de-AT" sz="600" b="0" i="0" u="none" strike="noStrike" cap="none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Price</a:t>
                      </a:r>
                      <a:endParaRPr sz="1400" u="none" strike="noStrike" cap="none" dirty="0"/>
                    </a:p>
                  </a:txBody>
                  <a:tcPr marL="16925" marR="16925" marT="127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Calibri"/>
                        <a:buNone/>
                      </a:pPr>
                      <a:r>
                        <a:rPr lang="de-AT" sz="600" b="0" i="0" u="none" strike="noStrike" cap="none" dirty="0" err="1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demand</a:t>
                      </a:r>
                      <a:endParaRPr sz="1400" u="none" strike="noStrike" cap="none" dirty="0"/>
                    </a:p>
                  </a:txBody>
                  <a:tcPr marL="16925" marR="16925" marT="127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047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Calibri"/>
                        <a:buNone/>
                      </a:pPr>
                      <a:r>
                        <a:rPr lang="de-AT" sz="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400" u="none" strike="noStrike" cap="none"/>
                    </a:p>
                  </a:txBody>
                  <a:tcPr marL="16925" marR="16925" marT="127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Calibri"/>
                        <a:buNone/>
                      </a:pPr>
                      <a:r>
                        <a:rPr lang="de-AT" sz="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</a:t>
                      </a:r>
                      <a:endParaRPr sz="1400" u="none" strike="noStrike" cap="none"/>
                    </a:p>
                  </a:txBody>
                  <a:tcPr marL="16925" marR="16925" marT="127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031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Calibri"/>
                        <a:buNone/>
                      </a:pPr>
                      <a:r>
                        <a:rPr lang="de-AT" sz="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400" u="none" strike="noStrike" cap="none"/>
                    </a:p>
                  </a:txBody>
                  <a:tcPr marL="16925" marR="16925" marT="127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Calibri"/>
                        <a:buNone/>
                      </a:pPr>
                      <a:r>
                        <a:rPr lang="de-AT" sz="6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</a:t>
                      </a:r>
                      <a:endParaRPr sz="1400" u="none" strike="noStrike" cap="none" dirty="0"/>
                    </a:p>
                  </a:txBody>
                  <a:tcPr marL="16925" marR="16925" marT="127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047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Calibri"/>
                        <a:buNone/>
                      </a:pPr>
                      <a:r>
                        <a:rPr lang="de-AT" sz="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400" u="none" strike="noStrike" cap="none"/>
                    </a:p>
                  </a:txBody>
                  <a:tcPr marL="16925" marR="16925" marT="127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Calibri"/>
                        <a:buNone/>
                      </a:pPr>
                      <a:r>
                        <a:rPr lang="de-AT" sz="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</a:t>
                      </a:r>
                      <a:endParaRPr sz="1400" u="none" strike="noStrike" cap="none"/>
                    </a:p>
                  </a:txBody>
                  <a:tcPr marL="16925" marR="16925" marT="127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047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Calibri"/>
                        <a:buNone/>
                      </a:pPr>
                      <a:r>
                        <a:rPr lang="de-AT" sz="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400" u="none" strike="noStrike" cap="none"/>
                    </a:p>
                  </a:txBody>
                  <a:tcPr marL="16925" marR="16925" marT="127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Calibri"/>
                        <a:buNone/>
                      </a:pPr>
                      <a:r>
                        <a:rPr lang="de-AT" sz="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endParaRPr sz="1400" u="none" strike="noStrike" cap="none"/>
                    </a:p>
                  </a:txBody>
                  <a:tcPr marL="16925" marR="16925" marT="127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031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Calibri"/>
                        <a:buNone/>
                      </a:pPr>
                      <a:r>
                        <a:rPr lang="de-AT" sz="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1400" u="none" strike="noStrike" cap="none"/>
                    </a:p>
                  </a:txBody>
                  <a:tcPr marL="16925" marR="16925" marT="127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Calibri"/>
                        <a:buNone/>
                      </a:pPr>
                      <a:r>
                        <a:rPr lang="de-AT" sz="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</a:t>
                      </a:r>
                      <a:endParaRPr sz="1400" u="none" strike="noStrike" cap="none"/>
                    </a:p>
                  </a:txBody>
                  <a:tcPr marL="16925" marR="16925" marT="127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047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Calibri"/>
                        <a:buNone/>
                      </a:pPr>
                      <a:r>
                        <a:rPr lang="de-AT" sz="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  <a:endParaRPr sz="1400" u="none" strike="noStrike" cap="none"/>
                    </a:p>
                  </a:txBody>
                  <a:tcPr marL="16925" marR="16925" marT="127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Calibri"/>
                        <a:buNone/>
                      </a:pPr>
                      <a:r>
                        <a:rPr lang="de-AT" sz="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  <a:endParaRPr sz="1400" u="none" strike="noStrike" cap="none"/>
                    </a:p>
                  </a:txBody>
                  <a:tcPr marL="16925" marR="16925" marT="127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047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Calibri"/>
                        <a:buNone/>
                      </a:pPr>
                      <a:r>
                        <a:rPr lang="de-AT" sz="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</a:t>
                      </a:r>
                      <a:endParaRPr sz="1400" u="none" strike="noStrike" cap="none"/>
                    </a:p>
                  </a:txBody>
                  <a:tcPr marL="16925" marR="16925" marT="127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Calibri"/>
                        <a:buNone/>
                      </a:pPr>
                      <a:r>
                        <a:rPr lang="de-AT" sz="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1400" u="none" strike="noStrike" cap="none"/>
                    </a:p>
                  </a:txBody>
                  <a:tcPr marL="16925" marR="16925" marT="127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031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Calibri"/>
                        <a:buNone/>
                      </a:pPr>
                      <a:r>
                        <a:rPr lang="de-AT" sz="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endParaRPr sz="1400" u="none" strike="noStrike" cap="none"/>
                    </a:p>
                  </a:txBody>
                  <a:tcPr marL="16925" marR="16925" marT="127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Calibri"/>
                        <a:buNone/>
                      </a:pPr>
                      <a:r>
                        <a:rPr lang="de-AT" sz="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400" u="none" strike="noStrike" cap="none"/>
                    </a:p>
                  </a:txBody>
                  <a:tcPr marL="16925" marR="16925" marT="127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047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Calibri"/>
                        <a:buNone/>
                      </a:pPr>
                      <a:r>
                        <a:rPr lang="de-AT" sz="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</a:t>
                      </a:r>
                      <a:endParaRPr sz="1400" u="none" strike="noStrike" cap="none"/>
                    </a:p>
                  </a:txBody>
                  <a:tcPr marL="16925" marR="16925" marT="127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Calibri"/>
                        <a:buNone/>
                      </a:pPr>
                      <a:r>
                        <a:rPr lang="de-AT" sz="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400" u="none" strike="noStrike" cap="none"/>
                    </a:p>
                  </a:txBody>
                  <a:tcPr marL="16925" marR="16925" marT="127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031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Calibri"/>
                        <a:buNone/>
                      </a:pPr>
                      <a:r>
                        <a:rPr lang="de-AT" sz="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</a:t>
                      </a:r>
                      <a:endParaRPr sz="1400" u="none" strike="noStrike" cap="none"/>
                    </a:p>
                  </a:txBody>
                  <a:tcPr marL="16925" marR="16925" marT="127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Calibri"/>
                        <a:buNone/>
                      </a:pPr>
                      <a:r>
                        <a:rPr lang="de-AT" sz="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400" u="none" strike="noStrike" cap="none"/>
                    </a:p>
                  </a:txBody>
                  <a:tcPr marL="16925" marR="16925" marT="127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047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Calibri"/>
                        <a:buNone/>
                      </a:pPr>
                      <a:r>
                        <a:rPr lang="de-AT" sz="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</a:t>
                      </a:r>
                      <a:endParaRPr sz="1400" u="none" strike="noStrike" cap="none"/>
                    </a:p>
                  </a:txBody>
                  <a:tcPr marL="16925" marR="16925" marT="127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Calibri"/>
                        <a:buNone/>
                      </a:pPr>
                      <a:r>
                        <a:rPr lang="de-AT" sz="6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400" u="none" strike="noStrike" cap="none" dirty="0"/>
                    </a:p>
                  </a:txBody>
                  <a:tcPr marL="16925" marR="16925" marT="127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graphicFrame>
        <p:nvGraphicFramePr>
          <p:cNvPr id="590" name="Google Shape;590;p78"/>
          <p:cNvGraphicFramePr/>
          <p:nvPr>
            <p:extLst>
              <p:ext uri="{D42A27DB-BD31-4B8C-83A1-F6EECF244321}">
                <p14:modId xmlns:p14="http://schemas.microsoft.com/office/powerpoint/2010/main" val="593517074"/>
              </p:ext>
            </p:extLst>
          </p:nvPr>
        </p:nvGraphicFramePr>
        <p:xfrm>
          <a:off x="3689350" y="1474787"/>
          <a:ext cx="482592" cy="1376045"/>
        </p:xfrm>
        <a:graphic>
          <a:graphicData uri="http://schemas.openxmlformats.org/drawingml/2006/table">
            <a:tbl>
              <a:tblPr>
                <a:noFill/>
                <a:tableStyleId>{1267537D-7924-443E-A6AA-6BB8474B98F8}</a:tableStyleId>
              </a:tblPr>
              <a:tblGrid>
                <a:gridCol w="194036"/>
                <a:gridCol w="288556"/>
              </a:tblGrid>
              <a:tr h="195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Calibri"/>
                        <a:buNone/>
                      </a:pPr>
                      <a:r>
                        <a:rPr lang="de-AT" sz="600" b="0" i="0" u="none" strike="noStrike" cap="none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Price</a:t>
                      </a:r>
                      <a:r>
                        <a:rPr lang="de-AT" sz="8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€</a:t>
                      </a:r>
                      <a:endParaRPr lang="de-AT" sz="800" b="0" i="0" u="none" strike="noStrike" cap="none" dirty="0" smtClean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6900" marR="16900" marT="127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Calibri"/>
                        <a:buNone/>
                      </a:pPr>
                      <a:r>
                        <a:rPr lang="de-AT" sz="600" b="0" i="0" u="none" strike="noStrike" cap="none" dirty="0" err="1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supply</a:t>
                      </a:r>
                      <a:endParaRPr sz="1400" u="none" strike="noStrike" cap="none" dirty="0"/>
                    </a:p>
                  </a:txBody>
                  <a:tcPr marL="16900" marR="16900" marT="127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047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Calibri"/>
                        <a:buNone/>
                      </a:pPr>
                      <a:r>
                        <a:rPr lang="de-AT" sz="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400" u="none" strike="noStrike" cap="none"/>
                    </a:p>
                  </a:txBody>
                  <a:tcPr marL="16900" marR="16900" marT="127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Calibri"/>
                        <a:buNone/>
                      </a:pPr>
                      <a:r>
                        <a:rPr lang="de-AT" sz="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400" u="none" strike="noStrike" cap="none"/>
                    </a:p>
                  </a:txBody>
                  <a:tcPr marL="16900" marR="16900" marT="127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031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Calibri"/>
                        <a:buNone/>
                      </a:pPr>
                      <a:r>
                        <a:rPr lang="de-AT" sz="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400" u="none" strike="noStrike" cap="none"/>
                    </a:p>
                  </a:txBody>
                  <a:tcPr marL="16900" marR="16900" marT="127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Calibri"/>
                        <a:buNone/>
                      </a:pPr>
                      <a:r>
                        <a:rPr lang="de-AT" sz="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400" u="none" strike="noStrike" cap="none"/>
                    </a:p>
                  </a:txBody>
                  <a:tcPr marL="16900" marR="16900" marT="127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047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Calibri"/>
                        <a:buNone/>
                      </a:pPr>
                      <a:r>
                        <a:rPr lang="de-AT" sz="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400" u="none" strike="noStrike" cap="none"/>
                    </a:p>
                  </a:txBody>
                  <a:tcPr marL="16900" marR="16900" marT="127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Calibri"/>
                        <a:buNone/>
                      </a:pPr>
                      <a:r>
                        <a:rPr lang="de-AT" sz="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400" u="none" strike="noStrike" cap="none"/>
                    </a:p>
                  </a:txBody>
                  <a:tcPr marL="16900" marR="16900" marT="127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047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Calibri"/>
                        <a:buNone/>
                      </a:pPr>
                      <a:r>
                        <a:rPr lang="de-AT" sz="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400" u="none" strike="noStrike" cap="none"/>
                    </a:p>
                  </a:txBody>
                  <a:tcPr marL="16900" marR="16900" marT="127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Calibri"/>
                        <a:buNone/>
                      </a:pPr>
                      <a:r>
                        <a:rPr lang="de-AT" sz="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400" u="none" strike="noStrike" cap="none"/>
                    </a:p>
                  </a:txBody>
                  <a:tcPr marL="16900" marR="16900" marT="127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031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Calibri"/>
                        <a:buNone/>
                      </a:pPr>
                      <a:r>
                        <a:rPr lang="de-AT" sz="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1400" u="none" strike="noStrike" cap="none"/>
                    </a:p>
                  </a:txBody>
                  <a:tcPr marL="16900" marR="16900" marT="127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Calibri"/>
                        <a:buNone/>
                      </a:pPr>
                      <a:r>
                        <a:rPr lang="de-AT" sz="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1400" u="none" strike="noStrike" cap="none"/>
                    </a:p>
                  </a:txBody>
                  <a:tcPr marL="16900" marR="16900" marT="127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047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Calibri"/>
                        <a:buNone/>
                      </a:pPr>
                      <a:r>
                        <a:rPr lang="de-AT" sz="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  <a:endParaRPr sz="1400" u="none" strike="noStrike" cap="none"/>
                    </a:p>
                  </a:txBody>
                  <a:tcPr marL="16900" marR="16900" marT="127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Calibri"/>
                        <a:buNone/>
                      </a:pPr>
                      <a:r>
                        <a:rPr lang="de-AT" sz="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  <a:endParaRPr sz="1400" u="none" strike="noStrike" cap="none"/>
                    </a:p>
                  </a:txBody>
                  <a:tcPr marL="16900" marR="16900" marT="127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047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Calibri"/>
                        <a:buNone/>
                      </a:pPr>
                      <a:r>
                        <a:rPr lang="de-AT" sz="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</a:t>
                      </a:r>
                      <a:endParaRPr sz="1400" u="none" strike="noStrike" cap="none"/>
                    </a:p>
                  </a:txBody>
                  <a:tcPr marL="16900" marR="16900" marT="127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Calibri"/>
                        <a:buNone/>
                      </a:pPr>
                      <a:r>
                        <a:rPr lang="de-AT" sz="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</a:t>
                      </a:r>
                      <a:endParaRPr sz="1400" u="none" strike="noStrike" cap="none"/>
                    </a:p>
                  </a:txBody>
                  <a:tcPr marL="16900" marR="16900" marT="127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031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Calibri"/>
                        <a:buNone/>
                      </a:pPr>
                      <a:r>
                        <a:rPr lang="de-AT" sz="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endParaRPr sz="1400" u="none" strike="noStrike" cap="none"/>
                    </a:p>
                  </a:txBody>
                  <a:tcPr marL="16900" marR="16900" marT="127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Calibri"/>
                        <a:buNone/>
                      </a:pPr>
                      <a:r>
                        <a:rPr lang="de-AT" sz="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endParaRPr sz="1400" u="none" strike="noStrike" cap="none"/>
                    </a:p>
                  </a:txBody>
                  <a:tcPr marL="16900" marR="16900" marT="127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047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Calibri"/>
                        <a:buNone/>
                      </a:pPr>
                      <a:r>
                        <a:rPr lang="de-AT" sz="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</a:t>
                      </a:r>
                      <a:endParaRPr sz="1400" u="none" strike="noStrike" cap="none"/>
                    </a:p>
                  </a:txBody>
                  <a:tcPr marL="16900" marR="16900" marT="127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Calibri"/>
                        <a:buNone/>
                      </a:pPr>
                      <a:r>
                        <a:rPr lang="de-AT" sz="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</a:t>
                      </a:r>
                      <a:endParaRPr sz="1400" u="none" strike="noStrike" cap="none"/>
                    </a:p>
                  </a:txBody>
                  <a:tcPr marL="16900" marR="16900" marT="127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031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Calibri"/>
                        <a:buNone/>
                      </a:pPr>
                      <a:r>
                        <a:rPr lang="de-AT" sz="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</a:t>
                      </a:r>
                      <a:endParaRPr sz="1400" u="none" strike="noStrike" cap="none"/>
                    </a:p>
                  </a:txBody>
                  <a:tcPr marL="16900" marR="16900" marT="127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Calibri"/>
                        <a:buNone/>
                      </a:pPr>
                      <a:r>
                        <a:rPr lang="de-AT" sz="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</a:t>
                      </a:r>
                      <a:endParaRPr sz="1400" u="none" strike="noStrike" cap="none"/>
                    </a:p>
                  </a:txBody>
                  <a:tcPr marL="16900" marR="16900" marT="127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047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Calibri"/>
                        <a:buNone/>
                      </a:pPr>
                      <a:r>
                        <a:rPr lang="de-AT" sz="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</a:t>
                      </a:r>
                      <a:endParaRPr sz="1400" u="none" strike="noStrike" cap="none"/>
                    </a:p>
                  </a:txBody>
                  <a:tcPr marL="16900" marR="16900" marT="127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Calibri"/>
                        <a:buNone/>
                      </a:pPr>
                      <a:r>
                        <a:rPr lang="de-AT" sz="6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</a:t>
                      </a:r>
                      <a:endParaRPr sz="1400" u="none" strike="noStrike" cap="none" dirty="0"/>
                    </a:p>
                  </a:txBody>
                  <a:tcPr marL="16900" marR="16900" marT="127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591" name="Google Shape;591;p78"/>
          <p:cNvSpPr txBox="1"/>
          <p:nvPr/>
        </p:nvSpPr>
        <p:spPr>
          <a:xfrm>
            <a:off x="16933" y="4856162"/>
            <a:ext cx="4070349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de-A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7) Shifts of Curves: demand and supply curves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2" name="Google Shape;592;p7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2400" y="5321300"/>
            <a:ext cx="2963333" cy="1397000"/>
          </a:xfrm>
          <a:prstGeom prst="rect">
            <a:avLst/>
          </a:prstGeom>
          <a:noFill/>
          <a:ln>
            <a:noFill/>
          </a:ln>
        </p:spPr>
      </p:pic>
      <p:sp>
        <p:nvSpPr>
          <p:cNvPr id="593" name="Google Shape;593;p78"/>
          <p:cNvSpPr/>
          <p:nvPr/>
        </p:nvSpPr>
        <p:spPr>
          <a:xfrm>
            <a:off x="6373273" y="3783093"/>
            <a:ext cx="696300" cy="387300"/>
          </a:xfrm>
          <a:prstGeom prst="rtTriangle">
            <a:avLst/>
          </a:prstGeom>
          <a:gradFill>
            <a:gsLst>
              <a:gs pos="0">
                <a:srgbClr val="9BC1FF"/>
              </a:gs>
              <a:gs pos="100000">
                <a:srgbClr val="3F80CD"/>
              </a:gs>
            </a:gsLst>
            <a:lin ang="5400000" scaled="0"/>
          </a:gradFill>
          <a:ln w="9525" cap="flat" cmpd="sng">
            <a:solidFill>
              <a:srgbClr val="4A7EBB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3000" dir="5400000">
              <a:srgbClr val="80808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4" name="Google Shape;594;p78"/>
          <p:cNvSpPr/>
          <p:nvPr/>
        </p:nvSpPr>
        <p:spPr>
          <a:xfrm rot="10800000" flipH="1">
            <a:off x="6359325" y="4233837"/>
            <a:ext cx="724200" cy="423900"/>
          </a:xfrm>
          <a:prstGeom prst="rtTriangle">
            <a:avLst/>
          </a:prstGeom>
          <a:solidFill>
            <a:schemeClr val="accent2"/>
          </a:solidFill>
          <a:ln w="9525" cap="flat" cmpd="sng">
            <a:solidFill>
              <a:srgbClr val="4A7EBB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3000" dir="5400000">
              <a:srgbClr val="80808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95" name="Google Shape;595;p7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70183" y="1444625"/>
            <a:ext cx="2207683" cy="1025525"/>
          </a:xfrm>
          <a:prstGeom prst="rect">
            <a:avLst/>
          </a:prstGeom>
          <a:noFill/>
          <a:ln>
            <a:noFill/>
          </a:ln>
        </p:spPr>
      </p:pic>
      <p:sp>
        <p:nvSpPr>
          <p:cNvPr id="596" name="Google Shape;596;p78"/>
          <p:cNvSpPr txBox="1"/>
          <p:nvPr/>
        </p:nvSpPr>
        <p:spPr>
          <a:xfrm>
            <a:off x="6055783" y="3030537"/>
            <a:ext cx="6411383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de-A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6) </a:t>
            </a:r>
            <a:r>
              <a:rPr lang="de-AT" sz="12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Consumer</a:t>
            </a:r>
            <a:r>
              <a:rPr lang="de-A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and </a:t>
            </a:r>
            <a:r>
              <a:rPr lang="de-AT" sz="12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Producer </a:t>
            </a:r>
            <a:r>
              <a:rPr lang="de-A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7" name="Google Shape;597;p78"/>
          <p:cNvSpPr txBox="1"/>
          <p:nvPr/>
        </p:nvSpPr>
        <p:spPr>
          <a:xfrm>
            <a:off x="35983" y="860425"/>
            <a:ext cx="3280833" cy="630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Arial"/>
              <a:buNone/>
            </a:pPr>
            <a:r>
              <a:rPr lang="de-AT" sz="9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Demand Curve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rPr lang="de-AT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 displays how the demanded quantity depends on the price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rPr lang="de-AT"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higher the price the lower the demand.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endParaRPr sz="7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8" name="Google Shape;598;p78"/>
          <p:cNvSpPr txBox="1"/>
          <p:nvPr/>
        </p:nvSpPr>
        <p:spPr>
          <a:xfrm>
            <a:off x="3784600" y="865187"/>
            <a:ext cx="3153833" cy="738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</a:pPr>
            <a:r>
              <a:rPr lang="de-AT" sz="9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Supply Curve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rPr lang="de-AT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 displays how the supplied quantity depends on the price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rPr lang="de-AT"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higher the price the higher the supply</a:t>
            </a:r>
            <a:r>
              <a:rPr lang="de-AT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</a:pPr>
            <a:endParaRPr sz="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endParaRPr sz="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9" name="Google Shape;599;p78"/>
          <p:cNvSpPr txBox="1"/>
          <p:nvPr/>
        </p:nvSpPr>
        <p:spPr>
          <a:xfrm>
            <a:off x="6921500" y="860425"/>
            <a:ext cx="2675467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rPr lang="de-AT"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Market Equilibrium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rPr lang="de-AT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a graph equilibrium is found where the demand and supply curves cross 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endParaRPr sz="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0" name="Google Shape;600;p78"/>
          <p:cNvSpPr txBox="1"/>
          <p:nvPr/>
        </p:nvSpPr>
        <p:spPr>
          <a:xfrm>
            <a:off x="8968316" y="3168650"/>
            <a:ext cx="3189816" cy="846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Arial"/>
              <a:buNone/>
            </a:pPr>
            <a:r>
              <a:rPr lang="de-AT" sz="7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Consumer Rent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rPr lang="de-AT"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 consumers can buy at the equilibrium price, but </a:t>
            </a:r>
            <a:r>
              <a:rPr lang="de-AT" sz="7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those</a:t>
            </a:r>
            <a:r>
              <a:rPr lang="de-AT"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who would be </a:t>
            </a:r>
            <a:r>
              <a:rPr lang="de-AT" sz="7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willing to pay</a:t>
            </a:r>
            <a:r>
              <a:rPr lang="de-AT"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de-AT" sz="7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higher price</a:t>
            </a:r>
            <a:r>
              <a:rPr lang="de-AT"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will therefor </a:t>
            </a:r>
            <a:r>
              <a:rPr lang="de-AT" sz="7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obtain</a:t>
            </a:r>
            <a:r>
              <a:rPr lang="de-AT"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de-AT" sz="7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rPr lang="de-AT"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consumer rent therefore holds an </a:t>
            </a:r>
            <a:r>
              <a:rPr lang="de-AT" sz="7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overall</a:t>
            </a:r>
            <a:r>
              <a:rPr lang="de-AT"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AT" sz="7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advantage </a:t>
            </a:r>
            <a:r>
              <a:rPr lang="de-AT"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the consumers who were willing to pay a higher price than the market price.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1" name="Google Shape;601;p78"/>
          <p:cNvSpPr txBox="1"/>
          <p:nvPr/>
        </p:nvSpPr>
        <p:spPr>
          <a:xfrm>
            <a:off x="8968316" y="4116387"/>
            <a:ext cx="3189816" cy="738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</a:pPr>
            <a:r>
              <a:rPr lang="de-AT" sz="7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Producer Rent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rPr lang="de-AT"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 providers, who would be </a:t>
            </a:r>
            <a:r>
              <a:rPr lang="de-AT" sz="7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willing</a:t>
            </a:r>
            <a:r>
              <a:rPr lang="de-AT"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AT" sz="7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</a:t>
            </a:r>
            <a:r>
              <a:rPr lang="de-AT"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AT" sz="7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sell</a:t>
            </a:r>
            <a:r>
              <a:rPr lang="de-AT"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at a </a:t>
            </a:r>
            <a:r>
              <a:rPr lang="de-AT" sz="7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lower</a:t>
            </a:r>
            <a:r>
              <a:rPr lang="de-AT"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AT" sz="7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price</a:t>
            </a:r>
            <a:r>
              <a:rPr lang="de-AT"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AT" sz="7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than</a:t>
            </a:r>
            <a:r>
              <a:rPr lang="de-AT"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 </a:t>
            </a:r>
            <a:r>
              <a:rPr lang="de-AT" sz="7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equilibrium price</a:t>
            </a:r>
            <a:r>
              <a:rPr lang="de-AT"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obtain a rent.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rPr lang="de-AT"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producer rent therefore is the </a:t>
            </a:r>
            <a:r>
              <a:rPr lang="de-AT" sz="7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overall</a:t>
            </a:r>
            <a:r>
              <a:rPr lang="de-AT"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AT" sz="7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advantage</a:t>
            </a:r>
            <a:r>
              <a:rPr lang="de-AT"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for the providers, who were willing to sell at a lower price than the market price.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02" name="Google Shape;602;p78" descr="04 alfred marshall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381316" y="608012"/>
            <a:ext cx="508000" cy="5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03" name="Google Shape;603;p78"/>
          <p:cNvSpPr txBox="1"/>
          <p:nvPr/>
        </p:nvSpPr>
        <p:spPr>
          <a:xfrm>
            <a:off x="9687982" y="639762"/>
            <a:ext cx="1695449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de-A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4) Market Modell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4" name="Google Shape;604;p78"/>
          <p:cNvSpPr txBox="1"/>
          <p:nvPr/>
        </p:nvSpPr>
        <p:spPr>
          <a:xfrm>
            <a:off x="9641416" y="889000"/>
            <a:ext cx="2417233" cy="20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de-AT" sz="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Alfred Marshall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de-AT"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(1842-1924)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de-AT"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Founder of </a:t>
            </a:r>
            <a:r>
              <a:rPr lang="de-AT" sz="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Neoclassic</a:t>
            </a:r>
            <a:r>
              <a:rPr lang="de-AT"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until this day it‘s a prevailing theory of economics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de-AT" sz="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Further development </a:t>
            </a:r>
            <a:r>
              <a:rPr lang="de-AT"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 the</a:t>
            </a:r>
            <a:r>
              <a:rPr lang="de-AT" sz="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classical </a:t>
            </a:r>
            <a:r>
              <a:rPr lang="de-AT"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theory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de-AT" sz="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Equilibrium theory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de-AT" sz="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Microeconomics </a:t>
            </a:r>
            <a:r>
              <a:rPr lang="de-AT"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analysis of behaviour of individual economic entities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alibri"/>
              <a:buNone/>
            </a:pPr>
            <a:endParaRPr sz="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de-AT" sz="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„Principles of Economics“: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alibri"/>
              <a:buNone/>
            </a:pPr>
            <a:endParaRPr sz="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alibri"/>
              <a:buNone/>
            </a:pPr>
            <a:endParaRPr sz="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alibri"/>
              <a:buNone/>
            </a:pPr>
            <a:endParaRPr sz="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alibri"/>
              <a:buNone/>
            </a:pPr>
            <a:endParaRPr sz="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de-AT" sz="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Model assumptions </a:t>
            </a:r>
            <a:r>
              <a:rPr lang="de-AT"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partly unrealisitic:</a:t>
            </a:r>
            <a:endParaRPr sz="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Char char="-"/>
            </a:pPr>
            <a:r>
              <a:rPr lang="de-AT"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homo oeconomicus (utility maximization)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Char char="-"/>
            </a:pPr>
            <a:r>
              <a:rPr lang="de-AT"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no price agreements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Char char="-"/>
            </a:pPr>
            <a:r>
              <a:rPr lang="de-AT"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no preferences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Char char="-"/>
            </a:pPr>
            <a:r>
              <a:rPr lang="de-AT"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homogen products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Char char="-"/>
            </a:pPr>
            <a:r>
              <a:rPr lang="de-AT"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complete market transparency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Char char="-"/>
            </a:pPr>
            <a:r>
              <a:rPr lang="de-AT"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time is not a factor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05" name="Google Shape;605;p7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2400" y="3427412"/>
            <a:ext cx="2694516" cy="1250950"/>
          </a:xfrm>
          <a:prstGeom prst="rect">
            <a:avLst/>
          </a:prstGeom>
          <a:noFill/>
          <a:ln>
            <a:noFill/>
          </a:ln>
        </p:spPr>
      </p:pic>
      <p:sp>
        <p:nvSpPr>
          <p:cNvPr id="606" name="Google Shape;606;p78"/>
          <p:cNvSpPr txBox="1"/>
          <p:nvPr/>
        </p:nvSpPr>
        <p:spPr>
          <a:xfrm>
            <a:off x="-25400" y="3051175"/>
            <a:ext cx="2842683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de-A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5) Disequilibirum in the Market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7" name="Google Shape;607;p78"/>
          <p:cNvSpPr txBox="1"/>
          <p:nvPr/>
        </p:nvSpPr>
        <p:spPr>
          <a:xfrm>
            <a:off x="2846916" y="3468687"/>
            <a:ext cx="2976033" cy="522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700"/>
              <a:buFont typeface="Arial"/>
              <a:buNone/>
            </a:pPr>
            <a:r>
              <a:rPr lang="de-AT" sz="7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Excess Supply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rPr lang="de-AT"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price above equilibrium price → more supply than demand → leads to </a:t>
            </a:r>
            <a:r>
              <a:rPr lang="de-AT" sz="7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excess supply</a:t>
            </a:r>
            <a:endParaRPr sz="7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rPr lang="de-AT"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Consequences &gt; possible price reduction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8" name="Google Shape;608;p78"/>
          <p:cNvSpPr txBox="1"/>
          <p:nvPr/>
        </p:nvSpPr>
        <p:spPr>
          <a:xfrm>
            <a:off x="2846916" y="4003675"/>
            <a:ext cx="3043767" cy="630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700"/>
              <a:buFont typeface="Arial"/>
              <a:buNone/>
            </a:pPr>
            <a:r>
              <a:rPr lang="de-AT" sz="700" b="1" i="0" u="none" strike="noStrike" cap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Excess Demand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rPr lang="de-AT"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price beneath equilibrium price → more demand and supply → leads to </a:t>
            </a:r>
            <a:r>
              <a:rPr lang="de-AT" sz="700" b="0" i="0" u="none" strike="noStrike" cap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excess demand</a:t>
            </a:r>
            <a:endParaRPr sz="700" b="0" i="0" u="none" strike="noStrike" cap="none">
              <a:solidFill>
                <a:srgbClr val="008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rPr lang="de-AT"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Consequences &gt; possible price increase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rPr lang="de-AT"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09" name="Google Shape;609;p78"/>
          <p:cNvCxnSpPr/>
          <p:nvPr/>
        </p:nvCxnSpPr>
        <p:spPr>
          <a:xfrm>
            <a:off x="728133" y="3814762"/>
            <a:ext cx="965200" cy="12700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0000" dir="5400000">
              <a:srgbClr val="808080">
                <a:alpha val="37254"/>
              </a:srgbClr>
            </a:outerShdw>
          </a:effectLst>
        </p:spPr>
      </p:cxnSp>
      <p:cxnSp>
        <p:nvCxnSpPr>
          <p:cNvPr id="610" name="Google Shape;610;p78"/>
          <p:cNvCxnSpPr/>
          <p:nvPr/>
        </p:nvCxnSpPr>
        <p:spPr>
          <a:xfrm>
            <a:off x="762000" y="4421187"/>
            <a:ext cx="965200" cy="12700"/>
          </a:xfrm>
          <a:prstGeom prst="straightConnector1">
            <a:avLst/>
          </a:prstGeom>
          <a:noFill/>
          <a:ln w="25400" cap="flat" cmpd="sng">
            <a:solidFill>
              <a:srgbClr val="008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0000" dir="5400000">
              <a:srgbClr val="808080">
                <a:alpha val="37254"/>
              </a:srgbClr>
            </a:outerShdw>
          </a:effectLst>
        </p:spPr>
      </p:cxnSp>
      <p:sp>
        <p:nvSpPr>
          <p:cNvPr id="611" name="Google Shape;611;p78"/>
          <p:cNvSpPr txBox="1"/>
          <p:nvPr/>
        </p:nvSpPr>
        <p:spPr>
          <a:xfrm>
            <a:off x="3037416" y="5289550"/>
            <a:ext cx="2461683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</a:pPr>
            <a:r>
              <a:rPr lang="de-AT" sz="700" b="1" i="0" u="none" strike="noStrike" cap="none" dirty="0" err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Decrease</a:t>
            </a:r>
            <a:r>
              <a:rPr lang="de-AT" sz="700" b="1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AT" sz="700" b="1" i="0" u="none" strike="noStrike" cap="none" dirty="0" err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of</a:t>
            </a:r>
            <a:r>
              <a:rPr lang="de-AT" sz="700" b="1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AT" sz="700" b="1" i="0" u="none" strike="noStrike" cap="none" dirty="0" err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supply</a:t>
            </a:r>
            <a:r>
              <a:rPr lang="de-AT" sz="700" b="1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(&lt; </a:t>
            </a:r>
            <a:r>
              <a:rPr lang="de-AT" sz="700" b="1" i="0" u="none" strike="noStrike" cap="none" dirty="0" err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to</a:t>
            </a:r>
            <a:r>
              <a:rPr lang="de-AT" sz="700" b="1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AT" sz="700" b="1" i="0" u="none" strike="noStrike" cap="none" dirty="0" err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de-AT" sz="700" b="1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AT" sz="700" b="1" i="0" u="none" strike="noStrike" cap="none" dirty="0" err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left</a:t>
            </a:r>
            <a:r>
              <a:rPr lang="de-AT" sz="700" b="1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rPr lang="de-AT" sz="7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e.g. </a:t>
            </a:r>
            <a:r>
              <a:rPr lang="de-AT" sz="7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supply</a:t>
            </a:r>
            <a:r>
              <a:rPr lang="de-AT" sz="7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AT" sz="7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decreases</a:t>
            </a:r>
            <a:r>
              <a:rPr lang="de-AT" sz="7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AT" sz="7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because</a:t>
            </a:r>
            <a:r>
              <a:rPr lang="de-AT" sz="7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AT" sz="7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</a:t>
            </a:r>
            <a:r>
              <a:rPr lang="de-AT" sz="7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AT" sz="7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crop</a:t>
            </a:r>
            <a:r>
              <a:rPr lang="de-AT" sz="7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AT" sz="700" b="0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shortfall</a:t>
            </a:r>
            <a:r>
              <a:rPr lang="de-AT" sz="7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de-AT" sz="700" b="0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other</a:t>
            </a:r>
            <a:r>
              <a:rPr lang="de-AT" sz="7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AT" sz="700" b="0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products</a:t>
            </a:r>
            <a:r>
              <a:rPr lang="de-AT" sz="7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AT" sz="700" b="0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become</a:t>
            </a:r>
            <a:r>
              <a:rPr lang="de-AT" sz="7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AT" sz="700" b="0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more</a:t>
            </a:r>
            <a:r>
              <a:rPr lang="de-AT" sz="7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profitable,  </a:t>
            </a:r>
            <a:r>
              <a:rPr lang="de-AT" sz="700" b="0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rise</a:t>
            </a:r>
            <a:r>
              <a:rPr lang="de-AT" sz="7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AT" sz="700" b="0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</a:t>
            </a:r>
            <a:r>
              <a:rPr lang="de-AT" sz="7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AT" sz="700" b="0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production</a:t>
            </a:r>
            <a:r>
              <a:rPr lang="de-AT" sz="7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AT" sz="700" b="0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cost</a:t>
            </a:r>
            <a:r>
              <a:rPr lang="de-AT" sz="7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rPr lang="de-AT" sz="7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Fall in </a:t>
            </a:r>
            <a:r>
              <a:rPr lang="de-AT" sz="700" b="0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business</a:t>
            </a:r>
            <a:r>
              <a:rPr lang="de-AT" sz="7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AT" sz="700" b="0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optimism</a:t>
            </a:r>
            <a:r>
              <a:rPr lang="de-AT" sz="7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...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rPr lang="de-AT" sz="7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 </a:t>
            </a:r>
            <a:r>
              <a:rPr lang="de-AT" sz="7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shift</a:t>
            </a:r>
            <a:r>
              <a:rPr lang="de-AT" sz="7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AT" sz="7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</a:t>
            </a:r>
            <a:r>
              <a:rPr lang="de-AT" sz="7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AT" sz="7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de-AT" sz="7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AT" sz="7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left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rPr lang="de-AT" sz="7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consequences</a:t>
            </a:r>
            <a:r>
              <a:rPr lang="de-AT" sz="7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de-AT" sz="7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price</a:t>
            </a:r>
            <a:r>
              <a:rPr lang="de-AT" sz="7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AT" sz="7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increase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12" name="Google Shape;612;p78"/>
          <p:cNvCxnSpPr/>
          <p:nvPr/>
        </p:nvCxnSpPr>
        <p:spPr>
          <a:xfrm rot="10800000" flipH="1">
            <a:off x="459316" y="5597525"/>
            <a:ext cx="1132416" cy="596900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0000" dir="5400000">
              <a:srgbClr val="808080">
                <a:alpha val="37254"/>
              </a:srgbClr>
            </a:outerShdw>
          </a:effectLst>
        </p:spPr>
      </p:cxnSp>
      <p:pic>
        <p:nvPicPr>
          <p:cNvPr id="613" name="Google Shape;613;p7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22949" y="5321300"/>
            <a:ext cx="2290762" cy="137953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14" name="Google Shape;614;p78"/>
          <p:cNvCxnSpPr/>
          <p:nvPr/>
        </p:nvCxnSpPr>
        <p:spPr>
          <a:xfrm>
            <a:off x="6127749" y="5991225"/>
            <a:ext cx="793751" cy="53340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0000" dir="5400000">
              <a:srgbClr val="808080">
                <a:alpha val="37254"/>
              </a:srgbClr>
            </a:outerShdw>
          </a:effectLst>
        </p:spPr>
      </p:cxnSp>
      <p:sp>
        <p:nvSpPr>
          <p:cNvPr id="615" name="Google Shape;615;p78"/>
          <p:cNvSpPr txBox="1"/>
          <p:nvPr/>
        </p:nvSpPr>
        <p:spPr>
          <a:xfrm>
            <a:off x="3037416" y="5991225"/>
            <a:ext cx="2461683" cy="86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</a:pPr>
            <a:r>
              <a:rPr lang="de-AT" sz="700" b="1" dirty="0" err="1" smtClean="0">
                <a:solidFill>
                  <a:schemeClr val="accent2"/>
                </a:solidFill>
              </a:rPr>
              <a:t>Rise</a:t>
            </a:r>
            <a:r>
              <a:rPr lang="de-AT" sz="700" b="1" i="0" u="none" strike="noStrike" cap="none" dirty="0" smtClean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in </a:t>
            </a:r>
            <a:r>
              <a:rPr lang="de-AT" sz="700" b="1" i="0" u="none" strike="noStrike" cap="none" dirty="0" err="1" smtClean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supply</a:t>
            </a:r>
            <a:r>
              <a:rPr lang="de-AT" sz="700" b="1" i="0" u="none" strike="noStrike" cap="none" dirty="0" smtClean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AT" sz="700" b="1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(&gt; </a:t>
            </a:r>
            <a:r>
              <a:rPr lang="de-AT" sz="700" b="1" i="0" u="none" strike="noStrike" cap="none" dirty="0" err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to</a:t>
            </a:r>
            <a:r>
              <a:rPr lang="de-AT" sz="700" b="1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AT" sz="700" b="1" i="0" u="none" strike="noStrike" cap="none" dirty="0" err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de-AT" sz="700" b="1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AT" sz="700" b="1" i="0" u="none" strike="noStrike" cap="none" dirty="0" err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right</a:t>
            </a:r>
            <a:r>
              <a:rPr lang="de-AT" sz="700" b="1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rPr lang="de-AT" sz="7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e.g. </a:t>
            </a:r>
            <a:r>
              <a:rPr lang="de-AT" sz="7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very</a:t>
            </a:r>
            <a:r>
              <a:rPr lang="de-AT" sz="7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AT" sz="7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good</a:t>
            </a:r>
            <a:r>
              <a:rPr lang="de-AT" sz="7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AT" sz="7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crop</a:t>
            </a:r>
            <a:r>
              <a:rPr lang="de-AT" sz="7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AT" sz="7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leads</a:t>
            </a:r>
            <a:r>
              <a:rPr lang="de-AT" sz="7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AT" sz="7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</a:t>
            </a:r>
            <a:r>
              <a:rPr lang="de-AT" sz="7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AT" sz="7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supply</a:t>
            </a:r>
            <a:r>
              <a:rPr lang="de-AT" sz="7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AT" sz="700" b="0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growth</a:t>
            </a:r>
            <a:r>
              <a:rPr lang="de-AT" sz="7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de-AT" sz="700" b="0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other</a:t>
            </a:r>
            <a:r>
              <a:rPr lang="de-AT" sz="7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AT" sz="700" b="0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products</a:t>
            </a:r>
            <a:r>
              <a:rPr lang="de-AT" sz="7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AT" sz="700" b="0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bedome</a:t>
            </a:r>
            <a:r>
              <a:rPr lang="de-AT" sz="7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AT" sz="700" b="0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less</a:t>
            </a:r>
            <a:r>
              <a:rPr lang="de-AT" sz="7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profitable, fall </a:t>
            </a:r>
            <a:r>
              <a:rPr lang="de-AT" sz="700" b="0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</a:t>
            </a:r>
            <a:r>
              <a:rPr lang="de-AT" sz="7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AT" sz="700" b="0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production</a:t>
            </a:r>
            <a:r>
              <a:rPr lang="de-AT" sz="7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AT" sz="700" b="0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cost</a:t>
            </a:r>
            <a:r>
              <a:rPr lang="de-AT" sz="7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de-AT" sz="700" b="0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increase</a:t>
            </a:r>
            <a:r>
              <a:rPr lang="de-AT" sz="7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 </a:t>
            </a:r>
            <a:r>
              <a:rPr lang="de-AT" sz="700" b="0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supply</a:t>
            </a:r>
            <a:r>
              <a:rPr lang="de-AT" sz="7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AT" sz="700" b="0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</a:t>
            </a:r>
            <a:r>
              <a:rPr lang="de-AT" sz="7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AT" sz="700" b="0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resources</a:t>
            </a:r>
            <a:r>
              <a:rPr lang="de-AT" sz="7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de-AT" sz="700" b="0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increas</a:t>
            </a:r>
            <a:r>
              <a:rPr lang="de-AT" sz="700" dirty="0" err="1" smtClean="0">
                <a:solidFill>
                  <a:schemeClr val="dk1"/>
                </a:solidFill>
              </a:rPr>
              <a:t>e</a:t>
            </a:r>
            <a:r>
              <a:rPr lang="de-AT" sz="700" dirty="0" smtClean="0">
                <a:solidFill>
                  <a:schemeClr val="dk1"/>
                </a:solidFill>
              </a:rPr>
              <a:t> in </a:t>
            </a:r>
            <a:r>
              <a:rPr lang="de-AT" sz="700" dirty="0" err="1" smtClean="0">
                <a:solidFill>
                  <a:schemeClr val="dk1"/>
                </a:solidFill>
              </a:rPr>
              <a:t>optimism</a:t>
            </a:r>
            <a:endParaRPr lang="de-AT" sz="7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endParaRPr lang="de-AT" sz="700" b="0" i="0" u="none" strike="noStrike" cap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rPr lang="de-AT" sz="7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AT" sz="7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&gt; </a:t>
            </a:r>
            <a:r>
              <a:rPr lang="de-AT" sz="7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shift</a:t>
            </a:r>
            <a:r>
              <a:rPr lang="de-AT" sz="7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AT" sz="7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</a:t>
            </a:r>
            <a:r>
              <a:rPr lang="de-AT" sz="7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AT" sz="7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de-AT" sz="7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AT" sz="7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right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rPr lang="de-AT" sz="7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consequences</a:t>
            </a:r>
            <a:r>
              <a:rPr lang="de-AT" sz="7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de-AT" sz="7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price</a:t>
            </a:r>
            <a:r>
              <a:rPr lang="de-AT" sz="7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AT" sz="7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reduction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16" name="Google Shape;616;p78"/>
          <p:cNvCxnSpPr/>
          <p:nvPr/>
        </p:nvCxnSpPr>
        <p:spPr>
          <a:xfrm rot="10800000" flipH="1">
            <a:off x="1026583" y="5913437"/>
            <a:ext cx="1130300" cy="596900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0000" dir="5400000">
              <a:srgbClr val="808080">
                <a:alpha val="37254"/>
              </a:srgbClr>
            </a:outerShdw>
          </a:effectLst>
        </p:spPr>
      </p:cxnSp>
      <p:cxnSp>
        <p:nvCxnSpPr>
          <p:cNvPr id="617" name="Google Shape;617;p78"/>
          <p:cNvCxnSpPr/>
          <p:nvPr/>
        </p:nvCxnSpPr>
        <p:spPr>
          <a:xfrm>
            <a:off x="6684433" y="5464175"/>
            <a:ext cx="1111392" cy="73025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0000" dir="5400000">
              <a:srgbClr val="808080">
                <a:alpha val="37254"/>
              </a:srgbClr>
            </a:outerShdw>
          </a:effectLst>
        </p:spPr>
      </p:cxnSp>
      <p:sp>
        <p:nvSpPr>
          <p:cNvPr id="618" name="Google Shape;618;p78"/>
          <p:cNvSpPr txBox="1"/>
          <p:nvPr/>
        </p:nvSpPr>
        <p:spPr>
          <a:xfrm>
            <a:off x="8934449" y="5386387"/>
            <a:ext cx="3119967" cy="522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Arial"/>
              <a:buNone/>
            </a:pPr>
            <a:r>
              <a:rPr lang="de-AT" sz="7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Fall in </a:t>
            </a:r>
            <a:r>
              <a:rPr lang="de-AT" sz="700" b="1" i="0" u="none" strike="noStrike" cap="none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demand</a:t>
            </a:r>
            <a:r>
              <a:rPr lang="de-AT" sz="7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(&lt; </a:t>
            </a:r>
            <a:r>
              <a:rPr lang="de-AT" sz="700" b="1" i="0" u="none" strike="noStrike" cap="none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to</a:t>
            </a:r>
            <a:r>
              <a:rPr lang="de-AT" sz="7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AT" sz="700" b="1" i="0" u="none" strike="noStrike" cap="none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de-AT" sz="7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AT" sz="700" b="1" i="0" u="none" strike="noStrike" cap="none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left</a:t>
            </a:r>
            <a:r>
              <a:rPr lang="de-AT" sz="7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rPr lang="de-AT" sz="7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e.g. due </a:t>
            </a:r>
            <a:r>
              <a:rPr lang="de-AT" sz="7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</a:t>
            </a:r>
            <a:r>
              <a:rPr lang="de-AT" sz="7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AT" sz="7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change</a:t>
            </a:r>
            <a:r>
              <a:rPr lang="de-AT" sz="7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 taste (</a:t>
            </a:r>
            <a:r>
              <a:rPr lang="de-AT" sz="7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many</a:t>
            </a:r>
            <a:r>
              <a:rPr lang="de-AT" sz="7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AT" sz="7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vegetarians</a:t>
            </a:r>
            <a:r>
              <a:rPr lang="de-AT" sz="7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), </a:t>
            </a:r>
            <a:r>
              <a:rPr lang="de-AT" sz="7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fall </a:t>
            </a:r>
            <a:r>
              <a:rPr lang="de-AT" sz="700" b="0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</a:t>
            </a:r>
            <a:r>
              <a:rPr lang="de-AT" sz="7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AT" sz="700" b="0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disposable</a:t>
            </a:r>
            <a:r>
              <a:rPr lang="de-AT" sz="7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AT" sz="700" b="0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income</a:t>
            </a:r>
            <a:r>
              <a:rPr lang="de-AT" sz="7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de-AT" sz="700" b="0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tax</a:t>
            </a:r>
            <a:r>
              <a:rPr lang="de-AT" sz="7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AT" sz="700" b="0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increase</a:t>
            </a:r>
            <a:r>
              <a:rPr lang="de-AT" sz="7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), fall </a:t>
            </a:r>
            <a:r>
              <a:rPr lang="de-AT" sz="700" b="0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</a:t>
            </a:r>
            <a:r>
              <a:rPr lang="de-AT" sz="7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AT" sz="700" b="0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prices</a:t>
            </a:r>
            <a:r>
              <a:rPr lang="de-AT" sz="7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AT" sz="700" b="0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</a:t>
            </a:r>
            <a:r>
              <a:rPr lang="de-AT" sz="7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AT" sz="700" b="0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substitutes</a:t>
            </a:r>
            <a:r>
              <a:rPr lang="de-AT" sz="7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de-AT" sz="700" b="0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rise</a:t>
            </a:r>
            <a:r>
              <a:rPr lang="de-AT" sz="7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AT" sz="700" b="0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</a:t>
            </a:r>
            <a:r>
              <a:rPr lang="de-AT" sz="7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AT" sz="700" b="0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prices</a:t>
            </a:r>
            <a:r>
              <a:rPr lang="de-AT" sz="7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AT" sz="700" b="0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</a:t>
            </a:r>
            <a:r>
              <a:rPr lang="de-AT" sz="7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AT" sz="700" b="0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complements</a:t>
            </a:r>
            <a:r>
              <a:rPr lang="de-AT" sz="7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de-AT" sz="700" b="0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changes</a:t>
            </a:r>
            <a:r>
              <a:rPr lang="de-AT" sz="7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 taste in </a:t>
            </a:r>
            <a:r>
              <a:rPr lang="de-AT" sz="700" b="0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favour</a:t>
            </a:r>
            <a:r>
              <a:rPr lang="de-AT" sz="7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AT" sz="700" b="0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</a:t>
            </a:r>
            <a:r>
              <a:rPr lang="de-AT" sz="7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AT" sz="700" b="0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other</a:t>
            </a:r>
            <a:r>
              <a:rPr lang="de-AT" sz="7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AT" sz="700" b="0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products</a:t>
            </a:r>
            <a:r>
              <a:rPr lang="de-AT" sz="7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de-AT" sz="700" b="0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reduction</a:t>
            </a:r>
            <a:r>
              <a:rPr lang="de-AT" sz="7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AT" sz="700" b="0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</a:t>
            </a:r>
            <a:r>
              <a:rPr lang="de-AT" sz="7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AT" sz="700" b="0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advertising</a:t>
            </a:r>
            <a:r>
              <a:rPr lang="de-AT" sz="7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fall in </a:t>
            </a:r>
            <a:r>
              <a:rPr lang="de-AT" sz="700" b="0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de-AT" sz="7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AT" sz="700" b="0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population</a:t>
            </a:r>
            <a:r>
              <a:rPr lang="de-AT" sz="7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.</a:t>
            </a:r>
            <a:r>
              <a:rPr lang="de-AT" sz="7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.. </a:t>
            </a:r>
            <a:r>
              <a:rPr lang="de-AT" sz="7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shift</a:t>
            </a:r>
            <a:r>
              <a:rPr lang="de-AT" sz="7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AT" sz="7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</a:t>
            </a:r>
            <a:r>
              <a:rPr lang="de-AT" sz="7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AT" sz="7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de-AT" sz="7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AT" sz="7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demand</a:t>
            </a:r>
            <a:r>
              <a:rPr lang="de-AT" sz="7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AT" sz="7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curve</a:t>
            </a:r>
            <a:r>
              <a:rPr lang="de-AT" sz="7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AT" sz="7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</a:t>
            </a:r>
            <a:r>
              <a:rPr lang="de-AT" sz="7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AT" sz="7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de-AT" sz="7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AT" sz="7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left</a:t>
            </a:r>
            <a:r>
              <a:rPr lang="de-AT" sz="7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de-AT" sz="7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consequences</a:t>
            </a:r>
            <a:r>
              <a:rPr lang="de-AT" sz="7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→ </a:t>
            </a:r>
            <a:r>
              <a:rPr lang="de-AT" sz="7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price</a:t>
            </a:r>
            <a:r>
              <a:rPr lang="de-AT" sz="7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AT" sz="7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reduction</a:t>
            </a:r>
            <a:r>
              <a:rPr lang="de-AT" sz="7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AT" sz="7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</a:t>
            </a:r>
            <a:r>
              <a:rPr lang="de-AT" sz="7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AT" sz="7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meat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9" name="Google Shape;619;p78"/>
          <p:cNvSpPr txBox="1"/>
          <p:nvPr/>
        </p:nvSpPr>
        <p:spPr>
          <a:xfrm>
            <a:off x="8928100" y="6121400"/>
            <a:ext cx="3119967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Arial"/>
              <a:buNone/>
            </a:pPr>
            <a:r>
              <a:rPr lang="de-AT" sz="700" b="1" dirty="0" err="1" smtClean="0">
                <a:solidFill>
                  <a:schemeClr val="accent1"/>
                </a:solidFill>
              </a:rPr>
              <a:t>Rise</a:t>
            </a:r>
            <a:r>
              <a:rPr lang="de-AT" sz="700" b="1" i="0" u="none" strike="noStrike" cap="none" dirty="0" smtClean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AT" sz="700" b="1" i="0" u="none" strike="noStrike" cap="none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demand</a:t>
            </a:r>
            <a:r>
              <a:rPr lang="de-AT" sz="7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(&gt; </a:t>
            </a:r>
            <a:r>
              <a:rPr lang="de-AT" sz="700" b="1" i="0" u="none" strike="noStrike" cap="none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to</a:t>
            </a:r>
            <a:r>
              <a:rPr lang="de-AT" sz="7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AT" sz="700" b="1" i="0" u="none" strike="noStrike" cap="none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de-AT" sz="7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AT" sz="700" b="1" i="0" u="none" strike="noStrike" cap="none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right</a:t>
            </a:r>
            <a:r>
              <a:rPr lang="de-AT" sz="7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rPr lang="de-AT" sz="7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e.g. </a:t>
            </a:r>
            <a:r>
              <a:rPr lang="de-AT" sz="7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public</a:t>
            </a:r>
            <a:r>
              <a:rPr lang="de-AT" sz="7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AT" sz="7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festival</a:t>
            </a:r>
            <a:r>
              <a:rPr lang="de-AT" sz="7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de-AT" sz="7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beer</a:t>
            </a:r>
            <a:r>
              <a:rPr lang="de-AT" sz="7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</a:t>
            </a:r>
            <a:r>
              <a:rPr lang="de-AT" sz="7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demand</a:t>
            </a:r>
            <a:r>
              <a:rPr lang="de-AT" sz="7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AT" sz="7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</a:t>
            </a:r>
            <a:r>
              <a:rPr lang="de-AT" sz="7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AT" sz="7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beer</a:t>
            </a:r>
            <a:r>
              <a:rPr lang="de-AT" sz="7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AT" sz="7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increases</a:t>
            </a:r>
            <a:r>
              <a:rPr lang="de-AT" sz="7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de-AT" sz="700" b="0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increase</a:t>
            </a:r>
            <a:r>
              <a:rPr lang="de-AT" sz="7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AT" sz="700" b="0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</a:t>
            </a:r>
            <a:r>
              <a:rPr lang="de-AT" sz="7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AT" sz="700" b="0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advertising</a:t>
            </a:r>
            <a:r>
              <a:rPr lang="de-AT" sz="7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de-AT" sz="700" b="0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increase</a:t>
            </a:r>
            <a:r>
              <a:rPr lang="de-AT" sz="7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AT" sz="700" b="0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</a:t>
            </a:r>
            <a:r>
              <a:rPr lang="de-AT" sz="7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AT" sz="700" b="0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income</a:t>
            </a:r>
            <a:r>
              <a:rPr lang="de-AT" sz="7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de-AT" sz="700" b="0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rise</a:t>
            </a:r>
            <a:r>
              <a:rPr lang="de-AT" sz="7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AT" sz="700" b="0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</a:t>
            </a:r>
            <a:r>
              <a:rPr lang="de-AT" sz="7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AT" sz="700" b="0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prices</a:t>
            </a:r>
            <a:r>
              <a:rPr lang="de-AT" sz="7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AT" sz="700" b="0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</a:t>
            </a:r>
            <a:r>
              <a:rPr lang="de-AT" sz="7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AT" sz="700" b="0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substitutes</a:t>
            </a:r>
            <a:r>
              <a:rPr lang="de-AT" sz="7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fall </a:t>
            </a:r>
            <a:r>
              <a:rPr lang="de-AT" sz="700" b="0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</a:t>
            </a:r>
            <a:r>
              <a:rPr lang="de-AT" sz="7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AT" sz="700" b="0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price</a:t>
            </a:r>
            <a:r>
              <a:rPr lang="de-AT" sz="7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AT" sz="700" b="0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</a:t>
            </a:r>
            <a:r>
              <a:rPr lang="de-AT" sz="7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AT" sz="700" b="0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complements</a:t>
            </a:r>
            <a:r>
              <a:rPr lang="de-AT" sz="7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de-AT" sz="700" b="0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rise</a:t>
            </a:r>
            <a:r>
              <a:rPr lang="de-AT" sz="7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 </a:t>
            </a:r>
            <a:r>
              <a:rPr lang="de-AT" sz="700" b="0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population</a:t>
            </a:r>
            <a:r>
              <a:rPr lang="de-AT" sz="7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de-AT" sz="700" b="0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other</a:t>
            </a:r>
            <a:r>
              <a:rPr lang="de-AT" sz="7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AT" sz="700" b="0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facors</a:t>
            </a:r>
            <a:r>
              <a:rPr lang="de-AT" sz="7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AT" sz="700" b="0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like</a:t>
            </a:r>
            <a:r>
              <a:rPr lang="de-AT" sz="7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AT" sz="700" b="0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hot</a:t>
            </a:r>
            <a:r>
              <a:rPr lang="de-AT" sz="7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AT" sz="700" b="0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weather</a:t>
            </a:r>
            <a:r>
              <a:rPr lang="de-AT" sz="7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,...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endParaRPr lang="de-AT" sz="7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rPr lang="de-AT" sz="700" b="0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shift</a:t>
            </a:r>
            <a:r>
              <a:rPr lang="de-AT" sz="7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AT" sz="7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</a:t>
            </a:r>
            <a:r>
              <a:rPr lang="de-AT" sz="7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AT" sz="7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de-AT" sz="7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AT" sz="7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demand</a:t>
            </a:r>
            <a:r>
              <a:rPr lang="de-AT" sz="7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AT" sz="7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curve</a:t>
            </a:r>
            <a:r>
              <a:rPr lang="de-AT" sz="7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AT" sz="7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</a:t>
            </a:r>
            <a:r>
              <a:rPr lang="de-AT" sz="7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AT" sz="7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de-AT" sz="7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AT" sz="7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right</a:t>
            </a:r>
            <a:r>
              <a:rPr lang="de-AT" sz="7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de-AT" sz="7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consequences</a:t>
            </a:r>
            <a:r>
              <a:rPr lang="de-AT" sz="7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→ </a:t>
            </a:r>
            <a:r>
              <a:rPr lang="de-AT" sz="7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price</a:t>
            </a:r>
            <a:r>
              <a:rPr lang="de-AT" sz="7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AT" sz="7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increase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20" name="Google Shape;620;p78"/>
          <p:cNvCxnSpPr/>
          <p:nvPr/>
        </p:nvCxnSpPr>
        <p:spPr>
          <a:xfrm flipH="1">
            <a:off x="1456267" y="5740400"/>
            <a:ext cx="304800" cy="12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  <a:effectLst>
            <a:outerShdw blurRad="63500" dist="20000" dir="5400000">
              <a:srgbClr val="808080">
                <a:alpha val="37254"/>
              </a:srgbClr>
            </a:outerShdw>
          </a:effectLst>
        </p:spPr>
      </p:cxnSp>
      <p:cxnSp>
        <p:nvCxnSpPr>
          <p:cNvPr id="621" name="Google Shape;621;p78"/>
          <p:cNvCxnSpPr/>
          <p:nvPr/>
        </p:nvCxnSpPr>
        <p:spPr>
          <a:xfrm>
            <a:off x="1026583" y="6296025"/>
            <a:ext cx="429683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  <a:effectLst>
            <a:outerShdw blurRad="63500" dist="20000" dir="5400000">
              <a:srgbClr val="808080">
                <a:alpha val="37254"/>
              </a:srgbClr>
            </a:outerShdw>
          </a:effectLst>
        </p:spPr>
      </p:cxnSp>
      <p:cxnSp>
        <p:nvCxnSpPr>
          <p:cNvPr id="622" name="Google Shape;622;p78"/>
          <p:cNvCxnSpPr/>
          <p:nvPr/>
        </p:nvCxnSpPr>
        <p:spPr>
          <a:xfrm flipH="1">
            <a:off x="6328833" y="5978525"/>
            <a:ext cx="304800" cy="12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  <a:effectLst>
            <a:outerShdw blurRad="63500" dist="20000" dir="5400000">
              <a:srgbClr val="808080">
                <a:alpha val="37254"/>
              </a:srgbClr>
            </a:outerShdw>
          </a:effectLst>
        </p:spPr>
      </p:cxnSp>
      <p:cxnSp>
        <p:nvCxnSpPr>
          <p:cNvPr id="623" name="Google Shape;623;p78"/>
          <p:cNvCxnSpPr/>
          <p:nvPr/>
        </p:nvCxnSpPr>
        <p:spPr>
          <a:xfrm>
            <a:off x="7200900" y="6075362"/>
            <a:ext cx="429683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  <a:effectLst>
            <a:outerShdw blurRad="63500" dist="20000" dir="5400000">
              <a:srgbClr val="808080">
                <a:alpha val="37254"/>
              </a:srgbClr>
            </a:outerShdw>
          </a:effectLst>
        </p:spPr>
      </p:cxnSp>
      <p:sp>
        <p:nvSpPr>
          <p:cNvPr id="624" name="Google Shape;624;p78"/>
          <p:cNvSpPr txBox="1"/>
          <p:nvPr/>
        </p:nvSpPr>
        <p:spPr>
          <a:xfrm>
            <a:off x="6855883" y="2470150"/>
            <a:ext cx="1511300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de-AT" sz="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market function</a:t>
            </a:r>
            <a:endParaRPr sz="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Char char="•"/>
            </a:pPr>
            <a:r>
              <a:rPr lang="de-AT"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supply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Char char="•"/>
            </a:pPr>
            <a:r>
              <a:rPr lang="de-AT"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coordination </a:t>
            </a:r>
            <a:endParaRPr sz="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Char char="•"/>
            </a:pPr>
            <a:r>
              <a:rPr lang="de-AT"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pricing</a:t>
            </a:r>
            <a:endParaRPr sz="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Char char="•"/>
            </a:pPr>
            <a:r>
              <a:rPr lang="de-AT"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distribution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5" name="Google Shape;625;p78"/>
          <p:cNvSpPr txBox="1"/>
          <p:nvPr/>
        </p:nvSpPr>
        <p:spPr>
          <a:xfrm>
            <a:off x="8214783" y="2473325"/>
            <a:ext cx="1511300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de-AT" sz="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price function</a:t>
            </a:r>
            <a:endParaRPr sz="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Char char="•"/>
            </a:pPr>
            <a:r>
              <a:rPr lang="de-AT"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signal</a:t>
            </a:r>
            <a:endParaRPr sz="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Char char="•"/>
            </a:pPr>
            <a:r>
              <a:rPr lang="de-AT"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rationalization</a:t>
            </a:r>
            <a:endParaRPr sz="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Char char="•"/>
            </a:pPr>
            <a:r>
              <a:rPr lang="de-AT"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selection</a:t>
            </a:r>
            <a:endParaRPr sz="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Char char="•"/>
            </a:pPr>
            <a:r>
              <a:rPr lang="de-AT" sz="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control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6" name="Google Shape;626;p78"/>
          <p:cNvSpPr txBox="1"/>
          <p:nvPr/>
        </p:nvSpPr>
        <p:spPr>
          <a:xfrm>
            <a:off x="2351616" y="2625725"/>
            <a:ext cx="537633" cy="17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alibri"/>
              <a:buNone/>
            </a:pPr>
            <a:r>
              <a:rPr lang="de-AT" sz="6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Quantity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7" name="Google Shape;627;p78"/>
          <p:cNvSpPr txBox="1"/>
          <p:nvPr/>
        </p:nvSpPr>
        <p:spPr>
          <a:xfrm>
            <a:off x="535516" y="1717675"/>
            <a:ext cx="450849" cy="184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alibri"/>
              <a:buNone/>
            </a:pPr>
            <a:r>
              <a:rPr lang="de-AT" sz="6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Price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8" name="Google Shape;628;p7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543049" y="33337"/>
            <a:ext cx="509587" cy="452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629" name="Google Shape;629;p7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256367" y="17462"/>
            <a:ext cx="528637" cy="481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30" name="Google Shape;630;p7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718983" y="33337"/>
            <a:ext cx="696383" cy="465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631" name="Google Shape;631;p78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999316" y="17462"/>
            <a:ext cx="690033" cy="481012"/>
          </a:xfrm>
          <a:prstGeom prst="rect">
            <a:avLst/>
          </a:prstGeom>
          <a:noFill/>
          <a:ln>
            <a:noFill/>
          </a:ln>
        </p:spPr>
      </p:pic>
      <p:sp>
        <p:nvSpPr>
          <p:cNvPr id="632" name="Google Shape;632;p78"/>
          <p:cNvSpPr txBox="1"/>
          <p:nvPr/>
        </p:nvSpPr>
        <p:spPr>
          <a:xfrm>
            <a:off x="6093883" y="2625725"/>
            <a:ext cx="537633" cy="184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alibri"/>
              <a:buNone/>
            </a:pPr>
            <a:r>
              <a:rPr lang="de-AT" sz="6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Quantity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3" name="Google Shape;633;p78"/>
          <p:cNvSpPr txBox="1"/>
          <p:nvPr/>
        </p:nvSpPr>
        <p:spPr>
          <a:xfrm>
            <a:off x="4267200" y="1668462"/>
            <a:ext cx="450849" cy="184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alibri"/>
              <a:buNone/>
            </a:pPr>
            <a:r>
              <a:rPr lang="de-AT" sz="6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Price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34" name="Google Shape;634;p78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1383433" y="1576387"/>
            <a:ext cx="581025" cy="652462"/>
          </a:xfrm>
          <a:prstGeom prst="rect">
            <a:avLst/>
          </a:prstGeom>
          <a:noFill/>
          <a:ln>
            <a:noFill/>
          </a:ln>
        </p:spPr>
      </p:pic>
      <p:sp>
        <p:nvSpPr>
          <p:cNvPr id="635" name="Google Shape;635;p78"/>
          <p:cNvSpPr txBox="1"/>
          <p:nvPr/>
        </p:nvSpPr>
        <p:spPr>
          <a:xfrm>
            <a:off x="234949" y="3422650"/>
            <a:ext cx="448733" cy="184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alibri"/>
              <a:buNone/>
            </a:pPr>
            <a:r>
              <a:rPr lang="de-AT" sz="6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Price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6" name="Google Shape;636;p78"/>
          <p:cNvSpPr txBox="1"/>
          <p:nvPr/>
        </p:nvSpPr>
        <p:spPr>
          <a:xfrm>
            <a:off x="131233" y="5280025"/>
            <a:ext cx="450849" cy="184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alibri"/>
              <a:buNone/>
            </a:pPr>
            <a:r>
              <a:rPr lang="de-AT" sz="6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Price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7" name="Google Shape;637;p78"/>
          <p:cNvSpPr txBox="1"/>
          <p:nvPr/>
        </p:nvSpPr>
        <p:spPr>
          <a:xfrm>
            <a:off x="6102349" y="3422650"/>
            <a:ext cx="450849" cy="184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alibri"/>
              <a:buNone/>
            </a:pPr>
            <a:r>
              <a:rPr lang="de-AT" sz="6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Price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8" name="Google Shape;638;p78"/>
          <p:cNvSpPr txBox="1"/>
          <p:nvPr/>
        </p:nvSpPr>
        <p:spPr>
          <a:xfrm>
            <a:off x="5810249" y="5280025"/>
            <a:ext cx="450849" cy="184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alibri"/>
              <a:buNone/>
            </a:pPr>
            <a:r>
              <a:rPr lang="de-AT" sz="6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Price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9" name="Google Shape;639;p78"/>
          <p:cNvSpPr txBox="1"/>
          <p:nvPr/>
        </p:nvSpPr>
        <p:spPr>
          <a:xfrm>
            <a:off x="6938433" y="1347787"/>
            <a:ext cx="450849" cy="184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alibri"/>
              <a:buNone/>
            </a:pPr>
            <a:r>
              <a:rPr lang="de-AT" sz="6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Price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0" name="Google Shape;640;p78"/>
          <p:cNvSpPr txBox="1"/>
          <p:nvPr/>
        </p:nvSpPr>
        <p:spPr>
          <a:xfrm>
            <a:off x="8640233" y="2286000"/>
            <a:ext cx="537633" cy="184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alibri"/>
              <a:buNone/>
            </a:pPr>
            <a:r>
              <a:rPr lang="de-AT" sz="6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Quantity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1" name="Google Shape;641;p78"/>
          <p:cNvSpPr txBox="1"/>
          <p:nvPr/>
        </p:nvSpPr>
        <p:spPr>
          <a:xfrm>
            <a:off x="2082800" y="4494212"/>
            <a:ext cx="537633" cy="184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alibri"/>
              <a:buNone/>
            </a:pPr>
            <a:r>
              <a:rPr lang="de-AT" sz="6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Quantity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2" name="Google Shape;642;p78"/>
          <p:cNvSpPr txBox="1"/>
          <p:nvPr/>
        </p:nvSpPr>
        <p:spPr>
          <a:xfrm>
            <a:off x="8098367" y="4586287"/>
            <a:ext cx="537633" cy="184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alibri"/>
              <a:buNone/>
            </a:pPr>
            <a:r>
              <a:rPr lang="de-AT" sz="6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Quantity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3" name="Google Shape;643;p78"/>
          <p:cNvSpPr txBox="1"/>
          <p:nvPr/>
        </p:nvSpPr>
        <p:spPr>
          <a:xfrm>
            <a:off x="2286000" y="6511925"/>
            <a:ext cx="537633" cy="184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alibri"/>
              <a:buNone/>
            </a:pPr>
            <a:r>
              <a:rPr lang="de-AT" sz="6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Quantity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4" name="Google Shape;644;p78"/>
          <p:cNvSpPr txBox="1"/>
          <p:nvPr/>
        </p:nvSpPr>
        <p:spPr>
          <a:xfrm>
            <a:off x="7975600" y="6510337"/>
            <a:ext cx="537633" cy="184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alibri"/>
              <a:buNone/>
            </a:pPr>
            <a:r>
              <a:rPr lang="de-AT" sz="6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Quantity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456266" y="1717675"/>
            <a:ext cx="626534" cy="1349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800" dirty="0" smtClean="0"/>
              <a:t>Demand </a:t>
            </a:r>
            <a:endParaRPr lang="de-DE" sz="800" dirty="0"/>
          </a:p>
        </p:txBody>
      </p:sp>
      <p:sp>
        <p:nvSpPr>
          <p:cNvPr id="71" name="Rechteck 70"/>
          <p:cNvSpPr/>
          <p:nvPr/>
        </p:nvSpPr>
        <p:spPr>
          <a:xfrm>
            <a:off x="5183715" y="1735138"/>
            <a:ext cx="626534" cy="13493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800" dirty="0" err="1" smtClean="0"/>
              <a:t>Supply</a:t>
            </a:r>
            <a:r>
              <a:rPr lang="de-DE" sz="800" dirty="0" smtClean="0"/>
              <a:t> </a:t>
            </a:r>
            <a:endParaRPr lang="de-DE" sz="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62"/>
          <p:cNvSpPr txBox="1">
            <a:spLocks noGrp="1"/>
          </p:cNvSpPr>
          <p:nvPr>
            <p:ph type="title"/>
          </p:nvPr>
        </p:nvSpPr>
        <p:spPr>
          <a:xfrm>
            <a:off x="1040550" y="1473622"/>
            <a:ext cx="10110900" cy="30693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AT" dirty="0"/>
              <a:t>https://</a:t>
            </a:r>
            <a:r>
              <a:rPr lang="de-AT" dirty="0" err="1"/>
              <a:t>www.youtube.com</a:t>
            </a:r>
            <a:r>
              <a:rPr lang="de-AT" dirty="0"/>
              <a:t>/</a:t>
            </a:r>
            <a:r>
              <a:rPr lang="de-AT" dirty="0" err="1"/>
              <a:t>watch?v</a:t>
            </a:r>
            <a:r>
              <a:rPr lang="de-AT" dirty="0"/>
              <a:t>=RP0j3Lnlazs&amp;list=PL1oDmcs0xTD9Aig5cP8_R1gzq-mQHgcAH&amp;index=12</a:t>
            </a:r>
            <a:endParaRPr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63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de-AT"/>
              <a:t>DEMAND CURVE </a:t>
            </a:r>
            <a:r>
              <a:rPr lang="de-AT" sz="2400"/>
              <a:t>IMPORTANT TERMS</a:t>
            </a:r>
            <a:endParaRPr sz="2400"/>
          </a:p>
        </p:txBody>
      </p:sp>
      <p:sp>
        <p:nvSpPr>
          <p:cNvPr id="464" name="Google Shape;464;p63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91440" lvl="0" indent="-127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●"/>
            </a:pPr>
            <a:r>
              <a:rPr lang="de-AT"/>
              <a:t> </a:t>
            </a:r>
            <a:r>
              <a:rPr lang="de-AT" b="1"/>
              <a:t>Demand</a:t>
            </a:r>
            <a:r>
              <a:rPr lang="de-AT"/>
              <a:t> = Quantity of goods and services that consumers are willing and able to purchase at various prices during a given period of time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91440" lvl="0" indent="-114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-AT"/>
              <a:t> </a:t>
            </a:r>
            <a:r>
              <a:rPr lang="de-AT" b="1"/>
              <a:t>Individual demand</a:t>
            </a:r>
            <a:r>
              <a:rPr lang="de-AT"/>
              <a:t> = Demand of just one consumer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91440" lvl="0" indent="-114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-AT"/>
              <a:t> </a:t>
            </a:r>
            <a:r>
              <a:rPr lang="de-AT" b="1"/>
              <a:t>Market demand </a:t>
            </a:r>
            <a:r>
              <a:rPr lang="de-AT"/>
              <a:t>= Total demand for a product from all its consumers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91440" lvl="0" indent="-114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-AT" b="1"/>
              <a:t>Quantity demanded</a:t>
            </a:r>
            <a:r>
              <a:rPr lang="de-AT"/>
              <a:t> = Amount of a good or service consumers consumers are willing and able to buy</a:t>
            </a:r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64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AT"/>
              <a:t>DEMAND CURVE</a:t>
            </a:r>
            <a:endParaRPr/>
          </a:p>
        </p:txBody>
      </p:sp>
      <p:pic>
        <p:nvPicPr>
          <p:cNvPr id="470" name="Google Shape;470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31550" y="2467237"/>
            <a:ext cx="4211825" cy="2773650"/>
          </a:xfrm>
          <a:prstGeom prst="rect">
            <a:avLst/>
          </a:prstGeom>
          <a:noFill/>
          <a:ln>
            <a:noFill/>
          </a:ln>
        </p:spPr>
      </p:pic>
      <p:sp>
        <p:nvSpPr>
          <p:cNvPr id="471" name="Google Shape;471;p64"/>
          <p:cNvSpPr txBox="1"/>
          <p:nvPr/>
        </p:nvSpPr>
        <p:spPr>
          <a:xfrm>
            <a:off x="8100500" y="3062500"/>
            <a:ext cx="3055200" cy="10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473" name="Google Shape;473;p64"/>
          <p:cNvGraphicFramePr/>
          <p:nvPr/>
        </p:nvGraphicFramePr>
        <p:xfrm>
          <a:off x="815858" y="2275250"/>
          <a:ext cx="1644550" cy="3157625"/>
        </p:xfrm>
        <a:graphic>
          <a:graphicData uri="http://schemas.openxmlformats.org/drawingml/2006/table">
            <a:tbl>
              <a:tblPr>
                <a:noFill/>
                <a:tableStyleId>{5EE9E589-632B-488A-BB62-D10E9A59E319}</a:tableStyleId>
              </a:tblPr>
              <a:tblGrid>
                <a:gridCol w="661050"/>
                <a:gridCol w="983500"/>
              </a:tblGrid>
              <a:tr h="483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Calibri"/>
                        <a:buNone/>
                      </a:pPr>
                      <a:r>
                        <a:rPr lang="de-AT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PRICE</a:t>
                      </a:r>
                      <a:endParaRPr sz="1200"/>
                    </a:p>
                  </a:txBody>
                  <a:tcPr marL="16925" marR="16925" marT="127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Calibri"/>
                        <a:buNone/>
                      </a:pPr>
                      <a:r>
                        <a:rPr lang="de-AT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DEMAND</a:t>
                      </a:r>
                      <a:endParaRPr sz="1200"/>
                    </a:p>
                  </a:txBody>
                  <a:tcPr marL="16925" marR="16925" marT="127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4310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Calibri"/>
                        <a:buNone/>
                      </a:pPr>
                      <a:r>
                        <a:rPr lang="de-AT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200"/>
                    </a:p>
                  </a:txBody>
                  <a:tcPr marL="16925" marR="16925" marT="127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Calibri"/>
                        <a:buNone/>
                      </a:pPr>
                      <a:r>
                        <a:rPr lang="de-AT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</a:t>
                      </a:r>
                      <a:endParaRPr sz="1200"/>
                    </a:p>
                  </a:txBody>
                  <a:tcPr marL="16925" marR="16925" marT="127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4310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Calibri"/>
                        <a:buNone/>
                      </a:pPr>
                      <a:r>
                        <a:rPr lang="de-AT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200"/>
                    </a:p>
                  </a:txBody>
                  <a:tcPr marL="16925" marR="16925" marT="127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Calibri"/>
                        <a:buNone/>
                      </a:pPr>
                      <a:r>
                        <a:rPr lang="de-AT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</a:t>
                      </a:r>
                      <a:endParaRPr sz="1200"/>
                    </a:p>
                  </a:txBody>
                  <a:tcPr marL="16925" marR="16925" marT="127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4310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Calibri"/>
                        <a:buNone/>
                      </a:pPr>
                      <a:r>
                        <a:rPr lang="de-AT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200"/>
                    </a:p>
                  </a:txBody>
                  <a:tcPr marL="16925" marR="16925" marT="127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Calibri"/>
                        <a:buNone/>
                      </a:pPr>
                      <a:r>
                        <a:rPr lang="de-AT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</a:t>
                      </a:r>
                      <a:endParaRPr sz="1200"/>
                    </a:p>
                  </a:txBody>
                  <a:tcPr marL="16925" marR="16925" marT="127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4310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Calibri"/>
                        <a:buNone/>
                      </a:pPr>
                      <a:r>
                        <a:rPr lang="de-AT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200"/>
                    </a:p>
                  </a:txBody>
                  <a:tcPr marL="16925" marR="16925" marT="127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Calibri"/>
                        <a:buNone/>
                      </a:pPr>
                      <a:r>
                        <a:rPr lang="de-AT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endParaRPr sz="1200"/>
                    </a:p>
                  </a:txBody>
                  <a:tcPr marL="16925" marR="16925" marT="127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4310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Calibri"/>
                        <a:buNone/>
                      </a:pPr>
                      <a:r>
                        <a:rPr lang="de-AT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1200"/>
                    </a:p>
                  </a:txBody>
                  <a:tcPr marL="16925" marR="16925" marT="127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Calibri"/>
                        <a:buNone/>
                      </a:pPr>
                      <a:r>
                        <a:rPr lang="de-AT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</a:t>
                      </a:r>
                      <a:endParaRPr sz="1200"/>
                    </a:p>
                  </a:txBody>
                  <a:tcPr marL="16925" marR="16925" marT="127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4310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Calibri"/>
                        <a:buNone/>
                      </a:pPr>
                      <a:r>
                        <a:rPr lang="de-AT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  <a:endParaRPr sz="1200"/>
                    </a:p>
                  </a:txBody>
                  <a:tcPr marL="16925" marR="16925" marT="127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Calibri"/>
                        <a:buNone/>
                      </a:pPr>
                      <a:r>
                        <a:rPr lang="de-AT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  <a:endParaRPr sz="1200"/>
                    </a:p>
                  </a:txBody>
                  <a:tcPr marL="16925" marR="16925" marT="127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4310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Calibri"/>
                        <a:buNone/>
                      </a:pPr>
                      <a:r>
                        <a:rPr lang="de-AT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</a:t>
                      </a:r>
                      <a:endParaRPr sz="1200"/>
                    </a:p>
                  </a:txBody>
                  <a:tcPr marL="16925" marR="16925" marT="127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Calibri"/>
                        <a:buNone/>
                      </a:pPr>
                      <a:r>
                        <a:rPr lang="de-AT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1200"/>
                    </a:p>
                  </a:txBody>
                  <a:tcPr marL="16925" marR="16925" marT="127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4310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Calibri"/>
                        <a:buNone/>
                      </a:pPr>
                      <a:r>
                        <a:rPr lang="de-AT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endParaRPr sz="1200"/>
                    </a:p>
                  </a:txBody>
                  <a:tcPr marL="16925" marR="16925" marT="127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Calibri"/>
                        <a:buNone/>
                      </a:pPr>
                      <a:r>
                        <a:rPr lang="de-AT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200"/>
                    </a:p>
                  </a:txBody>
                  <a:tcPr marL="16925" marR="16925" marT="127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4310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Calibri"/>
                        <a:buNone/>
                      </a:pPr>
                      <a:r>
                        <a:rPr lang="de-AT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</a:t>
                      </a:r>
                      <a:endParaRPr sz="1200"/>
                    </a:p>
                  </a:txBody>
                  <a:tcPr marL="16925" marR="16925" marT="127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Calibri"/>
                        <a:buNone/>
                      </a:pPr>
                      <a:r>
                        <a:rPr lang="de-AT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200"/>
                    </a:p>
                  </a:txBody>
                  <a:tcPr marL="16925" marR="16925" marT="127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4310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Calibri"/>
                        <a:buNone/>
                      </a:pPr>
                      <a:r>
                        <a:rPr lang="de-AT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</a:t>
                      </a:r>
                      <a:endParaRPr sz="1200"/>
                    </a:p>
                  </a:txBody>
                  <a:tcPr marL="16925" marR="16925" marT="127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Calibri"/>
                        <a:buNone/>
                      </a:pPr>
                      <a:r>
                        <a:rPr lang="de-AT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200"/>
                    </a:p>
                  </a:txBody>
                  <a:tcPr marL="16925" marR="16925" marT="127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4310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Calibri"/>
                        <a:buNone/>
                      </a:pPr>
                      <a:r>
                        <a:rPr lang="de-AT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</a:t>
                      </a:r>
                      <a:endParaRPr sz="1200"/>
                    </a:p>
                  </a:txBody>
                  <a:tcPr marL="16925" marR="16925" marT="127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Calibri"/>
                        <a:buNone/>
                      </a:pPr>
                      <a:r>
                        <a:rPr lang="de-AT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200"/>
                    </a:p>
                  </a:txBody>
                  <a:tcPr marL="16925" marR="16925" marT="127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2" name="Rechteck 1"/>
          <p:cNvSpPr/>
          <p:nvPr/>
        </p:nvSpPr>
        <p:spPr>
          <a:xfrm>
            <a:off x="4368800" y="2641600"/>
            <a:ext cx="1257300" cy="292100"/>
          </a:xfrm>
          <a:prstGeom prst="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Demand</a:t>
            </a:r>
            <a:endParaRPr lang="de-DE" dirty="0"/>
          </a:p>
        </p:txBody>
      </p:sp>
      <p:sp>
        <p:nvSpPr>
          <p:cNvPr id="8" name="Rechteck 7"/>
          <p:cNvSpPr/>
          <p:nvPr/>
        </p:nvSpPr>
        <p:spPr>
          <a:xfrm>
            <a:off x="5867400" y="4013650"/>
            <a:ext cx="1104900" cy="120650"/>
          </a:xfrm>
          <a:prstGeom prst="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 smtClean="0"/>
              <a:t>Demand </a:t>
            </a:r>
            <a:r>
              <a:rPr lang="de-DE" sz="1000" dirty="0" err="1" smtClean="0"/>
              <a:t>curve</a:t>
            </a:r>
            <a:endParaRPr lang="de-DE" sz="1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65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AT"/>
              <a:t>SUPPLY CURVE </a:t>
            </a:r>
            <a:r>
              <a:rPr lang="de-AT" sz="2400"/>
              <a:t>IMPORTANT TERMS</a:t>
            </a:r>
            <a:endParaRPr sz="2400"/>
          </a:p>
        </p:txBody>
      </p:sp>
      <p:sp>
        <p:nvSpPr>
          <p:cNvPr id="479" name="Google Shape;479;p65"/>
          <p:cNvSpPr txBox="1">
            <a:spLocks noGrp="1"/>
          </p:cNvSpPr>
          <p:nvPr>
            <p:ph type="body" idx="1"/>
          </p:nvPr>
        </p:nvSpPr>
        <p:spPr>
          <a:xfrm>
            <a:off x="1097280" y="1737409"/>
            <a:ext cx="10058400" cy="4023300"/>
          </a:xfrm>
          <a:prstGeom prst="rect">
            <a:avLst/>
          </a:prstGeom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de-AT" b="1"/>
              <a:t>Supply</a:t>
            </a:r>
            <a:r>
              <a:rPr lang="de-AT"/>
              <a:t> = Amount of a good and service producers or companies are willing to produce and sell at different prices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de-AT" b="1"/>
              <a:t>Quantity supplied </a:t>
            </a:r>
            <a:r>
              <a:rPr lang="de-AT"/>
              <a:t>= Amount of a good or service producers are willing and able to produce and sell to consumers in a market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de-AT"/>
              <a:t>The</a:t>
            </a:r>
            <a:r>
              <a:rPr lang="de-AT" b="1"/>
              <a:t> Market supply </a:t>
            </a:r>
            <a:r>
              <a:rPr lang="de-AT"/>
              <a:t>of a product consists of the amount supplied by all the individual producers competing to supply a the product.</a:t>
            </a:r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66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AT"/>
              <a:t>SUPPLY CURVE</a:t>
            </a:r>
            <a:endParaRPr/>
          </a:p>
        </p:txBody>
      </p:sp>
      <p:pic>
        <p:nvPicPr>
          <p:cNvPr id="485" name="Google Shape;485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98200" y="2648200"/>
            <a:ext cx="4253700" cy="2725250"/>
          </a:xfrm>
          <a:prstGeom prst="rect">
            <a:avLst/>
          </a:prstGeom>
          <a:noFill/>
          <a:ln>
            <a:noFill/>
          </a:ln>
        </p:spPr>
      </p:pic>
      <p:sp>
        <p:nvSpPr>
          <p:cNvPr id="486" name="Google Shape;486;p66"/>
          <p:cNvSpPr txBox="1"/>
          <p:nvPr/>
        </p:nvSpPr>
        <p:spPr>
          <a:xfrm>
            <a:off x="7777775" y="2287950"/>
            <a:ext cx="3378000" cy="34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487" name="Google Shape;487;p66"/>
          <p:cNvGraphicFramePr/>
          <p:nvPr>
            <p:extLst>
              <p:ext uri="{D42A27DB-BD31-4B8C-83A1-F6EECF244321}">
                <p14:modId xmlns:p14="http://schemas.microsoft.com/office/powerpoint/2010/main" val="1398716332"/>
              </p:ext>
            </p:extLst>
          </p:nvPr>
        </p:nvGraphicFramePr>
        <p:xfrm>
          <a:off x="1027783" y="2431025"/>
          <a:ext cx="1644550" cy="3157625"/>
        </p:xfrm>
        <a:graphic>
          <a:graphicData uri="http://schemas.openxmlformats.org/drawingml/2006/table">
            <a:tbl>
              <a:tblPr>
                <a:noFill/>
                <a:tableStyleId>{5EE9E589-632B-488A-BB62-D10E9A59E319}</a:tableStyleId>
              </a:tblPr>
              <a:tblGrid>
                <a:gridCol w="661050"/>
                <a:gridCol w="983500"/>
              </a:tblGrid>
              <a:tr h="483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Calibri"/>
                        <a:buNone/>
                      </a:pPr>
                      <a:r>
                        <a:rPr lang="de-AT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PRICE</a:t>
                      </a:r>
                      <a:endParaRPr sz="1200"/>
                    </a:p>
                  </a:txBody>
                  <a:tcPr marL="16925" marR="16925" marT="127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Calibri"/>
                        <a:buNone/>
                      </a:pPr>
                      <a:r>
                        <a:rPr lang="de-AT" sz="1200" dirty="0" err="1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Supply</a:t>
                      </a:r>
                      <a:endParaRPr sz="1200" dirty="0"/>
                    </a:p>
                  </a:txBody>
                  <a:tcPr marL="16925" marR="16925" marT="127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4310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Calibri"/>
                        <a:buNone/>
                      </a:pPr>
                      <a:r>
                        <a:rPr lang="de-AT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200"/>
                    </a:p>
                  </a:txBody>
                  <a:tcPr marL="16925" marR="16925" marT="127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Calibri"/>
                        <a:buNone/>
                      </a:pPr>
                      <a:r>
                        <a:rPr lang="de-AT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</a:t>
                      </a:r>
                      <a:endParaRPr sz="1200"/>
                    </a:p>
                  </a:txBody>
                  <a:tcPr marL="16925" marR="16925" marT="127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4310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Calibri"/>
                        <a:buNone/>
                      </a:pPr>
                      <a:r>
                        <a:rPr lang="de-AT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200"/>
                    </a:p>
                  </a:txBody>
                  <a:tcPr marL="16925" marR="16925" marT="127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Calibri"/>
                        <a:buNone/>
                      </a:pPr>
                      <a:r>
                        <a:rPr lang="de-AT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</a:t>
                      </a:r>
                      <a:endParaRPr sz="1200"/>
                    </a:p>
                  </a:txBody>
                  <a:tcPr marL="16925" marR="16925" marT="127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4310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Calibri"/>
                        <a:buNone/>
                      </a:pPr>
                      <a:r>
                        <a:rPr lang="de-AT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200"/>
                    </a:p>
                  </a:txBody>
                  <a:tcPr marL="16925" marR="16925" marT="127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Calibri"/>
                        <a:buNone/>
                      </a:pPr>
                      <a:r>
                        <a:rPr lang="de-AT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</a:t>
                      </a:r>
                      <a:endParaRPr sz="1200"/>
                    </a:p>
                  </a:txBody>
                  <a:tcPr marL="16925" marR="16925" marT="127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4310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Calibri"/>
                        <a:buNone/>
                      </a:pPr>
                      <a:r>
                        <a:rPr lang="de-AT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200"/>
                    </a:p>
                  </a:txBody>
                  <a:tcPr marL="16925" marR="16925" marT="127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Calibri"/>
                        <a:buNone/>
                      </a:pPr>
                      <a:r>
                        <a:rPr lang="de-AT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endParaRPr sz="1200"/>
                    </a:p>
                  </a:txBody>
                  <a:tcPr marL="16925" marR="16925" marT="127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4310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Calibri"/>
                        <a:buNone/>
                      </a:pPr>
                      <a:r>
                        <a:rPr lang="de-AT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1200"/>
                    </a:p>
                  </a:txBody>
                  <a:tcPr marL="16925" marR="16925" marT="127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Calibri"/>
                        <a:buNone/>
                      </a:pPr>
                      <a:r>
                        <a:rPr lang="de-AT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</a:t>
                      </a:r>
                      <a:endParaRPr sz="1200"/>
                    </a:p>
                  </a:txBody>
                  <a:tcPr marL="16925" marR="16925" marT="127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4310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Calibri"/>
                        <a:buNone/>
                      </a:pPr>
                      <a:r>
                        <a:rPr lang="de-AT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  <a:endParaRPr sz="1200"/>
                    </a:p>
                  </a:txBody>
                  <a:tcPr marL="16925" marR="16925" marT="127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Calibri"/>
                        <a:buNone/>
                      </a:pPr>
                      <a:r>
                        <a:rPr lang="de-AT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  <a:endParaRPr sz="1200"/>
                    </a:p>
                  </a:txBody>
                  <a:tcPr marL="16925" marR="16925" marT="127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4310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Calibri"/>
                        <a:buNone/>
                      </a:pPr>
                      <a:r>
                        <a:rPr lang="de-AT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</a:t>
                      </a:r>
                      <a:endParaRPr sz="1200"/>
                    </a:p>
                  </a:txBody>
                  <a:tcPr marL="16925" marR="16925" marT="127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Calibri"/>
                        <a:buNone/>
                      </a:pPr>
                      <a:r>
                        <a:rPr lang="de-AT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1200"/>
                    </a:p>
                  </a:txBody>
                  <a:tcPr marL="16925" marR="16925" marT="127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4310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Calibri"/>
                        <a:buNone/>
                      </a:pPr>
                      <a:r>
                        <a:rPr lang="de-AT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endParaRPr sz="1200"/>
                    </a:p>
                  </a:txBody>
                  <a:tcPr marL="16925" marR="16925" marT="127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Calibri"/>
                        <a:buNone/>
                      </a:pPr>
                      <a:r>
                        <a:rPr lang="de-AT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200"/>
                    </a:p>
                  </a:txBody>
                  <a:tcPr marL="16925" marR="16925" marT="127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4310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Calibri"/>
                        <a:buNone/>
                      </a:pPr>
                      <a:r>
                        <a:rPr lang="de-AT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</a:t>
                      </a:r>
                      <a:endParaRPr sz="1200"/>
                    </a:p>
                  </a:txBody>
                  <a:tcPr marL="16925" marR="16925" marT="127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Calibri"/>
                        <a:buNone/>
                      </a:pPr>
                      <a:r>
                        <a:rPr lang="de-AT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200"/>
                    </a:p>
                  </a:txBody>
                  <a:tcPr marL="16925" marR="16925" marT="127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4310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Calibri"/>
                        <a:buNone/>
                      </a:pPr>
                      <a:r>
                        <a:rPr lang="de-AT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</a:t>
                      </a:r>
                      <a:endParaRPr sz="1200"/>
                    </a:p>
                  </a:txBody>
                  <a:tcPr marL="16925" marR="16925" marT="127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Calibri"/>
                        <a:buNone/>
                      </a:pPr>
                      <a:r>
                        <a:rPr lang="de-AT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200"/>
                    </a:p>
                  </a:txBody>
                  <a:tcPr marL="16925" marR="16925" marT="127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4310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Calibri"/>
                        <a:buNone/>
                      </a:pPr>
                      <a:r>
                        <a:rPr lang="de-AT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</a:t>
                      </a:r>
                      <a:endParaRPr sz="1200"/>
                    </a:p>
                  </a:txBody>
                  <a:tcPr marL="16925" marR="16925" marT="127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Calibri"/>
                        <a:buNone/>
                      </a:pPr>
                      <a:r>
                        <a:rPr lang="de-AT" sz="12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200" dirty="0"/>
                    </a:p>
                  </a:txBody>
                  <a:tcPr marL="16925" marR="16925" marT="1270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6" name="Rechteck 5"/>
          <p:cNvSpPr/>
          <p:nvPr/>
        </p:nvSpPr>
        <p:spPr>
          <a:xfrm>
            <a:off x="4610100" y="2787650"/>
            <a:ext cx="1257300" cy="2921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Supply</a:t>
            </a:r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6108700" y="4159700"/>
            <a:ext cx="1104900" cy="1206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 err="1" smtClean="0"/>
              <a:t>Supply</a:t>
            </a:r>
            <a:r>
              <a:rPr lang="de-DE" sz="1000" dirty="0" smtClean="0"/>
              <a:t> </a:t>
            </a:r>
            <a:r>
              <a:rPr lang="de-DE" sz="1000" dirty="0" err="1" smtClean="0"/>
              <a:t>curve</a:t>
            </a:r>
            <a:endParaRPr lang="de-DE" sz="1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67"/>
          <p:cNvSpPr txBox="1">
            <a:spLocks noGrp="1"/>
          </p:cNvSpPr>
          <p:nvPr>
            <p:ph type="title"/>
          </p:nvPr>
        </p:nvSpPr>
        <p:spPr>
          <a:xfrm>
            <a:off x="1097280" y="291416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Arial"/>
              <a:buNone/>
            </a:pPr>
            <a:r>
              <a:rPr lang="de-AT">
                <a:latin typeface="Arial"/>
                <a:ea typeface="Arial"/>
                <a:cs typeface="Arial"/>
                <a:sym typeface="Arial"/>
              </a:rPr>
              <a:t>Market Equilibrium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p67"/>
          <p:cNvSpPr txBox="1">
            <a:spLocks noGrp="1"/>
          </p:cNvSpPr>
          <p:nvPr>
            <p:ph type="body" idx="1"/>
          </p:nvPr>
        </p:nvSpPr>
        <p:spPr>
          <a:xfrm>
            <a:off x="1097280" y="1742173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9144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/>
          </a:p>
          <a:p>
            <a:pPr marL="9144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9144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9144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9144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9144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rPr lang="de-AT">
                <a:latin typeface="Calibri"/>
                <a:ea typeface="Calibri"/>
                <a:cs typeface="Calibri"/>
                <a:sym typeface="Calibri"/>
              </a:rPr>
              <a:t>In a graph,  </a:t>
            </a:r>
            <a:r>
              <a:rPr lang="de-AT" b="1">
                <a:latin typeface="Calibri"/>
                <a:ea typeface="Calibri"/>
                <a:cs typeface="Calibri"/>
                <a:sym typeface="Calibri"/>
              </a:rPr>
              <a:t>equilibrium</a:t>
            </a:r>
            <a:r>
              <a:rPr lang="de-AT">
                <a:latin typeface="Calibri"/>
                <a:ea typeface="Calibri"/>
                <a:cs typeface="Calibri"/>
                <a:sym typeface="Calibri"/>
              </a:rPr>
              <a:t> is found where the </a:t>
            </a:r>
            <a:r>
              <a:rPr lang="de-AT" b="1">
                <a:latin typeface="Calibri"/>
                <a:ea typeface="Calibri"/>
                <a:cs typeface="Calibri"/>
                <a:sym typeface="Calibri"/>
              </a:rPr>
              <a:t>demand</a:t>
            </a:r>
            <a:r>
              <a:rPr lang="de-AT">
                <a:latin typeface="Calibri"/>
                <a:ea typeface="Calibri"/>
                <a:cs typeface="Calibri"/>
                <a:sym typeface="Calibri"/>
              </a:rPr>
              <a:t> and the </a:t>
            </a:r>
            <a:r>
              <a:rPr lang="de-AT" b="1">
                <a:latin typeface="Calibri"/>
                <a:ea typeface="Calibri"/>
                <a:cs typeface="Calibri"/>
                <a:sym typeface="Calibri"/>
              </a:rPr>
              <a:t>supply</a:t>
            </a:r>
            <a:r>
              <a:rPr lang="de-AT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AT" b="1">
                <a:latin typeface="Calibri"/>
                <a:ea typeface="Calibri"/>
                <a:cs typeface="Calibri"/>
                <a:sym typeface="Calibri"/>
              </a:rPr>
              <a:t>curve cross</a:t>
            </a:r>
            <a:r>
              <a:rPr lang="de-AT">
                <a:latin typeface="Calibri"/>
                <a:ea typeface="Calibri"/>
                <a:cs typeface="Calibri"/>
                <a:sym typeface="Calibri"/>
              </a:rPr>
              <a:t>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94" name="Google Shape;494;p67"/>
          <p:cNvGraphicFramePr/>
          <p:nvPr/>
        </p:nvGraphicFramePr>
        <p:xfrm>
          <a:off x="1143556" y="1892073"/>
          <a:ext cx="4136450" cy="1828850"/>
        </p:xfrm>
        <a:graphic>
          <a:graphicData uri="http://schemas.openxmlformats.org/drawingml/2006/table">
            <a:tbl>
              <a:tblPr firstRow="1" bandRow="1">
                <a:noFill/>
                <a:tableStyleId>{96E97831-8718-434C-8390-CC38FF095EBA}</a:tableStyleId>
              </a:tblPr>
              <a:tblGrid>
                <a:gridCol w="2068225"/>
                <a:gridCol w="2068225"/>
              </a:tblGrid>
              <a:tr h="358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AT" sz="1800" u="none" strike="noStrike" cap="none"/>
                        <a:t>Market function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AT" sz="1800"/>
                        <a:t>Price function</a:t>
                      </a:r>
                      <a:endParaRPr sz="1800"/>
                    </a:p>
                  </a:txBody>
                  <a:tcPr marL="91450" marR="91450" marT="45725" marB="45725"/>
                </a:tc>
              </a:tr>
              <a:tr h="3563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AT" sz="1800"/>
                        <a:t>Supply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AT" sz="1800"/>
                        <a:t>signal</a:t>
                      </a:r>
                      <a:endParaRPr sz="1800"/>
                    </a:p>
                  </a:txBody>
                  <a:tcPr marL="91450" marR="91450" marT="45725" marB="45725"/>
                </a:tc>
              </a:tr>
              <a:tr h="3563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AT" sz="1800"/>
                        <a:t>coordination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AT" sz="1800"/>
                        <a:t>rationalization</a:t>
                      </a:r>
                      <a:endParaRPr sz="1800"/>
                    </a:p>
                  </a:txBody>
                  <a:tcPr marL="91450" marR="91450" marT="45725" marB="45725"/>
                </a:tc>
              </a:tr>
              <a:tr h="3563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AT" sz="1800"/>
                        <a:t>pricing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AT" sz="1800"/>
                        <a:t>selection</a:t>
                      </a:r>
                      <a:endParaRPr sz="1800"/>
                    </a:p>
                  </a:txBody>
                  <a:tcPr marL="91450" marR="91450" marT="45725" marB="45725"/>
                </a:tc>
              </a:tr>
              <a:tr h="3563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AT" sz="1800"/>
                        <a:t>distribution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AT" sz="1800"/>
                        <a:t>control</a:t>
                      </a:r>
                      <a:endParaRPr sz="1800"/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  <p:pic>
        <p:nvPicPr>
          <p:cNvPr id="495" name="Google Shape;495;p67" descr="https://lh4.googleusercontent.com/KREThXc-S_W939tJaAZzJTNwKvBvsU23GrWmdLTSy1CAkKAoC_rcUKX6P2x39o81AlLS5x-v-WSAvhNUQnOX7OvK89jNDWdHlF_AooEDPwogFzyYaGsvYN_SibRZx8HeWxKfsAM7uPQ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60271" y="1775635"/>
            <a:ext cx="6123575" cy="283459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hteck 5"/>
          <p:cNvSpPr/>
          <p:nvPr/>
        </p:nvSpPr>
        <p:spPr>
          <a:xfrm>
            <a:off x="10350500" y="3245300"/>
            <a:ext cx="1104900" cy="1206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 err="1" smtClean="0"/>
              <a:t>Supply</a:t>
            </a:r>
            <a:r>
              <a:rPr lang="de-DE" sz="1000" dirty="0" smtClean="0"/>
              <a:t> </a:t>
            </a:r>
            <a:r>
              <a:rPr lang="de-DE" sz="1000" dirty="0" err="1" smtClean="0"/>
              <a:t>curve</a:t>
            </a:r>
            <a:endParaRPr lang="de-DE" sz="1000" dirty="0"/>
          </a:p>
        </p:txBody>
      </p:sp>
      <p:sp>
        <p:nvSpPr>
          <p:cNvPr id="7" name="Rechteck 6"/>
          <p:cNvSpPr/>
          <p:nvPr/>
        </p:nvSpPr>
        <p:spPr>
          <a:xfrm>
            <a:off x="10350500" y="2984950"/>
            <a:ext cx="1104900" cy="120650"/>
          </a:xfrm>
          <a:prstGeom prst="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 smtClean="0"/>
              <a:t>Demand </a:t>
            </a:r>
            <a:r>
              <a:rPr lang="de-DE" sz="1000" dirty="0" err="1" smtClean="0"/>
              <a:t>curve</a:t>
            </a:r>
            <a:endParaRPr lang="de-DE" sz="1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68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de-AT"/>
              <a:t>the market model</a:t>
            </a:r>
            <a:endParaRPr/>
          </a:p>
        </p:txBody>
      </p:sp>
      <p:sp>
        <p:nvSpPr>
          <p:cNvPr id="501" name="Google Shape;501;p68"/>
          <p:cNvSpPr txBox="1">
            <a:spLocks noGrp="1"/>
          </p:cNvSpPr>
          <p:nvPr>
            <p:ph type="body" idx="1"/>
          </p:nvPr>
        </p:nvSpPr>
        <p:spPr>
          <a:xfrm>
            <a:off x="614680" y="1824568"/>
            <a:ext cx="1081532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AT" sz="2800" dirty="0">
                <a:solidFill>
                  <a:schemeClr val="dk1"/>
                </a:solidFill>
              </a:rPr>
              <a:t>Alfred </a:t>
            </a:r>
            <a:r>
              <a:rPr lang="de-AT" sz="2800" b="1" dirty="0">
                <a:solidFill>
                  <a:schemeClr val="dk1"/>
                </a:solidFill>
              </a:rPr>
              <a:t>Marshall </a:t>
            </a:r>
            <a:r>
              <a:rPr lang="de-AT" sz="2800" dirty="0">
                <a:solidFill>
                  <a:schemeClr val="dk1"/>
                </a:solidFill>
              </a:rPr>
              <a:t>(1842-1924) </a:t>
            </a:r>
            <a:r>
              <a:rPr lang="de-AT" sz="2800" dirty="0" err="1">
                <a:solidFill>
                  <a:schemeClr val="dk1"/>
                </a:solidFill>
              </a:rPr>
              <a:t>founded</a:t>
            </a:r>
            <a:r>
              <a:rPr lang="de-AT" sz="2800" dirty="0">
                <a:solidFill>
                  <a:schemeClr val="dk1"/>
                </a:solidFill>
              </a:rPr>
              <a:t> </a:t>
            </a:r>
            <a:r>
              <a:rPr lang="de-AT" sz="2800" dirty="0" err="1">
                <a:solidFill>
                  <a:schemeClr val="dk1"/>
                </a:solidFill>
              </a:rPr>
              <a:t>the</a:t>
            </a:r>
            <a:r>
              <a:rPr lang="de-AT" sz="2800" dirty="0">
                <a:solidFill>
                  <a:schemeClr val="dk1"/>
                </a:solidFill>
              </a:rPr>
              <a:t> neoclassic </a:t>
            </a:r>
            <a:r>
              <a:rPr lang="de-AT" sz="2800" dirty="0" err="1">
                <a:solidFill>
                  <a:schemeClr val="dk1"/>
                </a:solidFill>
              </a:rPr>
              <a:t>theory</a:t>
            </a:r>
            <a:endParaRPr sz="28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AT" sz="2800" dirty="0" err="1">
                <a:solidFill>
                  <a:schemeClr val="dk1"/>
                </a:solidFill>
              </a:rPr>
              <a:t>the</a:t>
            </a:r>
            <a:r>
              <a:rPr lang="de-AT" sz="2800" dirty="0">
                <a:solidFill>
                  <a:schemeClr val="dk1"/>
                </a:solidFill>
              </a:rPr>
              <a:t> </a:t>
            </a:r>
            <a:r>
              <a:rPr lang="de-AT" sz="2800" b="1" dirty="0">
                <a:solidFill>
                  <a:schemeClr val="dk1"/>
                </a:solidFill>
              </a:rPr>
              <a:t>neoclassic </a:t>
            </a:r>
            <a:r>
              <a:rPr lang="de-AT" sz="2800" dirty="0" err="1">
                <a:solidFill>
                  <a:schemeClr val="dk1"/>
                </a:solidFill>
              </a:rPr>
              <a:t>theory</a:t>
            </a:r>
            <a:r>
              <a:rPr lang="de-AT" sz="2800" dirty="0">
                <a:solidFill>
                  <a:schemeClr val="dk1"/>
                </a:solidFill>
              </a:rPr>
              <a:t> </a:t>
            </a:r>
            <a:r>
              <a:rPr lang="de-AT" sz="2800" dirty="0" err="1">
                <a:solidFill>
                  <a:schemeClr val="dk1"/>
                </a:solidFill>
              </a:rPr>
              <a:t>is</a:t>
            </a:r>
            <a:r>
              <a:rPr lang="de-AT" sz="2800" dirty="0">
                <a:solidFill>
                  <a:schemeClr val="dk1"/>
                </a:solidFill>
              </a:rPr>
              <a:t>, </a:t>
            </a:r>
            <a:r>
              <a:rPr lang="de-AT" sz="2800" dirty="0" err="1">
                <a:solidFill>
                  <a:schemeClr val="dk1"/>
                </a:solidFill>
              </a:rPr>
              <a:t>to</a:t>
            </a:r>
            <a:r>
              <a:rPr lang="de-AT" sz="2800" dirty="0">
                <a:solidFill>
                  <a:schemeClr val="dk1"/>
                </a:solidFill>
              </a:rPr>
              <a:t> </a:t>
            </a:r>
            <a:r>
              <a:rPr lang="de-AT" sz="2800" dirty="0" err="1">
                <a:solidFill>
                  <a:schemeClr val="dk1"/>
                </a:solidFill>
              </a:rPr>
              <a:t>this</a:t>
            </a:r>
            <a:r>
              <a:rPr lang="de-AT" sz="2800" dirty="0">
                <a:solidFill>
                  <a:schemeClr val="dk1"/>
                </a:solidFill>
              </a:rPr>
              <a:t> </a:t>
            </a:r>
            <a:r>
              <a:rPr lang="de-AT" sz="2800" dirty="0" err="1">
                <a:solidFill>
                  <a:schemeClr val="dk1"/>
                </a:solidFill>
              </a:rPr>
              <a:t>day</a:t>
            </a:r>
            <a:r>
              <a:rPr lang="de-AT" sz="2800" dirty="0">
                <a:solidFill>
                  <a:schemeClr val="dk1"/>
                </a:solidFill>
              </a:rPr>
              <a:t>, </a:t>
            </a:r>
            <a:r>
              <a:rPr lang="de-AT" sz="2800" dirty="0" err="1">
                <a:solidFill>
                  <a:schemeClr val="dk1"/>
                </a:solidFill>
              </a:rPr>
              <a:t>the</a:t>
            </a:r>
            <a:r>
              <a:rPr lang="de-AT" sz="2800" dirty="0">
                <a:solidFill>
                  <a:schemeClr val="dk1"/>
                </a:solidFill>
              </a:rPr>
              <a:t> </a:t>
            </a:r>
            <a:r>
              <a:rPr lang="de-AT" sz="2800" dirty="0" err="1">
                <a:solidFill>
                  <a:schemeClr val="dk1"/>
                </a:solidFill>
              </a:rPr>
              <a:t>predominant</a:t>
            </a:r>
            <a:r>
              <a:rPr lang="de-AT" sz="2800" dirty="0">
                <a:solidFill>
                  <a:schemeClr val="dk1"/>
                </a:solidFill>
              </a:rPr>
              <a:t> </a:t>
            </a:r>
            <a:r>
              <a:rPr lang="de-AT" sz="2800" dirty="0" err="1">
                <a:solidFill>
                  <a:schemeClr val="dk1"/>
                </a:solidFill>
              </a:rPr>
              <a:t>theory</a:t>
            </a:r>
            <a:r>
              <a:rPr lang="de-AT" sz="2800" dirty="0">
                <a:solidFill>
                  <a:schemeClr val="dk1"/>
                </a:solidFill>
              </a:rPr>
              <a:t> </a:t>
            </a:r>
            <a:r>
              <a:rPr lang="de-AT" sz="2800" dirty="0" err="1">
                <a:solidFill>
                  <a:schemeClr val="dk1"/>
                </a:solidFill>
              </a:rPr>
              <a:t>of</a:t>
            </a:r>
            <a:r>
              <a:rPr lang="de-AT" sz="2800" dirty="0">
                <a:solidFill>
                  <a:schemeClr val="dk1"/>
                </a:solidFill>
              </a:rPr>
              <a:t> </a:t>
            </a:r>
            <a:r>
              <a:rPr lang="de-AT" sz="2800" dirty="0" err="1">
                <a:solidFill>
                  <a:schemeClr val="dk1"/>
                </a:solidFill>
              </a:rPr>
              <a:t>economics</a:t>
            </a:r>
            <a:endParaRPr sz="28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de-AT" sz="2800" dirty="0" smtClean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AT" sz="2800" dirty="0" err="1" smtClean="0">
                <a:solidFill>
                  <a:schemeClr val="dk1"/>
                </a:solidFill>
              </a:rPr>
              <a:t>through</a:t>
            </a:r>
            <a:r>
              <a:rPr lang="de-AT" sz="2800" dirty="0" smtClean="0">
                <a:solidFill>
                  <a:schemeClr val="dk1"/>
                </a:solidFill>
              </a:rPr>
              <a:t> </a:t>
            </a:r>
            <a:r>
              <a:rPr lang="de-AT" sz="2800" dirty="0" err="1">
                <a:solidFill>
                  <a:schemeClr val="dk1"/>
                </a:solidFill>
              </a:rPr>
              <a:t>further</a:t>
            </a:r>
            <a:r>
              <a:rPr lang="de-AT" sz="2800" dirty="0">
                <a:solidFill>
                  <a:schemeClr val="dk1"/>
                </a:solidFill>
              </a:rPr>
              <a:t> </a:t>
            </a:r>
            <a:r>
              <a:rPr lang="de-AT" sz="2800" dirty="0" err="1">
                <a:solidFill>
                  <a:schemeClr val="dk1"/>
                </a:solidFill>
              </a:rPr>
              <a:t>development</a:t>
            </a:r>
            <a:r>
              <a:rPr lang="de-AT" sz="2800" dirty="0">
                <a:solidFill>
                  <a:schemeClr val="dk1"/>
                </a:solidFill>
              </a:rPr>
              <a:t> </a:t>
            </a:r>
            <a:r>
              <a:rPr lang="de-AT" sz="2800" dirty="0" err="1">
                <a:solidFill>
                  <a:schemeClr val="dk1"/>
                </a:solidFill>
              </a:rPr>
              <a:t>of</a:t>
            </a:r>
            <a:r>
              <a:rPr lang="de-AT" sz="2800" dirty="0">
                <a:solidFill>
                  <a:schemeClr val="dk1"/>
                </a:solidFill>
              </a:rPr>
              <a:t> </a:t>
            </a:r>
            <a:r>
              <a:rPr lang="de-AT" sz="2800" dirty="0" err="1">
                <a:solidFill>
                  <a:schemeClr val="dk1"/>
                </a:solidFill>
              </a:rPr>
              <a:t>the</a:t>
            </a:r>
            <a:r>
              <a:rPr lang="de-AT" sz="2800" dirty="0">
                <a:solidFill>
                  <a:schemeClr val="dk1"/>
                </a:solidFill>
              </a:rPr>
              <a:t> classic </a:t>
            </a:r>
            <a:r>
              <a:rPr lang="de-AT" sz="2800" dirty="0" err="1">
                <a:solidFill>
                  <a:schemeClr val="dk1"/>
                </a:solidFill>
              </a:rPr>
              <a:t>theory</a:t>
            </a:r>
            <a:r>
              <a:rPr lang="de-AT" sz="2800" dirty="0">
                <a:solidFill>
                  <a:schemeClr val="dk1"/>
                </a:solidFill>
              </a:rPr>
              <a:t>, </a:t>
            </a:r>
            <a:r>
              <a:rPr lang="de-AT" sz="2800" dirty="0" err="1">
                <a:solidFill>
                  <a:schemeClr val="dk1"/>
                </a:solidFill>
              </a:rPr>
              <a:t>the</a:t>
            </a:r>
            <a:r>
              <a:rPr lang="de-AT" sz="2800" dirty="0">
                <a:solidFill>
                  <a:schemeClr val="dk1"/>
                </a:solidFill>
              </a:rPr>
              <a:t> </a:t>
            </a:r>
            <a:r>
              <a:rPr lang="de-AT" sz="2800" dirty="0" err="1">
                <a:solidFill>
                  <a:schemeClr val="dk1"/>
                </a:solidFill>
              </a:rPr>
              <a:t>theory</a:t>
            </a:r>
            <a:r>
              <a:rPr lang="de-AT" sz="2800" dirty="0">
                <a:solidFill>
                  <a:schemeClr val="dk1"/>
                </a:solidFill>
              </a:rPr>
              <a:t> </a:t>
            </a:r>
            <a:r>
              <a:rPr lang="de-AT" sz="2800" dirty="0" err="1">
                <a:solidFill>
                  <a:schemeClr val="dk1"/>
                </a:solidFill>
              </a:rPr>
              <a:t>of</a:t>
            </a:r>
            <a:r>
              <a:rPr lang="de-AT" sz="2800" dirty="0">
                <a:solidFill>
                  <a:schemeClr val="dk1"/>
                </a:solidFill>
              </a:rPr>
              <a:t> </a:t>
            </a:r>
            <a:r>
              <a:rPr lang="de-AT" sz="2800" dirty="0" err="1">
                <a:solidFill>
                  <a:schemeClr val="dk1"/>
                </a:solidFill>
              </a:rPr>
              <a:t>equilibrium</a:t>
            </a:r>
            <a:r>
              <a:rPr lang="de-AT" sz="2800" dirty="0">
                <a:solidFill>
                  <a:schemeClr val="dk1"/>
                </a:solidFill>
              </a:rPr>
              <a:t> was </a:t>
            </a:r>
            <a:r>
              <a:rPr lang="de-AT" sz="2800" dirty="0" err="1">
                <a:solidFill>
                  <a:schemeClr val="dk1"/>
                </a:solidFill>
              </a:rPr>
              <a:t>developed</a:t>
            </a:r>
            <a:endParaRPr sz="28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de-AT" sz="2800" dirty="0" smtClean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AT" sz="2800" dirty="0" smtClean="0">
                <a:solidFill>
                  <a:schemeClr val="dk1"/>
                </a:solidFill>
              </a:rPr>
              <a:t>→ </a:t>
            </a:r>
            <a:r>
              <a:rPr lang="de-AT" sz="2800" dirty="0" err="1">
                <a:solidFill>
                  <a:schemeClr val="dk1"/>
                </a:solidFill>
              </a:rPr>
              <a:t>micro</a:t>
            </a:r>
            <a:r>
              <a:rPr lang="de-AT" sz="2800" dirty="0">
                <a:solidFill>
                  <a:schemeClr val="dk1"/>
                </a:solidFill>
              </a:rPr>
              <a:t> </a:t>
            </a:r>
            <a:r>
              <a:rPr lang="de-AT" sz="2800" dirty="0" err="1">
                <a:solidFill>
                  <a:schemeClr val="dk1"/>
                </a:solidFill>
              </a:rPr>
              <a:t>economics</a:t>
            </a:r>
            <a:r>
              <a:rPr lang="de-AT" sz="2800" dirty="0">
                <a:solidFill>
                  <a:schemeClr val="dk1"/>
                </a:solidFill>
              </a:rPr>
              <a:t> = </a:t>
            </a:r>
            <a:r>
              <a:rPr lang="de-AT" sz="2800" dirty="0" err="1">
                <a:solidFill>
                  <a:schemeClr val="dk1"/>
                </a:solidFill>
              </a:rPr>
              <a:t>the</a:t>
            </a:r>
            <a:r>
              <a:rPr lang="de-AT" sz="2800" dirty="0">
                <a:solidFill>
                  <a:schemeClr val="dk1"/>
                </a:solidFill>
              </a:rPr>
              <a:t> </a:t>
            </a:r>
            <a:r>
              <a:rPr lang="de-AT" sz="2800" dirty="0" err="1">
                <a:solidFill>
                  <a:schemeClr val="dk1"/>
                </a:solidFill>
              </a:rPr>
              <a:t>analysis</a:t>
            </a:r>
            <a:r>
              <a:rPr lang="de-AT" sz="2800" dirty="0">
                <a:solidFill>
                  <a:schemeClr val="dk1"/>
                </a:solidFill>
              </a:rPr>
              <a:t> </a:t>
            </a:r>
            <a:r>
              <a:rPr lang="de-AT" sz="2800" dirty="0" err="1">
                <a:solidFill>
                  <a:schemeClr val="dk1"/>
                </a:solidFill>
              </a:rPr>
              <a:t>of</a:t>
            </a:r>
            <a:r>
              <a:rPr lang="de-AT" sz="2800" dirty="0">
                <a:solidFill>
                  <a:schemeClr val="dk1"/>
                </a:solidFill>
              </a:rPr>
              <a:t> </a:t>
            </a:r>
            <a:r>
              <a:rPr lang="de-AT" sz="2800" dirty="0" err="1">
                <a:solidFill>
                  <a:schemeClr val="dk1"/>
                </a:solidFill>
              </a:rPr>
              <a:t>behavior</a:t>
            </a:r>
            <a:r>
              <a:rPr lang="de-AT" sz="2800" dirty="0">
                <a:solidFill>
                  <a:schemeClr val="dk1"/>
                </a:solidFill>
              </a:rPr>
              <a:t> </a:t>
            </a:r>
            <a:r>
              <a:rPr lang="de-AT" sz="2800" dirty="0" err="1">
                <a:solidFill>
                  <a:schemeClr val="dk1"/>
                </a:solidFill>
              </a:rPr>
              <a:t>of</a:t>
            </a:r>
            <a:r>
              <a:rPr lang="de-AT" sz="2800" dirty="0">
                <a:solidFill>
                  <a:schemeClr val="dk1"/>
                </a:solidFill>
              </a:rPr>
              <a:t> individual </a:t>
            </a:r>
            <a:r>
              <a:rPr lang="de-AT" sz="2800" dirty="0" err="1">
                <a:solidFill>
                  <a:schemeClr val="dk1"/>
                </a:solidFill>
              </a:rPr>
              <a:t>subjects</a:t>
            </a:r>
            <a:r>
              <a:rPr lang="de-AT" sz="2800" dirty="0">
                <a:solidFill>
                  <a:schemeClr val="dk1"/>
                </a:solidFill>
              </a:rPr>
              <a:t> </a:t>
            </a:r>
            <a:r>
              <a:rPr lang="de-AT" sz="2800" dirty="0" err="1">
                <a:solidFill>
                  <a:schemeClr val="dk1"/>
                </a:solidFill>
              </a:rPr>
              <a:t>of</a:t>
            </a:r>
            <a:r>
              <a:rPr lang="de-AT" sz="2800" dirty="0">
                <a:solidFill>
                  <a:schemeClr val="dk1"/>
                </a:solidFill>
              </a:rPr>
              <a:t> </a:t>
            </a:r>
            <a:r>
              <a:rPr lang="de-AT" sz="2800" dirty="0" err="1">
                <a:solidFill>
                  <a:schemeClr val="dk1"/>
                </a:solidFill>
              </a:rPr>
              <a:t>the</a:t>
            </a:r>
            <a:r>
              <a:rPr lang="de-AT" sz="2800" dirty="0">
                <a:solidFill>
                  <a:schemeClr val="dk1"/>
                </a:solidFill>
              </a:rPr>
              <a:t> </a:t>
            </a:r>
            <a:r>
              <a:rPr lang="de-AT" sz="2800" dirty="0" err="1">
                <a:solidFill>
                  <a:schemeClr val="dk1"/>
                </a:solidFill>
              </a:rPr>
              <a:t>economy</a:t>
            </a:r>
            <a:endParaRPr sz="28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SzPts val="1800"/>
              <a:buNone/>
            </a:pPr>
            <a:endParaRPr dirty="0"/>
          </a:p>
        </p:txBody>
      </p:sp>
      <p:pic>
        <p:nvPicPr>
          <p:cNvPr id="4" name="Google Shape;602;p78" descr="04 alfred marshal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61600" y="50799"/>
            <a:ext cx="1828800" cy="16231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69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364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principles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 smtClean="0"/>
              <a:t>economics</a:t>
            </a:r>
            <a:r>
              <a:rPr lang="de-AT" dirty="0" smtClean="0"/>
              <a:t> </a:t>
            </a:r>
            <a:br>
              <a:rPr lang="de-AT" dirty="0" smtClean="0"/>
            </a:br>
            <a:r>
              <a:rPr lang="de-AT" dirty="0" err="1" smtClean="0"/>
              <a:t>the</a:t>
            </a:r>
            <a:r>
              <a:rPr lang="de-AT" dirty="0" smtClean="0"/>
              <a:t> </a:t>
            </a:r>
            <a:r>
              <a:rPr lang="de-AT" dirty="0" err="1"/>
              <a:t>m</a:t>
            </a:r>
            <a:r>
              <a:rPr lang="de-AT" dirty="0" err="1" smtClean="0"/>
              <a:t>arket</a:t>
            </a:r>
            <a:r>
              <a:rPr lang="de-AT" dirty="0" smtClean="0"/>
              <a:t> </a:t>
            </a:r>
            <a:r>
              <a:rPr lang="de-AT" dirty="0" err="1" smtClean="0"/>
              <a:t>model</a:t>
            </a:r>
            <a:r>
              <a:rPr lang="de-AT" dirty="0" smtClean="0"/>
              <a:t>, </a:t>
            </a:r>
            <a:r>
              <a:rPr lang="de-AT" dirty="0" err="1" smtClean="0"/>
              <a:t>weaknesses</a:t>
            </a:r>
            <a:endParaRPr dirty="0"/>
          </a:p>
        </p:txBody>
      </p:sp>
      <p:sp>
        <p:nvSpPr>
          <p:cNvPr id="507" name="Google Shape;507;p69"/>
          <p:cNvSpPr txBox="1">
            <a:spLocks noGrp="1"/>
          </p:cNvSpPr>
          <p:nvPr>
            <p:ph type="body" idx="1"/>
          </p:nvPr>
        </p:nvSpPr>
        <p:spPr>
          <a:xfrm>
            <a:off x="1097278" y="1718734"/>
            <a:ext cx="4937700" cy="1608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AT" b="1" dirty="0" smtClean="0">
                <a:solidFill>
                  <a:schemeClr val="dk1"/>
                </a:solidFill>
              </a:rPr>
              <a:t>A </a:t>
            </a:r>
            <a:r>
              <a:rPr lang="de-AT" b="1" dirty="0" err="1" smtClean="0">
                <a:solidFill>
                  <a:schemeClr val="dk1"/>
                </a:solidFill>
              </a:rPr>
              <a:t>graphical</a:t>
            </a:r>
            <a:r>
              <a:rPr lang="de-AT" b="1" dirty="0">
                <a:solidFill>
                  <a:schemeClr val="dk1"/>
                </a:solidFill>
              </a:rPr>
              <a:t> </a:t>
            </a:r>
            <a:r>
              <a:rPr lang="de-AT" b="1" dirty="0" err="1" smtClean="0">
                <a:solidFill>
                  <a:schemeClr val="dk1"/>
                </a:solidFill>
              </a:rPr>
              <a:t>expression</a:t>
            </a:r>
            <a:r>
              <a:rPr lang="de-AT" b="1" dirty="0" smtClean="0">
                <a:solidFill>
                  <a:schemeClr val="dk1"/>
                </a:solidFill>
              </a:rPr>
              <a:t> </a:t>
            </a:r>
            <a:r>
              <a:rPr lang="de-AT" b="1" dirty="0" err="1" smtClean="0">
                <a:solidFill>
                  <a:schemeClr val="dk1"/>
                </a:solidFill>
              </a:rPr>
              <a:t>of</a:t>
            </a:r>
            <a:r>
              <a:rPr lang="de-AT" b="1" dirty="0" smtClean="0">
                <a:solidFill>
                  <a:schemeClr val="dk1"/>
                </a:solidFill>
              </a:rPr>
              <a:t> </a:t>
            </a:r>
            <a:endParaRPr lang="de-AT" b="1" dirty="0" smtClean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AT" dirty="0" smtClean="0">
                <a:solidFill>
                  <a:schemeClr val="dk1"/>
                </a:solidFill>
              </a:rPr>
              <a:t>- Demand </a:t>
            </a:r>
            <a:r>
              <a:rPr lang="de-AT" dirty="0" err="1" smtClean="0">
                <a:solidFill>
                  <a:schemeClr val="dk1"/>
                </a:solidFill>
              </a:rPr>
              <a:t>curve</a:t>
            </a:r>
            <a:r>
              <a:rPr lang="de-AT" dirty="0" smtClean="0">
                <a:solidFill>
                  <a:schemeClr val="dk1"/>
                </a:solidFill>
              </a:rPr>
              <a:t>, </a:t>
            </a:r>
            <a:r>
              <a:rPr lang="de-AT" dirty="0" err="1" smtClean="0">
                <a:solidFill>
                  <a:schemeClr val="dk1"/>
                </a:solidFill>
              </a:rPr>
              <a:t>supply</a:t>
            </a:r>
            <a:r>
              <a:rPr lang="de-AT" dirty="0" smtClean="0">
                <a:solidFill>
                  <a:schemeClr val="dk1"/>
                </a:solidFill>
              </a:rPr>
              <a:t> </a:t>
            </a:r>
            <a:r>
              <a:rPr lang="de-AT" dirty="0" err="1" smtClean="0">
                <a:solidFill>
                  <a:schemeClr val="dk1"/>
                </a:solidFill>
              </a:rPr>
              <a:t>curve</a:t>
            </a:r>
            <a:r>
              <a:rPr lang="de-AT" dirty="0" smtClean="0">
                <a:solidFill>
                  <a:schemeClr val="dk1"/>
                </a:solidFill>
              </a:rPr>
              <a:t>, </a:t>
            </a:r>
            <a:r>
              <a:rPr lang="de-AT" dirty="0" err="1" smtClean="0">
                <a:solidFill>
                  <a:schemeClr val="dk1"/>
                </a:solidFill>
              </a:rPr>
              <a:t>market</a:t>
            </a:r>
            <a:r>
              <a:rPr lang="de-AT" dirty="0" smtClean="0">
                <a:solidFill>
                  <a:schemeClr val="dk1"/>
                </a:solidFill>
              </a:rPr>
              <a:t> </a:t>
            </a:r>
            <a:r>
              <a:rPr lang="de-AT" dirty="0" err="1" smtClean="0">
                <a:solidFill>
                  <a:schemeClr val="dk1"/>
                </a:solidFill>
              </a:rPr>
              <a:t>price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AT" dirty="0">
                <a:solidFill>
                  <a:schemeClr val="dk1"/>
                </a:solidFill>
              </a:rPr>
              <a:t>-</a:t>
            </a:r>
            <a:r>
              <a:rPr lang="de-AT" dirty="0" err="1">
                <a:solidFill>
                  <a:schemeClr val="dk1"/>
                </a:solidFill>
              </a:rPr>
              <a:t>the</a:t>
            </a:r>
            <a:r>
              <a:rPr lang="de-AT" dirty="0">
                <a:solidFill>
                  <a:schemeClr val="dk1"/>
                </a:solidFill>
              </a:rPr>
              <a:t> </a:t>
            </a:r>
            <a:r>
              <a:rPr lang="de-AT" dirty="0" err="1">
                <a:solidFill>
                  <a:schemeClr val="dk1"/>
                </a:solidFill>
              </a:rPr>
              <a:t>consumer‘s</a:t>
            </a:r>
            <a:r>
              <a:rPr lang="de-AT" dirty="0">
                <a:solidFill>
                  <a:schemeClr val="dk1"/>
                </a:solidFill>
              </a:rPr>
              <a:t> </a:t>
            </a:r>
            <a:r>
              <a:rPr lang="de-AT" dirty="0" err="1" smtClean="0">
                <a:solidFill>
                  <a:schemeClr val="dk1"/>
                </a:solidFill>
              </a:rPr>
              <a:t>rent</a:t>
            </a:r>
            <a:r>
              <a:rPr lang="de-AT" dirty="0" smtClean="0">
                <a:solidFill>
                  <a:schemeClr val="dk1"/>
                </a:solidFill>
              </a:rPr>
              <a:t> </a:t>
            </a:r>
            <a:r>
              <a:rPr lang="de-AT" dirty="0" err="1" smtClean="0">
                <a:solidFill>
                  <a:schemeClr val="dk1"/>
                </a:solidFill>
              </a:rPr>
              <a:t>and</a:t>
            </a:r>
            <a:r>
              <a:rPr lang="de-AT" dirty="0" smtClean="0">
                <a:solidFill>
                  <a:schemeClr val="dk1"/>
                </a:solidFill>
              </a:rPr>
              <a:t> 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AT" dirty="0" smtClean="0">
                <a:solidFill>
                  <a:schemeClr val="dk1"/>
                </a:solidFill>
              </a:rPr>
              <a:t>- </a:t>
            </a:r>
            <a:r>
              <a:rPr lang="de-AT" dirty="0" err="1" smtClean="0">
                <a:solidFill>
                  <a:schemeClr val="dk1"/>
                </a:solidFill>
              </a:rPr>
              <a:t>the</a:t>
            </a:r>
            <a:r>
              <a:rPr lang="de-AT" dirty="0" smtClean="0">
                <a:solidFill>
                  <a:schemeClr val="dk1"/>
                </a:solidFill>
              </a:rPr>
              <a:t> </a:t>
            </a:r>
            <a:r>
              <a:rPr lang="de-AT" dirty="0" err="1">
                <a:solidFill>
                  <a:schemeClr val="dk1"/>
                </a:solidFill>
              </a:rPr>
              <a:t>producer‘s</a:t>
            </a:r>
            <a:r>
              <a:rPr lang="de-AT" dirty="0">
                <a:solidFill>
                  <a:schemeClr val="dk1"/>
                </a:solidFill>
              </a:rPr>
              <a:t> </a:t>
            </a:r>
            <a:r>
              <a:rPr lang="de-AT" dirty="0" err="1" smtClean="0">
                <a:solidFill>
                  <a:schemeClr val="dk1"/>
                </a:solidFill>
              </a:rPr>
              <a:t>rent</a:t>
            </a:r>
            <a:r>
              <a:rPr lang="de-AT" dirty="0">
                <a:solidFill>
                  <a:schemeClr val="dk1"/>
                </a:solidFill>
              </a:rPr>
              <a:t> </a:t>
            </a:r>
            <a:r>
              <a:rPr lang="de-AT" dirty="0" err="1" smtClean="0">
                <a:solidFill>
                  <a:schemeClr val="dk1"/>
                </a:solidFill>
              </a:rPr>
              <a:t>and</a:t>
            </a:r>
            <a:r>
              <a:rPr lang="de-AT" dirty="0" smtClean="0">
                <a:solidFill>
                  <a:schemeClr val="dk1"/>
                </a:solidFill>
              </a:rPr>
              <a:t> </a:t>
            </a:r>
            <a:r>
              <a:rPr lang="de-AT" dirty="0" err="1" smtClean="0">
                <a:solidFill>
                  <a:schemeClr val="dk1"/>
                </a:solidFill>
              </a:rPr>
              <a:t>the</a:t>
            </a:r>
            <a:r>
              <a:rPr lang="de-AT" dirty="0" smtClean="0">
                <a:solidFill>
                  <a:schemeClr val="dk1"/>
                </a:solidFill>
              </a:rPr>
              <a:t> </a:t>
            </a:r>
            <a:r>
              <a:rPr lang="de-AT" dirty="0" err="1" smtClean="0">
                <a:solidFill>
                  <a:schemeClr val="dk1"/>
                </a:solidFill>
              </a:rPr>
              <a:t>expenses</a:t>
            </a:r>
            <a:endParaRPr dirty="0">
              <a:solidFill>
                <a:schemeClr val="dk1"/>
              </a:solidFill>
            </a:endParaRPr>
          </a:p>
        </p:txBody>
      </p:sp>
      <p:pic>
        <p:nvPicPr>
          <p:cNvPr id="508" name="Google Shape;508;p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34175" y="1916463"/>
            <a:ext cx="3305175" cy="37052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514;p70"/>
          <p:cNvSpPr txBox="1">
            <a:spLocks noGrp="1"/>
          </p:cNvSpPr>
          <p:nvPr>
            <p:ph type="body" idx="1"/>
          </p:nvPr>
        </p:nvSpPr>
        <p:spPr>
          <a:xfrm>
            <a:off x="1005778" y="3314700"/>
            <a:ext cx="6028397" cy="29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AT" b="1" dirty="0" smtClean="0">
                <a:solidFill>
                  <a:schemeClr val="dk1"/>
                </a:solidFill>
              </a:rPr>
              <a:t>Model </a:t>
            </a:r>
            <a:r>
              <a:rPr lang="de-AT" b="1" dirty="0" err="1" smtClean="0">
                <a:solidFill>
                  <a:schemeClr val="dk1"/>
                </a:solidFill>
              </a:rPr>
              <a:t>assumptions</a:t>
            </a:r>
            <a:r>
              <a:rPr lang="de-AT" b="1" dirty="0" smtClean="0">
                <a:solidFill>
                  <a:schemeClr val="dk1"/>
                </a:solidFill>
              </a:rPr>
              <a:t> </a:t>
            </a:r>
            <a:r>
              <a:rPr lang="de-AT" b="1" dirty="0" err="1" smtClean="0">
                <a:solidFill>
                  <a:schemeClr val="dk1"/>
                </a:solidFill>
              </a:rPr>
              <a:t>partly</a:t>
            </a:r>
            <a:r>
              <a:rPr lang="de-AT" b="1" dirty="0" smtClean="0">
                <a:solidFill>
                  <a:schemeClr val="dk1"/>
                </a:solidFill>
              </a:rPr>
              <a:t> </a:t>
            </a:r>
            <a:r>
              <a:rPr lang="de-AT" b="1" dirty="0" err="1">
                <a:solidFill>
                  <a:schemeClr val="dk1"/>
                </a:solidFill>
              </a:rPr>
              <a:t>unrealistic</a:t>
            </a:r>
            <a:r>
              <a:rPr lang="de-AT" b="1" dirty="0">
                <a:solidFill>
                  <a:schemeClr val="dk1"/>
                </a:solidFill>
              </a:rPr>
              <a:t>:</a:t>
            </a:r>
            <a:endParaRPr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AT" dirty="0" smtClean="0">
                <a:solidFill>
                  <a:schemeClr val="dk1"/>
                </a:solidFill>
              </a:rPr>
              <a:t>-</a:t>
            </a:r>
            <a:r>
              <a:rPr lang="de-AT" dirty="0" err="1" smtClean="0">
                <a:solidFill>
                  <a:schemeClr val="dk1"/>
                </a:solidFill>
              </a:rPr>
              <a:t>no</a:t>
            </a:r>
            <a:r>
              <a:rPr lang="de-AT" dirty="0" smtClean="0">
                <a:solidFill>
                  <a:schemeClr val="dk1"/>
                </a:solidFill>
              </a:rPr>
              <a:t> „homo oeconomicus“ </a:t>
            </a:r>
            <a:r>
              <a:rPr lang="de-AT" dirty="0" err="1" smtClean="0">
                <a:solidFill>
                  <a:schemeClr val="dk1"/>
                </a:solidFill>
              </a:rPr>
              <a:t>are</a:t>
            </a:r>
            <a:r>
              <a:rPr lang="de-AT" dirty="0">
                <a:solidFill>
                  <a:schemeClr val="dk1"/>
                </a:solidFill>
              </a:rPr>
              <a:t> </a:t>
            </a:r>
            <a:r>
              <a:rPr lang="de-AT" b="1" dirty="0" err="1" smtClean="0">
                <a:solidFill>
                  <a:schemeClr val="dk1"/>
                </a:solidFill>
              </a:rPr>
              <a:t>humans</a:t>
            </a:r>
            <a:r>
              <a:rPr lang="de-AT" b="1" dirty="0" smtClean="0">
                <a:solidFill>
                  <a:schemeClr val="dk1"/>
                </a:solidFill>
              </a:rPr>
              <a:t> just </a:t>
            </a:r>
            <a:r>
              <a:rPr lang="de-AT" b="1" dirty="0" err="1" smtClean="0">
                <a:solidFill>
                  <a:schemeClr val="dk1"/>
                </a:solidFill>
              </a:rPr>
              <a:t>utility</a:t>
            </a:r>
            <a:r>
              <a:rPr lang="de-AT" b="1" dirty="0" smtClean="0">
                <a:solidFill>
                  <a:schemeClr val="dk1"/>
                </a:solidFill>
              </a:rPr>
              <a:t> </a:t>
            </a:r>
            <a:r>
              <a:rPr lang="de-AT" b="1" dirty="0" err="1" smtClean="0">
                <a:solidFill>
                  <a:schemeClr val="dk1"/>
                </a:solidFill>
              </a:rPr>
              <a:t>maximisers</a:t>
            </a:r>
            <a:r>
              <a:rPr lang="de-AT" b="1" dirty="0" smtClean="0">
                <a:solidFill>
                  <a:schemeClr val="dk1"/>
                </a:solidFill>
              </a:rPr>
              <a:t>?</a:t>
            </a:r>
            <a:endParaRPr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AT" dirty="0" smtClean="0">
                <a:solidFill>
                  <a:schemeClr val="dk1"/>
                </a:solidFill>
              </a:rPr>
              <a:t>-</a:t>
            </a:r>
            <a:r>
              <a:rPr lang="de-AT" dirty="0" err="1">
                <a:solidFill>
                  <a:schemeClr val="dk1"/>
                </a:solidFill>
              </a:rPr>
              <a:t>no</a:t>
            </a:r>
            <a:r>
              <a:rPr lang="de-AT" dirty="0">
                <a:solidFill>
                  <a:schemeClr val="dk1"/>
                </a:solidFill>
              </a:rPr>
              <a:t> </a:t>
            </a:r>
            <a:r>
              <a:rPr lang="de-AT" dirty="0" err="1" smtClean="0">
                <a:solidFill>
                  <a:schemeClr val="dk1"/>
                </a:solidFill>
              </a:rPr>
              <a:t>preferences</a:t>
            </a:r>
            <a:r>
              <a:rPr lang="de-AT" dirty="0" smtClean="0">
                <a:solidFill>
                  <a:schemeClr val="dk1"/>
                </a:solidFill>
              </a:rPr>
              <a:t> </a:t>
            </a:r>
            <a:r>
              <a:rPr lang="de-AT" dirty="0" err="1" smtClean="0">
                <a:solidFill>
                  <a:schemeClr val="dk1"/>
                </a:solidFill>
              </a:rPr>
              <a:t>of</a:t>
            </a:r>
            <a:r>
              <a:rPr lang="de-AT" dirty="0" smtClean="0">
                <a:solidFill>
                  <a:schemeClr val="dk1"/>
                </a:solidFill>
              </a:rPr>
              <a:t> </a:t>
            </a:r>
            <a:r>
              <a:rPr lang="de-AT" dirty="0" err="1" smtClean="0">
                <a:solidFill>
                  <a:schemeClr val="dk1"/>
                </a:solidFill>
              </a:rPr>
              <a:t>consumers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AT" dirty="0" smtClean="0">
                <a:solidFill>
                  <a:schemeClr val="dk1"/>
                </a:solidFill>
              </a:rPr>
              <a:t>-</a:t>
            </a:r>
            <a:r>
              <a:rPr lang="de-AT" dirty="0" err="1" smtClean="0">
                <a:solidFill>
                  <a:schemeClr val="dk1"/>
                </a:solidFill>
              </a:rPr>
              <a:t>no</a:t>
            </a:r>
            <a:r>
              <a:rPr lang="de-AT" dirty="0" smtClean="0">
                <a:solidFill>
                  <a:schemeClr val="dk1"/>
                </a:solidFill>
              </a:rPr>
              <a:t> </a:t>
            </a:r>
            <a:r>
              <a:rPr lang="de-AT" dirty="0" err="1" smtClean="0">
                <a:solidFill>
                  <a:schemeClr val="dk1"/>
                </a:solidFill>
              </a:rPr>
              <a:t>homogenous</a:t>
            </a:r>
            <a:r>
              <a:rPr lang="de-AT" dirty="0" smtClean="0">
                <a:solidFill>
                  <a:schemeClr val="dk1"/>
                </a:solidFill>
              </a:rPr>
              <a:t> </a:t>
            </a:r>
            <a:r>
              <a:rPr lang="de-AT" dirty="0" err="1">
                <a:solidFill>
                  <a:schemeClr val="dk1"/>
                </a:solidFill>
              </a:rPr>
              <a:t>products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AT" dirty="0" smtClean="0">
                <a:solidFill>
                  <a:schemeClr val="dk1"/>
                </a:solidFill>
              </a:rPr>
              <a:t>-</a:t>
            </a:r>
            <a:r>
              <a:rPr lang="de-AT" dirty="0" err="1" smtClean="0">
                <a:solidFill>
                  <a:schemeClr val="dk1"/>
                </a:solidFill>
              </a:rPr>
              <a:t>no</a:t>
            </a:r>
            <a:r>
              <a:rPr lang="de-AT" dirty="0" smtClean="0">
                <a:solidFill>
                  <a:schemeClr val="dk1"/>
                </a:solidFill>
              </a:rPr>
              <a:t> </a:t>
            </a:r>
            <a:r>
              <a:rPr lang="de-AT" dirty="0" err="1" smtClean="0">
                <a:solidFill>
                  <a:schemeClr val="dk1"/>
                </a:solidFill>
              </a:rPr>
              <a:t>complete</a:t>
            </a:r>
            <a:r>
              <a:rPr lang="de-AT" dirty="0" smtClean="0">
                <a:solidFill>
                  <a:schemeClr val="dk1"/>
                </a:solidFill>
              </a:rPr>
              <a:t> </a:t>
            </a:r>
            <a:r>
              <a:rPr lang="de-AT" dirty="0" err="1">
                <a:solidFill>
                  <a:schemeClr val="dk1"/>
                </a:solidFill>
              </a:rPr>
              <a:t>market</a:t>
            </a:r>
            <a:r>
              <a:rPr lang="de-AT" dirty="0">
                <a:solidFill>
                  <a:schemeClr val="dk1"/>
                </a:solidFill>
              </a:rPr>
              <a:t> </a:t>
            </a:r>
            <a:r>
              <a:rPr lang="de-AT" dirty="0" err="1">
                <a:solidFill>
                  <a:schemeClr val="dk1"/>
                </a:solidFill>
              </a:rPr>
              <a:t>transparency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AT" dirty="0">
                <a:solidFill>
                  <a:schemeClr val="dk1"/>
                </a:solidFill>
              </a:rPr>
              <a:t>-time </a:t>
            </a:r>
            <a:r>
              <a:rPr lang="de-AT" dirty="0" err="1">
                <a:solidFill>
                  <a:schemeClr val="dk1"/>
                </a:solidFill>
              </a:rPr>
              <a:t>is</a:t>
            </a:r>
            <a:r>
              <a:rPr lang="de-AT" dirty="0">
                <a:solidFill>
                  <a:schemeClr val="dk1"/>
                </a:solidFill>
              </a:rPr>
              <a:t> not </a:t>
            </a:r>
            <a:r>
              <a:rPr lang="de-AT" dirty="0" err="1" smtClean="0">
                <a:solidFill>
                  <a:schemeClr val="dk1"/>
                </a:solidFill>
              </a:rPr>
              <a:t>considered</a:t>
            </a:r>
            <a:r>
              <a:rPr lang="de-AT" dirty="0" smtClean="0">
                <a:solidFill>
                  <a:schemeClr val="dk1"/>
                </a:solidFill>
              </a:rPr>
              <a:t> </a:t>
            </a:r>
            <a:r>
              <a:rPr lang="de-AT" dirty="0" err="1" smtClean="0">
                <a:solidFill>
                  <a:schemeClr val="dk1"/>
                </a:solidFill>
              </a:rPr>
              <a:t>as</a:t>
            </a:r>
            <a:r>
              <a:rPr lang="de-AT" dirty="0" smtClean="0">
                <a:solidFill>
                  <a:schemeClr val="dk1"/>
                </a:solidFill>
              </a:rPr>
              <a:t> a </a:t>
            </a:r>
            <a:r>
              <a:rPr lang="de-AT" dirty="0" err="1">
                <a:solidFill>
                  <a:schemeClr val="dk1"/>
                </a:solidFill>
              </a:rPr>
              <a:t>key</a:t>
            </a:r>
            <a:r>
              <a:rPr lang="de-AT" dirty="0">
                <a:solidFill>
                  <a:schemeClr val="dk1"/>
                </a:solidFill>
              </a:rPr>
              <a:t> </a:t>
            </a:r>
            <a:r>
              <a:rPr lang="de-AT" dirty="0" err="1">
                <a:solidFill>
                  <a:schemeClr val="dk1"/>
                </a:solidFill>
              </a:rPr>
              <a:t>factor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SzPts val="1800"/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Rückblick">
  <a:themeElements>
    <a:clrScheme name="Rückblick">
      <a:dk1>
        <a:srgbClr val="000000"/>
      </a:dk1>
      <a:lt1>
        <a:srgbClr val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ückblick">
  <a:themeElements>
    <a:clrScheme name="Rückblick">
      <a:dk1>
        <a:srgbClr val="000000"/>
      </a:dk1>
      <a:lt1>
        <a:srgbClr val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Rückblick">
  <a:themeElements>
    <a:clrScheme name="Rückblick">
      <a:dk1>
        <a:srgbClr val="000000"/>
      </a:dk1>
      <a:lt1>
        <a:srgbClr val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Rückblick">
  <a:themeElements>
    <a:clrScheme name="Rückblick">
      <a:dk1>
        <a:srgbClr val="000000"/>
      </a:dk1>
      <a:lt1>
        <a:srgbClr val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1390</Words>
  <Application>Microsoft Macintosh PowerPoint</Application>
  <PresentationFormat>Benutzerdefiniert</PresentationFormat>
  <Paragraphs>308</Paragraphs>
  <Slides>17</Slides>
  <Notes>17</Notes>
  <HiddenSlides>0</HiddenSlides>
  <MMClips>0</MMClips>
  <ScaleCrop>false</ScaleCrop>
  <HeadingPairs>
    <vt:vector size="4" baseType="variant">
      <vt:variant>
        <vt:lpstr>Design</vt:lpstr>
      </vt:variant>
      <vt:variant>
        <vt:i4>5</vt:i4>
      </vt:variant>
      <vt:variant>
        <vt:lpstr>Folientitel</vt:lpstr>
      </vt:variant>
      <vt:variant>
        <vt:i4>17</vt:i4>
      </vt:variant>
    </vt:vector>
  </HeadingPairs>
  <TitlesOfParts>
    <vt:vector size="22" baseType="lpstr">
      <vt:lpstr>Rückblick</vt:lpstr>
      <vt:lpstr>Rückblick</vt:lpstr>
      <vt:lpstr>Office-Design</vt:lpstr>
      <vt:lpstr>Rückblick</vt:lpstr>
      <vt:lpstr>Rückblick</vt:lpstr>
      <vt:lpstr>MARKET &amp; PRICE</vt:lpstr>
      <vt:lpstr>https://www.youtube.com/watch?v=RP0j3Lnlazs&amp;list=PL1oDmcs0xTD9Aig5cP8_R1gzq-mQHgcAH&amp;index=12</vt:lpstr>
      <vt:lpstr>DEMAND CURVE IMPORTANT TERMS</vt:lpstr>
      <vt:lpstr>DEMAND CURVE</vt:lpstr>
      <vt:lpstr>SUPPLY CURVE IMPORTANT TERMS</vt:lpstr>
      <vt:lpstr>SUPPLY CURVE</vt:lpstr>
      <vt:lpstr>Market Equilibrium</vt:lpstr>
      <vt:lpstr>the market model</vt:lpstr>
      <vt:lpstr>the principles of economics  the market model, weaknesses</vt:lpstr>
      <vt:lpstr>Disequilibrium in the Market</vt:lpstr>
      <vt:lpstr>consumer and producer rent</vt:lpstr>
      <vt:lpstr>consumer rent</vt:lpstr>
      <vt:lpstr>producer rent</vt:lpstr>
      <vt:lpstr>Shifts of Curves</vt:lpstr>
      <vt:lpstr>Demand Curve</vt:lpstr>
      <vt:lpstr>Supply Curve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 &amp; PRICE</dc:title>
  <cp:lastModifiedBy>werner holzheu</cp:lastModifiedBy>
  <cp:revision>12</cp:revision>
  <dcterms:modified xsi:type="dcterms:W3CDTF">2020-02-26T15:24:35Z</dcterms:modified>
</cp:coreProperties>
</file>