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15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29.10.18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8726"/>
              </p:ext>
            </p:extLst>
          </p:nvPr>
        </p:nvGraphicFramePr>
        <p:xfrm>
          <a:off x="1149297" y="887168"/>
          <a:ext cx="2902003" cy="664378"/>
        </p:xfrm>
        <a:graphic>
          <a:graphicData uri="http://schemas.openxmlformats.org/drawingml/2006/table">
            <a:tbl>
              <a:tblPr/>
              <a:tblGrid>
                <a:gridCol w="1751720"/>
                <a:gridCol w="1150283"/>
              </a:tblGrid>
              <a:tr h="3296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 aus Überleitung (BÜB)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47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 (WES: K&amp;K)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84334"/>
              </p:ext>
            </p:extLst>
          </p:nvPr>
        </p:nvGraphicFramePr>
        <p:xfrm>
          <a:off x="1149151" y="1540878"/>
          <a:ext cx="7512250" cy="3935710"/>
        </p:xfrm>
        <a:graphic>
          <a:graphicData uri="http://schemas.openxmlformats.org/drawingml/2006/table">
            <a:tbl>
              <a:tblPr/>
              <a:tblGrid>
                <a:gridCol w="1665144"/>
                <a:gridCol w="813599"/>
                <a:gridCol w="711670"/>
                <a:gridCol w="893969"/>
                <a:gridCol w="863032"/>
                <a:gridCol w="977061"/>
                <a:gridCol w="795570"/>
                <a:gridCol w="792205"/>
              </a:tblGrid>
              <a:tr h="34350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119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Küche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Keller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Wellness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S+G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89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00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 1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00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Umlage Hilfskostenstelle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009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 2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5052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Zuschlagsbasen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Basis 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Kü+Ke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Anzahl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Nächtig.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Sauna...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52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200%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Keller 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z.B.80%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Rest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100%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Nacht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€ 30,00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€ 5,00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2861484" y="1727200"/>
            <a:ext cx="0" cy="159906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>
            <a:off x="3601110" y="2289746"/>
            <a:ext cx="0" cy="145918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4163883" y="1430835"/>
            <a:ext cx="2" cy="256883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9" name="Line 645"/>
          <p:cNvSpPr>
            <a:spLocks noChangeShapeType="1"/>
          </p:cNvSpPr>
          <p:nvPr/>
        </p:nvSpPr>
        <p:spPr bwMode="auto">
          <a:xfrm rot="16200000" flipH="1">
            <a:off x="5379110" y="922910"/>
            <a:ext cx="2" cy="501517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4" name="Line 645"/>
          <p:cNvSpPr>
            <a:spLocks noChangeShapeType="1"/>
          </p:cNvSpPr>
          <p:nvPr/>
        </p:nvSpPr>
        <p:spPr bwMode="auto">
          <a:xfrm rot="16200000" flipH="1">
            <a:off x="6314761" y="1811969"/>
            <a:ext cx="0" cy="428903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5" name="Line 670"/>
          <p:cNvSpPr>
            <a:spLocks noChangeShapeType="1"/>
          </p:cNvSpPr>
          <p:nvPr/>
        </p:nvSpPr>
        <p:spPr bwMode="auto">
          <a:xfrm rot="10800000" flipH="1" flipV="1">
            <a:off x="6807200" y="5240280"/>
            <a:ext cx="1652076" cy="9084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7" name="Line 670"/>
          <p:cNvSpPr>
            <a:spLocks noChangeShapeType="1"/>
          </p:cNvSpPr>
          <p:nvPr/>
        </p:nvSpPr>
        <p:spPr bwMode="auto">
          <a:xfrm rot="10800000" flipH="1" flipV="1">
            <a:off x="4991099" y="5334000"/>
            <a:ext cx="3263900" cy="81470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170246" y="747312"/>
            <a:ext cx="4973754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</a:rPr>
              <a:t>1) Verteilung der Gemeinkosten auf die Kostenstellen (Stellen, die in der Verantwortung sind) nach entsprechenden Schlüsseln (Fläche, %, Anteile, Art des Kapitals (EK, FK), ...)</a:t>
            </a:r>
          </a:p>
          <a:p>
            <a:r>
              <a:rPr lang="de-DE" sz="900" dirty="0" smtClean="0">
                <a:latin typeface="+mj-lt"/>
              </a:rPr>
              <a:t>2) Summe = Gemeinkostensumme 1</a:t>
            </a:r>
          </a:p>
          <a:p>
            <a:r>
              <a:rPr lang="de-DE" sz="900" dirty="0" smtClean="0">
                <a:latin typeface="+mj-lt"/>
              </a:rPr>
              <a:t>3) Umlage der Verwaltung (- Gemeinkosten in der Verwaltungsstelle und Aufteilung auf andere Stellen</a:t>
            </a:r>
          </a:p>
          <a:p>
            <a:r>
              <a:rPr lang="de-DE" sz="900" dirty="0" smtClean="0">
                <a:latin typeface="+mj-lt"/>
              </a:rPr>
              <a:t>4) Bildung der Gemeinkostensumme 2</a:t>
            </a:r>
            <a:endParaRPr lang="de-DE" sz="900" dirty="0">
              <a:latin typeface="+mj-lt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244461" y="5524499"/>
            <a:ext cx="6807173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j-lt"/>
              </a:rPr>
              <a:t>Ermittlung der Zuschlags- und Verrechnungssätze für die weitere Produkt- (Kostenträger) Kalkulation</a:t>
            </a:r>
          </a:p>
          <a:p>
            <a:r>
              <a:rPr lang="de-DE" sz="1000" dirty="0" smtClean="0">
                <a:latin typeface="+mj-lt"/>
              </a:rPr>
              <a:t>Gemeinkostensumme 2 / Einzelkosten = % Sätze</a:t>
            </a:r>
          </a:p>
          <a:p>
            <a:r>
              <a:rPr lang="de-DE" sz="1000" dirty="0" smtClean="0">
                <a:latin typeface="+mj-lt"/>
              </a:rPr>
              <a:t>Gemeinkostensumme bei Nächtigungen (ggf. * 1000) dividiert durch die Anzahl der Nächtigungen = Selbstkosten pro Nacht</a:t>
            </a:r>
            <a:endParaRPr lang="de-DE" sz="1000" dirty="0">
              <a:latin typeface="+mj-lt"/>
            </a:endParaRPr>
          </a:p>
        </p:txBody>
      </p:sp>
      <p:sp>
        <p:nvSpPr>
          <p:cNvPr id="21" name="Line 644"/>
          <p:cNvSpPr>
            <a:spLocks noChangeShapeType="1"/>
          </p:cNvSpPr>
          <p:nvPr/>
        </p:nvSpPr>
        <p:spPr bwMode="auto">
          <a:xfrm rot="16200000" flipH="1">
            <a:off x="4054200" y="1984724"/>
            <a:ext cx="0" cy="2305606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" name="Line 644"/>
          <p:cNvSpPr>
            <a:spLocks noChangeShapeType="1"/>
          </p:cNvSpPr>
          <p:nvPr/>
        </p:nvSpPr>
        <p:spPr bwMode="auto">
          <a:xfrm rot="16200000" flipH="1">
            <a:off x="4518808" y="1615724"/>
            <a:ext cx="1" cy="323059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4" name="Line 644"/>
          <p:cNvSpPr>
            <a:spLocks noChangeShapeType="1"/>
          </p:cNvSpPr>
          <p:nvPr/>
        </p:nvSpPr>
        <p:spPr bwMode="auto">
          <a:xfrm rot="16200000">
            <a:off x="5007756" y="1222021"/>
            <a:ext cx="1" cy="420849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0" y="22718"/>
            <a:ext cx="331806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Kostenstellenrechnung</a:t>
            </a:r>
            <a:endParaRPr lang="de-DE" dirty="0" smtClean="0"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BAB                                                    Produkt- und Leistungskalkulation</a:t>
            </a:r>
            <a:endParaRPr lang="de-DE" sz="900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318065" y="22718"/>
            <a:ext cx="5712246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Ziel/Kompetenzen: </a:t>
            </a:r>
          </a:p>
          <a:p>
            <a:r>
              <a:rPr lang="de-AT" sz="900" dirty="0" smtClean="0">
                <a:latin typeface="+mj-lt"/>
                <a:cs typeface="Chalkduster"/>
              </a:rPr>
              <a:t>BAB erstellen können, mit Zuschlags- und Verrechnungssätzen kalkulieren können</a:t>
            </a:r>
          </a:p>
          <a:p>
            <a:r>
              <a:rPr lang="de-AT" sz="900" dirty="0" smtClean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48" y="874312"/>
            <a:ext cx="977899" cy="5970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de-DE" sz="1200" b="1" dirty="0" smtClean="0">
                <a:latin typeface="+mj-lt"/>
                <a:cs typeface="Chalkduster"/>
              </a:rPr>
              <a:t>BAB</a:t>
            </a:r>
          </a:p>
          <a:p>
            <a:r>
              <a:rPr lang="de-DE" sz="1200" b="1" dirty="0">
                <a:latin typeface="+mj-lt"/>
                <a:cs typeface="Chalkduster"/>
              </a:rPr>
              <a:t>e</a:t>
            </a:r>
            <a:r>
              <a:rPr lang="de-DE" sz="1200" b="1" dirty="0" smtClean="0">
                <a:latin typeface="+mj-lt"/>
                <a:cs typeface="Chalkduster"/>
              </a:rPr>
              <a:t>rstellen </a:t>
            </a:r>
            <a:r>
              <a:rPr lang="de-DE" sz="1200" b="1" dirty="0" smtClean="0">
                <a:latin typeface="+mj-lt"/>
                <a:cs typeface="Chalkduster"/>
              </a:rPr>
              <a:t>können</a:t>
            </a:r>
          </a:p>
          <a:p>
            <a:endParaRPr lang="de-DE" sz="1200" b="1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Verteilung der </a:t>
            </a:r>
            <a:r>
              <a:rPr lang="de-DE" sz="1000" b="1" dirty="0" smtClean="0">
                <a:latin typeface="+mj-lt"/>
                <a:cs typeface="Chalkduster"/>
              </a:rPr>
              <a:t>Gemeinkosten</a:t>
            </a:r>
          </a:p>
          <a:p>
            <a:endParaRPr lang="de-DE" sz="1000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auf die Haupt-</a:t>
            </a:r>
            <a:r>
              <a:rPr lang="de-DE" sz="1000" b="1" dirty="0" smtClean="0">
                <a:latin typeface="+mj-lt"/>
                <a:cs typeface="Chalkduster"/>
              </a:rPr>
              <a:t>kostenstellen 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Küche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Keller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Restaurant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Logis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Etc.</a:t>
            </a:r>
          </a:p>
          <a:p>
            <a:endParaRPr lang="de-DE" sz="1000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und eventuell die </a:t>
            </a:r>
            <a:r>
              <a:rPr lang="de-DE" sz="1000" dirty="0" smtClean="0">
                <a:latin typeface="+mj-lt"/>
                <a:cs typeface="Chalkduster"/>
              </a:rPr>
              <a:t>Hilfskosten-stellen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Verwaltung</a:t>
            </a:r>
          </a:p>
          <a:p>
            <a:pPr marL="171450" indent="-171450">
              <a:buFont typeface="Arial"/>
              <a:buChar char="•"/>
            </a:pPr>
            <a:endParaRPr lang="de-DE" sz="1000" dirty="0">
              <a:latin typeface="+mj-lt"/>
              <a:cs typeface="Chalkduster"/>
            </a:endParaRPr>
          </a:p>
          <a:p>
            <a:r>
              <a:rPr lang="de-DE" sz="1000" dirty="0">
                <a:latin typeface="+mj-lt"/>
                <a:cs typeface="Chalkduster"/>
              </a:rPr>
              <a:t>u</a:t>
            </a:r>
            <a:r>
              <a:rPr lang="de-DE" sz="1000" dirty="0" smtClean="0">
                <a:latin typeface="+mj-lt"/>
                <a:cs typeface="Chalkduster"/>
              </a:rPr>
              <a:t>nd anschließende</a:t>
            </a:r>
          </a:p>
          <a:p>
            <a:r>
              <a:rPr lang="de-DE" sz="1000" dirty="0" smtClean="0">
                <a:latin typeface="+mj-lt"/>
                <a:cs typeface="Chalkduster"/>
              </a:rPr>
              <a:t>Ermittlung der </a:t>
            </a:r>
            <a:r>
              <a:rPr lang="de-DE" sz="1000" b="1" dirty="0" smtClean="0">
                <a:latin typeface="+mj-lt"/>
                <a:cs typeface="Chalkduster"/>
              </a:rPr>
              <a:t>Zuschlags- und Verrechnungs-sätze</a:t>
            </a:r>
            <a:r>
              <a:rPr lang="de-DE" sz="1000" dirty="0" smtClean="0">
                <a:latin typeface="+mj-lt"/>
                <a:cs typeface="Chalkduster"/>
              </a:rPr>
              <a:t> für den </a:t>
            </a:r>
          </a:p>
          <a:p>
            <a:endParaRPr lang="de-DE" sz="1000" dirty="0" smtClean="0">
              <a:latin typeface="+mj-lt"/>
              <a:cs typeface="Chalkduster"/>
            </a:endParaRPr>
          </a:p>
          <a:p>
            <a:endParaRPr lang="de-DE" sz="1000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nächsten Schritt, die </a:t>
            </a:r>
          </a:p>
          <a:p>
            <a:r>
              <a:rPr lang="de-DE" sz="1000" dirty="0" smtClean="0">
                <a:latin typeface="+mj-lt"/>
                <a:cs typeface="Chalkduster"/>
              </a:rPr>
              <a:t>Kalkulation der Produkte und Leistungen, die (Kostenträger-rechnung) </a:t>
            </a:r>
            <a:endParaRPr lang="de-DE" sz="1000" dirty="0" smtClean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41427" y="6148705"/>
            <a:ext cx="8001710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Gemeinkostenzuschlagssatz: Speisen = Summe aus GKZ Küche und GKZ </a:t>
            </a:r>
            <a:r>
              <a:rPr lang="de-DE" sz="1600" dirty="0" smtClean="0"/>
              <a:t>Restaurant (hier 300%)</a:t>
            </a:r>
            <a:endParaRPr lang="de-DE" sz="1600" dirty="0"/>
          </a:p>
        </p:txBody>
      </p:sp>
      <p:sp>
        <p:nvSpPr>
          <p:cNvPr id="33" name="Textfeld 32"/>
          <p:cNvSpPr txBox="1"/>
          <p:nvPr/>
        </p:nvSpPr>
        <p:spPr>
          <a:xfrm>
            <a:off x="1041427" y="6487259"/>
            <a:ext cx="8098992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 smtClean="0"/>
              <a:t>Gemeinkostenzuschlagssatz: Getränke = Summe aus GKZ Keller und GKZ </a:t>
            </a:r>
            <a:r>
              <a:rPr lang="de-DE" sz="1600" dirty="0" smtClean="0"/>
              <a:t>Restaurant (hier 180%)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68471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7" grpId="0" animBg="1"/>
      <p:bldP spid="22148" grpId="0" animBg="1"/>
      <p:bldP spid="22149" grpId="0" animBg="1"/>
      <p:bldP spid="40" grpId="0" animBg="1"/>
      <p:bldP spid="41" grpId="0" animBg="1"/>
      <p:bldP spid="21" grpId="0" animBg="1"/>
      <p:bldP spid="22" grpId="0" animBg="1"/>
      <p:bldP spid="24" grpId="0" animBg="1"/>
      <p:bldP spid="5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71416"/>
              </p:ext>
            </p:extLst>
          </p:nvPr>
        </p:nvGraphicFramePr>
        <p:xfrm>
          <a:off x="1782797" y="3229185"/>
          <a:ext cx="2618840" cy="1490714"/>
        </p:xfrm>
        <a:graphic>
          <a:graphicData uri="http://schemas.openxmlformats.org/drawingml/2006/table">
            <a:tbl>
              <a:tblPr/>
              <a:tblGrid>
                <a:gridCol w="1440263"/>
                <a:gridCol w="305630"/>
                <a:gridCol w="872947"/>
              </a:tblGrid>
              <a:tr h="11878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(Fleisch,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435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1397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64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434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95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 (wenn anwendbar)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74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28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99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624233"/>
              </p:ext>
            </p:extLst>
          </p:nvPr>
        </p:nvGraphicFramePr>
        <p:xfrm>
          <a:off x="4855610" y="3432438"/>
          <a:ext cx="1483169" cy="1079500"/>
        </p:xfrm>
        <a:graphic>
          <a:graphicData uri="http://schemas.openxmlformats.org/drawingml/2006/table">
            <a:tbl>
              <a:tblPr/>
              <a:tblGrid>
                <a:gridCol w="960990"/>
                <a:gridCol w="52217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WES</a:t>
                      </a:r>
                      <a:endParaRPr lang="de-DE" sz="10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 NRA in €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% des WES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=NRA/WES*100 </a:t>
                      </a:r>
                      <a:endParaRPr lang="de-DE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=10,20/3*100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7" name="Line 670"/>
          <p:cNvSpPr>
            <a:spLocks noChangeShapeType="1"/>
          </p:cNvSpPr>
          <p:nvPr/>
        </p:nvSpPr>
        <p:spPr bwMode="auto">
          <a:xfrm rot="10800000" flipV="1">
            <a:off x="3104701" y="2849676"/>
            <a:ext cx="0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8" name="Line 670"/>
          <p:cNvSpPr>
            <a:spLocks noChangeShapeType="1"/>
          </p:cNvSpPr>
          <p:nvPr/>
        </p:nvSpPr>
        <p:spPr bwMode="auto">
          <a:xfrm rot="10800000" flipH="1" flipV="1">
            <a:off x="4226550" y="3919741"/>
            <a:ext cx="654821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9" name="Line 670"/>
          <p:cNvSpPr>
            <a:spLocks noChangeShapeType="1"/>
          </p:cNvSpPr>
          <p:nvPr/>
        </p:nvSpPr>
        <p:spPr bwMode="auto">
          <a:xfrm rot="10800000" flipH="1" flipV="1">
            <a:off x="4401637" y="3598454"/>
            <a:ext cx="453973" cy="32039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0" y="22718"/>
            <a:ext cx="331806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Kostenträgerrechnung</a:t>
            </a:r>
          </a:p>
          <a:p>
            <a:r>
              <a:rPr lang="de-DE" sz="900" dirty="0" smtClean="0">
                <a:latin typeface="+mj-lt"/>
                <a:cs typeface="Chalkduster"/>
              </a:rPr>
              <a:t> </a:t>
            </a:r>
            <a:r>
              <a:rPr lang="de-DE" sz="900" dirty="0" smtClean="0">
                <a:latin typeface="+mj-lt"/>
                <a:cs typeface="Chalkduster"/>
              </a:rPr>
              <a:t>Produkt- und Leistungskalkulation</a:t>
            </a:r>
            <a:endParaRPr lang="de-DE" sz="900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318065" y="22718"/>
            <a:ext cx="5712246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Ziel/Kompetenzen: </a:t>
            </a:r>
          </a:p>
          <a:p>
            <a:r>
              <a:rPr lang="de-AT" sz="900" dirty="0" smtClean="0">
                <a:latin typeface="+mj-lt"/>
                <a:cs typeface="Chalkduster"/>
              </a:rPr>
              <a:t>BAB erstellen können, mit Zuschlags- und Verrechnungssätzen kalkulieren können</a:t>
            </a:r>
          </a:p>
          <a:p>
            <a:r>
              <a:rPr lang="de-AT" sz="900" dirty="0" smtClean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320800" y="5152110"/>
            <a:ext cx="2678097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Beurteilung IST-NRA durch retrograde Kalkulation.</a:t>
            </a:r>
          </a:p>
          <a:p>
            <a:endParaRPr lang="de-DE" sz="1000" dirty="0" smtClean="0">
              <a:latin typeface="+mj-lt"/>
            </a:endParaRPr>
          </a:p>
          <a:p>
            <a:r>
              <a:rPr lang="de-DE" sz="1000" dirty="0" smtClean="0">
                <a:latin typeface="+mj-lt"/>
              </a:rPr>
              <a:t>Ermittlung </a:t>
            </a:r>
            <a:r>
              <a:rPr lang="de-DE" sz="1000" dirty="0" smtClean="0">
                <a:latin typeface="+mj-lt"/>
              </a:rPr>
              <a:t>Grundpreis </a:t>
            </a:r>
            <a:r>
              <a:rPr lang="de-DE" sz="1000" dirty="0" smtClean="0">
                <a:latin typeface="+mj-lt"/>
              </a:rPr>
              <a:t>retrograd z.B. Speisen </a:t>
            </a:r>
          </a:p>
          <a:p>
            <a:r>
              <a:rPr lang="de-DE" sz="1000" dirty="0" err="1" smtClean="0">
                <a:latin typeface="+mj-lt"/>
              </a:rPr>
              <a:t>Abg.preis</a:t>
            </a:r>
            <a:r>
              <a:rPr lang="de-DE" sz="1000" dirty="0" smtClean="0">
                <a:latin typeface="+mj-lt"/>
              </a:rPr>
              <a:t> Brutto / 110*100 = Netto,...</a:t>
            </a:r>
          </a:p>
          <a:p>
            <a:r>
              <a:rPr lang="de-DE" sz="1000" dirty="0" smtClean="0">
                <a:latin typeface="+mj-lt"/>
              </a:rPr>
              <a:t>Ermittlung NRA: Grundpreis neu </a:t>
            </a:r>
            <a:r>
              <a:rPr lang="mr-IN" sz="1000" dirty="0" smtClean="0">
                <a:latin typeface="+mj-lt"/>
              </a:rPr>
              <a:t>–</a:t>
            </a:r>
            <a:r>
              <a:rPr lang="de-DE" sz="1000" dirty="0" smtClean="0">
                <a:latin typeface="+mj-lt"/>
              </a:rPr>
              <a:t> WES = NRA neu </a:t>
            </a:r>
            <a:endParaRPr lang="de-DE" sz="1000" dirty="0" smtClean="0">
              <a:latin typeface="+mj-lt"/>
            </a:endParaRPr>
          </a:p>
          <a:p>
            <a:endParaRPr lang="de-DE" sz="1000" b="1" dirty="0" smtClean="0">
              <a:latin typeface="+mj-lt"/>
            </a:endParaRPr>
          </a:p>
          <a:p>
            <a:r>
              <a:rPr lang="de-DE" sz="1000" b="1" dirty="0" smtClean="0">
                <a:latin typeface="+mj-lt"/>
              </a:rPr>
              <a:t>wenn unter GKZ &gt; Preiserhöhung </a:t>
            </a:r>
            <a:r>
              <a:rPr lang="de-DE" sz="1000" b="1" dirty="0" smtClean="0">
                <a:latin typeface="+mj-lt"/>
              </a:rPr>
              <a:t>bzw. Kostensenkung notwendig</a:t>
            </a:r>
            <a:endParaRPr lang="de-DE" sz="1000" b="1" dirty="0">
              <a:latin typeface="+mj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0197" y="2680399"/>
            <a:ext cx="1201703" cy="2277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2) </a:t>
            </a:r>
            <a:r>
              <a:rPr lang="de-DE" sz="1000" b="1" dirty="0" smtClean="0">
                <a:latin typeface="+mj-lt"/>
                <a:cs typeface="Chalkduster"/>
              </a:rPr>
              <a:t>Mit </a:t>
            </a:r>
            <a:endParaRPr lang="de-DE" sz="1000" b="1" dirty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Zuschlags- </a:t>
            </a:r>
            <a:r>
              <a:rPr lang="de-DE" sz="1000" b="1" dirty="0" err="1" smtClean="0">
                <a:latin typeface="+mj-lt"/>
                <a:cs typeface="Chalkduster"/>
              </a:rPr>
              <a:t>u</a:t>
            </a:r>
            <a:endParaRPr lang="de-DE" sz="1000" b="1" dirty="0" smtClean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Verrechnungs-</a:t>
            </a:r>
          </a:p>
          <a:p>
            <a:r>
              <a:rPr lang="de-DE" sz="1000" b="1" dirty="0" smtClean="0">
                <a:latin typeface="+mj-lt"/>
                <a:cs typeface="Chalkduster"/>
              </a:rPr>
              <a:t>Sätzen kalkulieren können</a:t>
            </a:r>
            <a:r>
              <a:rPr lang="de-DE" sz="1000" b="1" dirty="0" smtClean="0">
                <a:latin typeface="+mj-lt"/>
                <a:cs typeface="Chalkduster"/>
              </a:rPr>
              <a:t>.</a:t>
            </a:r>
          </a:p>
          <a:p>
            <a:endParaRPr lang="de-DE" sz="1000" b="1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Kalkulation des Abgabepreises</a:t>
            </a:r>
          </a:p>
          <a:p>
            <a:endParaRPr lang="de-DE" sz="1000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Errechnung des NRA (</a:t>
            </a:r>
            <a:r>
              <a:rPr lang="de-DE" sz="1000" dirty="0" err="1" smtClean="0">
                <a:latin typeface="+mj-lt"/>
                <a:cs typeface="Chalkduster"/>
              </a:rPr>
              <a:t>GKz+Gew</a:t>
            </a:r>
            <a:r>
              <a:rPr lang="de-DE" sz="1000" dirty="0" smtClean="0">
                <a:latin typeface="+mj-lt"/>
                <a:cs typeface="Chalkduster"/>
              </a:rPr>
              <a:t>)</a:t>
            </a:r>
          </a:p>
          <a:p>
            <a:r>
              <a:rPr lang="de-DE" sz="1000" dirty="0" smtClean="0">
                <a:latin typeface="+mj-lt"/>
                <a:cs typeface="Chalkduster"/>
              </a:rPr>
              <a:t>(wesentliche Kalkulationskenn-zahl)</a:t>
            </a:r>
            <a:endParaRPr lang="de-DE" sz="1000" dirty="0" smtClean="0">
              <a:latin typeface="+mj-lt"/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5142443"/>
            <a:ext cx="1231900" cy="1415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3) IST NRA</a:t>
            </a:r>
          </a:p>
          <a:p>
            <a:r>
              <a:rPr lang="de-DE" sz="1200" b="1" dirty="0" smtClean="0">
                <a:latin typeface="+mj-lt"/>
                <a:cs typeface="Chalkduster"/>
              </a:rPr>
              <a:t>Beurteilen </a:t>
            </a:r>
            <a:r>
              <a:rPr lang="de-DE" sz="1200" b="1" dirty="0" smtClean="0">
                <a:latin typeface="+mj-lt"/>
                <a:cs typeface="Chalkduster"/>
              </a:rPr>
              <a:t>können</a:t>
            </a:r>
          </a:p>
          <a:p>
            <a:r>
              <a:rPr lang="de-DE" sz="1000" dirty="0" smtClean="0">
                <a:latin typeface="+mj-lt"/>
                <a:cs typeface="Chalkduster"/>
              </a:rPr>
              <a:t>Preisänderung &gt; NRA Veränderung</a:t>
            </a:r>
          </a:p>
          <a:p>
            <a:endParaRPr lang="de-DE" sz="1000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Erfordert Beurteilung</a:t>
            </a:r>
            <a:endParaRPr lang="de-DE" sz="1000" dirty="0">
              <a:latin typeface="+mj-lt"/>
              <a:cs typeface="Chalkduster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74590"/>
              </p:ext>
            </p:extLst>
          </p:nvPr>
        </p:nvGraphicFramePr>
        <p:xfrm>
          <a:off x="4349188" y="5651831"/>
          <a:ext cx="2458013" cy="673100"/>
        </p:xfrm>
        <a:graphic>
          <a:graphicData uri="http://schemas.openxmlformats.org/drawingml/2006/table">
            <a:tbl>
              <a:tblPr/>
              <a:tblGrid>
                <a:gridCol w="692712"/>
                <a:gridCol w="1270347"/>
                <a:gridCol w="494954"/>
              </a:tblGrid>
              <a:tr h="6746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=z.B.  netto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110,5*100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Bedienungsg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ZS1 Netto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z.B. brutto/110*100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12,73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Umsatzsteuer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8778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63853"/>
              </p:ext>
            </p:extLst>
          </p:nvPr>
        </p:nvGraphicFramePr>
        <p:xfrm>
          <a:off x="4349189" y="5350144"/>
          <a:ext cx="2458012" cy="190500"/>
        </p:xfrm>
        <a:graphic>
          <a:graphicData uri="http://schemas.openxmlformats.org/drawingml/2006/table">
            <a:tbl>
              <a:tblPr/>
              <a:tblGrid>
                <a:gridCol w="680011"/>
                <a:gridCol w="1257300"/>
                <a:gridCol w="5207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Wareneins.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6" name="Line 670"/>
          <p:cNvSpPr>
            <a:spLocks noChangeShapeType="1"/>
          </p:cNvSpPr>
          <p:nvPr/>
        </p:nvSpPr>
        <p:spPr bwMode="auto">
          <a:xfrm rot="10800000">
            <a:off x="4221962" y="5775796"/>
            <a:ext cx="1" cy="5820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82699"/>
              </p:ext>
            </p:extLst>
          </p:nvPr>
        </p:nvGraphicFramePr>
        <p:xfrm>
          <a:off x="7188201" y="5720931"/>
          <a:ext cx="1842110" cy="571500"/>
        </p:xfrm>
        <a:graphic>
          <a:graphicData uri="http://schemas.openxmlformats.org/drawingml/2006/table">
            <a:tbl>
              <a:tblPr/>
              <a:tblGrid>
                <a:gridCol w="989798"/>
                <a:gridCol w="50800"/>
                <a:gridCol w="378820"/>
                <a:gridCol w="42269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 neu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Wareneinsatz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Nettorohaufschlag neu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1" name="Textfeld 30"/>
          <p:cNvSpPr txBox="1"/>
          <p:nvPr/>
        </p:nvSpPr>
        <p:spPr>
          <a:xfrm>
            <a:off x="6438901" y="3420457"/>
            <a:ext cx="26437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Nettorohaufschlag</a:t>
            </a:r>
            <a:r>
              <a:rPr lang="de-DE" sz="1000" dirty="0" smtClean="0">
                <a:latin typeface="+mj-lt"/>
              </a:rPr>
              <a:t>: ist: </a:t>
            </a:r>
          </a:p>
          <a:p>
            <a:r>
              <a:rPr lang="de-DE" sz="1000" dirty="0" smtClean="0">
                <a:latin typeface="+mj-lt"/>
              </a:rPr>
              <a:t>Gemeinkostenzuschlag und Gewinnaufschlag</a:t>
            </a:r>
            <a:endParaRPr lang="de-DE" sz="1000" dirty="0" smtClean="0">
              <a:latin typeface="+mj-lt"/>
            </a:endParaRPr>
          </a:p>
          <a:p>
            <a:r>
              <a:rPr lang="de-DE" sz="1000" dirty="0">
                <a:latin typeface="+mj-lt"/>
              </a:rPr>
              <a:t>g</a:t>
            </a:r>
            <a:r>
              <a:rPr lang="de-DE" sz="1000" dirty="0" smtClean="0">
                <a:latin typeface="+mj-lt"/>
              </a:rPr>
              <a:t>emeinsam in einem Aufschlag</a:t>
            </a:r>
          </a:p>
          <a:p>
            <a:endParaRPr lang="de-DE" sz="1000" b="1" dirty="0" smtClean="0">
              <a:latin typeface="+mj-lt"/>
            </a:endParaRPr>
          </a:p>
          <a:p>
            <a:r>
              <a:rPr lang="de-DE" sz="1000" b="1" dirty="0" smtClean="0">
                <a:latin typeface="+mj-lt"/>
              </a:rPr>
              <a:t>direkt </a:t>
            </a:r>
            <a:r>
              <a:rPr lang="de-DE" sz="1000" b="1" dirty="0" smtClean="0">
                <a:latin typeface="+mj-lt"/>
              </a:rPr>
              <a:t>vom WES zum Grundpreis</a:t>
            </a:r>
            <a:endParaRPr lang="de-DE" sz="1000" b="1" dirty="0">
              <a:latin typeface="+mj-lt"/>
            </a:endParaRPr>
          </a:p>
          <a:p>
            <a:r>
              <a:rPr lang="de-DE" sz="1000" dirty="0" smtClean="0">
                <a:latin typeface="+mj-lt"/>
              </a:rPr>
              <a:t>Achtung: ist nicht </a:t>
            </a:r>
            <a:r>
              <a:rPr lang="de-DE" sz="1000" dirty="0" smtClean="0">
                <a:latin typeface="+mj-lt"/>
              </a:rPr>
              <a:t>die Summe </a:t>
            </a:r>
            <a:r>
              <a:rPr lang="de-DE" sz="1000" dirty="0" smtClean="0">
                <a:latin typeface="+mj-lt"/>
              </a:rPr>
              <a:t>da </a:t>
            </a:r>
          </a:p>
          <a:p>
            <a:r>
              <a:rPr lang="de-DE" sz="1000" dirty="0" smtClean="0">
                <a:latin typeface="+mj-lt"/>
              </a:rPr>
              <a:t>verschiedene Basen: WES und Grundpreis</a:t>
            </a:r>
            <a:endParaRPr lang="de-DE" sz="1000" dirty="0">
              <a:latin typeface="+mj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782797" y="2815465"/>
            <a:ext cx="5374952" cy="24622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 smtClean="0"/>
              <a:t>Gemeinkostenzuschlagssatz aus dem BAB: für Speisen </a:t>
            </a:r>
            <a:r>
              <a:rPr lang="de-DE" sz="1000" dirty="0" smtClean="0"/>
              <a:t>= Summe aus GKZ Küche und GKZ Restaurant</a:t>
            </a:r>
            <a:endParaRPr lang="de-DE" sz="1000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81802"/>
              </p:ext>
            </p:extLst>
          </p:nvPr>
        </p:nvGraphicFramePr>
        <p:xfrm>
          <a:off x="1782797" y="758605"/>
          <a:ext cx="7124700" cy="1564640"/>
        </p:xfrm>
        <a:graphic>
          <a:graphicData uri="http://schemas.openxmlformats.org/drawingml/2006/table">
            <a:tbl>
              <a:tblPr/>
              <a:tblGrid>
                <a:gridCol w="1270000"/>
                <a:gridCol w="495300"/>
                <a:gridCol w="609600"/>
                <a:gridCol w="444500"/>
                <a:gridCol w="922303"/>
                <a:gridCol w="385797"/>
                <a:gridCol w="533400"/>
                <a:gridCol w="457200"/>
                <a:gridCol w="1028700"/>
                <a:gridCol w="457200"/>
                <a:gridCol w="52070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Kalkulation Speisen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Kalkulation Getränke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Kalkulation Nächtigung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(Speisen)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(Getr.)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0,70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 (aus BAP)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 (aus BAP)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1,26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1,96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Seko/Nacht (BAP)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mr-IN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30,00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0,20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 z.B.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4,50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2,16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34,50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 (wenn anwendbar)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 (wenn anwendbar)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0,32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 z.B.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5,18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2,48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39,68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0,50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3,97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2,98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43,64  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93697" y="719895"/>
            <a:ext cx="1138203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  <a:cs typeface="Chalkduster"/>
              </a:rPr>
              <a:t>1) Kalkulation</a:t>
            </a:r>
          </a:p>
          <a:p>
            <a:endParaRPr lang="de-DE" sz="1000" b="1" dirty="0">
              <a:latin typeface="+mj-lt"/>
              <a:cs typeface="Chalkduster"/>
            </a:endParaRPr>
          </a:p>
          <a:p>
            <a:r>
              <a:rPr lang="de-DE" sz="1000" dirty="0" smtClean="0">
                <a:latin typeface="+mj-lt"/>
                <a:cs typeface="Chalkduster"/>
              </a:rPr>
              <a:t>Schemen für </a:t>
            </a:r>
          </a:p>
          <a:p>
            <a:endParaRPr lang="de-DE" sz="1000" dirty="0" smtClean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Speisen</a:t>
            </a:r>
          </a:p>
          <a:p>
            <a:pPr marL="171450" indent="-171450">
              <a:buFont typeface="Arial"/>
              <a:buChar char="•"/>
            </a:pPr>
            <a:endParaRPr lang="de-DE" sz="1000" dirty="0" smtClean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Getränke</a:t>
            </a:r>
          </a:p>
          <a:p>
            <a:pPr marL="171450" indent="-171450">
              <a:buFont typeface="Arial"/>
              <a:buChar char="•"/>
            </a:pPr>
            <a:endParaRPr lang="de-DE" sz="1000" dirty="0" smtClean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+mj-lt"/>
                <a:cs typeface="Chalkduster"/>
              </a:rPr>
              <a:t>Nächtigungen</a:t>
            </a:r>
          </a:p>
          <a:p>
            <a:endParaRPr lang="de-DE" sz="1000" dirty="0" smtClean="0">
              <a:latin typeface="+mj-lt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37999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6" grpId="0" animBg="1"/>
      <p:bldP spid="31" grpId="1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14642"/>
              </p:ext>
            </p:extLst>
          </p:nvPr>
        </p:nvGraphicFramePr>
        <p:xfrm>
          <a:off x="1730500" y="594834"/>
          <a:ext cx="2389456" cy="495716"/>
        </p:xfrm>
        <a:graphic>
          <a:graphicData uri="http://schemas.openxmlformats.org/drawingml/2006/table">
            <a:tbl>
              <a:tblPr/>
              <a:tblGrid>
                <a:gridCol w="1385544"/>
                <a:gridCol w="1003912"/>
              </a:tblGrid>
              <a:tr h="18142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 aus Überleitung (BÜB)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9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 (WES: K&amp;K)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90627"/>
              </p:ext>
            </p:extLst>
          </p:nvPr>
        </p:nvGraphicFramePr>
        <p:xfrm>
          <a:off x="1730352" y="1092200"/>
          <a:ext cx="5941905" cy="2934419"/>
        </p:xfrm>
        <a:graphic>
          <a:graphicData uri="http://schemas.openxmlformats.org/drawingml/2006/table">
            <a:tbl>
              <a:tblPr/>
              <a:tblGrid>
                <a:gridCol w="1317066"/>
                <a:gridCol w="643526"/>
                <a:gridCol w="562904"/>
                <a:gridCol w="707096"/>
                <a:gridCol w="682625"/>
                <a:gridCol w="772818"/>
                <a:gridCol w="629266"/>
                <a:gridCol w="626604"/>
              </a:tblGrid>
              <a:tr h="25630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157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Küche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Keller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Wellness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S+G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4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Umlage Hilfskostenstelle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Zuschlagsbasen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Basis 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Kü+Ke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Anzahl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Nächtig.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Sauna...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z.B. 200%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GKT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Rest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100%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Seko/Nacht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sp>
        <p:nvSpPr>
          <p:cNvPr id="22143" name="Line 639"/>
          <p:cNvSpPr>
            <a:spLocks noChangeShapeType="1"/>
          </p:cNvSpPr>
          <p:nvPr/>
        </p:nvSpPr>
        <p:spPr bwMode="auto">
          <a:xfrm rot="16200000" flipH="1">
            <a:off x="4345774" y="849129"/>
            <a:ext cx="1" cy="2166906"/>
          </a:xfrm>
          <a:prstGeom prst="line">
            <a:avLst/>
          </a:prstGeom>
          <a:noFill/>
          <a:ln w="22225">
            <a:solidFill>
              <a:srgbClr val="FFD7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3109890" y="961030"/>
            <a:ext cx="7937" cy="16446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>
            <a:off x="3559167" y="1757943"/>
            <a:ext cx="1" cy="89855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3957408" y="1431856"/>
            <a:ext cx="1" cy="16791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9" name="Line 645"/>
          <p:cNvSpPr>
            <a:spLocks noChangeShapeType="1"/>
          </p:cNvSpPr>
          <p:nvPr/>
        </p:nvSpPr>
        <p:spPr bwMode="auto">
          <a:xfrm rot="16200000">
            <a:off x="5178417" y="549855"/>
            <a:ext cx="0" cy="413705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9003"/>
              </p:ext>
            </p:extLst>
          </p:nvPr>
        </p:nvGraphicFramePr>
        <p:xfrm>
          <a:off x="1730499" y="4327729"/>
          <a:ext cx="2618840" cy="1490714"/>
        </p:xfrm>
        <a:graphic>
          <a:graphicData uri="http://schemas.openxmlformats.org/drawingml/2006/table">
            <a:tbl>
              <a:tblPr/>
              <a:tblGrid>
                <a:gridCol w="1440263"/>
                <a:gridCol w="305630"/>
                <a:gridCol w="872947"/>
              </a:tblGrid>
              <a:tr h="11878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(Fleisch,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435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1397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64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434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95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 (wenn anwendbar)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74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28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99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405217"/>
              </p:ext>
            </p:extLst>
          </p:nvPr>
        </p:nvGraphicFramePr>
        <p:xfrm>
          <a:off x="4803312" y="4530982"/>
          <a:ext cx="1483169" cy="1079500"/>
        </p:xfrm>
        <a:graphic>
          <a:graphicData uri="http://schemas.openxmlformats.org/drawingml/2006/table">
            <a:tbl>
              <a:tblPr/>
              <a:tblGrid>
                <a:gridCol w="830002"/>
                <a:gridCol w="6531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des WES</a:t>
                      </a:r>
                    </a:p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=10,20/3*100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4" name="Line 645"/>
          <p:cNvSpPr>
            <a:spLocks noChangeShapeType="1"/>
          </p:cNvSpPr>
          <p:nvPr/>
        </p:nvSpPr>
        <p:spPr bwMode="auto">
          <a:xfrm rot="16200000" flipH="1">
            <a:off x="5803318" y="1143543"/>
            <a:ext cx="0" cy="339245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5" name="Line 670"/>
          <p:cNvSpPr>
            <a:spLocks noChangeShapeType="1"/>
          </p:cNvSpPr>
          <p:nvPr/>
        </p:nvSpPr>
        <p:spPr bwMode="auto">
          <a:xfrm rot="10800000" flipV="1">
            <a:off x="3484714" y="4026619"/>
            <a:ext cx="2350112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7" name="Line 670"/>
          <p:cNvSpPr>
            <a:spLocks noChangeShapeType="1"/>
          </p:cNvSpPr>
          <p:nvPr/>
        </p:nvSpPr>
        <p:spPr bwMode="auto">
          <a:xfrm rot="10800000" flipV="1">
            <a:off x="3484715" y="4026619"/>
            <a:ext cx="864624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8" name="Line 670"/>
          <p:cNvSpPr>
            <a:spLocks noChangeShapeType="1"/>
          </p:cNvSpPr>
          <p:nvPr/>
        </p:nvSpPr>
        <p:spPr bwMode="auto">
          <a:xfrm rot="10800000" flipH="1" flipV="1">
            <a:off x="4174252" y="5018285"/>
            <a:ext cx="654821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9" name="Line 670"/>
          <p:cNvSpPr>
            <a:spLocks noChangeShapeType="1"/>
          </p:cNvSpPr>
          <p:nvPr/>
        </p:nvSpPr>
        <p:spPr bwMode="auto">
          <a:xfrm rot="10800000" flipH="1" flipV="1">
            <a:off x="4349339" y="4696998"/>
            <a:ext cx="453973" cy="32039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794805" y="1476486"/>
            <a:ext cx="1235506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</a:rPr>
              <a:t>Verteilung der Gemeinkosten auf die Kostenstellen (Stellen, die in der Verantwortung sind) nach entsprechenden Schlüsseln (Fläche, %, Anteile, Art des Kapitals (EK, FK), ...)</a:t>
            </a:r>
            <a:endParaRPr lang="de-DE" sz="900" dirty="0">
              <a:latin typeface="+mj-lt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794805" y="2857068"/>
            <a:ext cx="129993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+mj-lt"/>
              </a:rPr>
              <a:t>Ermittlung der Zuschlags- und Verrechnungssätze für die weitere Produkt- (Kostenträger) Kalkulation</a:t>
            </a:r>
            <a:endParaRPr lang="de-DE" sz="1000" dirty="0">
              <a:latin typeface="+mj-lt"/>
            </a:endParaRPr>
          </a:p>
        </p:txBody>
      </p:sp>
      <p:sp>
        <p:nvSpPr>
          <p:cNvPr id="21" name="Line 644"/>
          <p:cNvSpPr>
            <a:spLocks noChangeShapeType="1"/>
          </p:cNvSpPr>
          <p:nvPr/>
        </p:nvSpPr>
        <p:spPr bwMode="auto">
          <a:xfrm rot="16200000" flipH="1">
            <a:off x="4223922" y="1241249"/>
            <a:ext cx="0" cy="216831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" name="Line 644"/>
          <p:cNvSpPr>
            <a:spLocks noChangeShapeType="1"/>
          </p:cNvSpPr>
          <p:nvPr/>
        </p:nvSpPr>
        <p:spPr bwMode="auto">
          <a:xfrm rot="16200000" flipH="1">
            <a:off x="4559414" y="1001368"/>
            <a:ext cx="0" cy="2835066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4" name="Line 644"/>
          <p:cNvSpPr>
            <a:spLocks noChangeShapeType="1"/>
          </p:cNvSpPr>
          <p:nvPr/>
        </p:nvSpPr>
        <p:spPr bwMode="auto">
          <a:xfrm rot="16200000">
            <a:off x="4940263" y="715767"/>
            <a:ext cx="1" cy="359676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0" y="22718"/>
            <a:ext cx="331806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Kostenstellen- / </a:t>
            </a:r>
            <a:r>
              <a:rPr lang="de-DE" dirty="0" err="1" smtClean="0">
                <a:latin typeface="+mj-lt"/>
                <a:cs typeface="Chalkduster"/>
              </a:rPr>
              <a:t>trägerrechnung</a:t>
            </a:r>
            <a:endParaRPr lang="de-DE" dirty="0" smtClean="0">
              <a:latin typeface="+mj-lt"/>
              <a:cs typeface="Chalkduster"/>
            </a:endParaRPr>
          </a:p>
          <a:p>
            <a:r>
              <a:rPr lang="de-DE" sz="900" dirty="0" smtClean="0">
                <a:latin typeface="+mj-lt"/>
                <a:cs typeface="Chalkduster"/>
              </a:rPr>
              <a:t>BAB                                                    Produkt- und Leistungskalkulation</a:t>
            </a:r>
            <a:endParaRPr lang="de-DE" sz="900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318065" y="22718"/>
            <a:ext cx="5712246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Ziel/Kompetenzen: </a:t>
            </a:r>
          </a:p>
          <a:p>
            <a:r>
              <a:rPr lang="de-AT" sz="900" dirty="0" smtClean="0">
                <a:latin typeface="+mj-lt"/>
                <a:cs typeface="Chalkduster"/>
              </a:rPr>
              <a:t>BAB erstellen können, mit Zuschlags- und Verrechnungssätzen kalkulieren können</a:t>
            </a:r>
          </a:p>
          <a:p>
            <a:r>
              <a:rPr lang="de-AT" sz="900" dirty="0" smtClean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19151" y="5999754"/>
            <a:ext cx="3030546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Beurteilung IST-NRA durch retrograde Kalkulation.</a:t>
            </a:r>
          </a:p>
          <a:p>
            <a:r>
              <a:rPr lang="de-DE" sz="1000" dirty="0" smtClean="0">
                <a:latin typeface="+mj-lt"/>
              </a:rPr>
              <a:t>Ermittlung Grundpreis retrograd</a:t>
            </a:r>
          </a:p>
          <a:p>
            <a:r>
              <a:rPr lang="de-DE" sz="1000" dirty="0" smtClean="0">
                <a:latin typeface="+mj-lt"/>
              </a:rPr>
              <a:t>Ermittlung NRA </a:t>
            </a:r>
          </a:p>
          <a:p>
            <a:endParaRPr lang="de-DE" sz="1000" b="1" dirty="0" smtClean="0">
              <a:latin typeface="+mj-lt"/>
            </a:endParaRPr>
          </a:p>
          <a:p>
            <a:r>
              <a:rPr lang="de-DE" sz="1000" b="1" dirty="0" smtClean="0">
                <a:latin typeface="+mj-lt"/>
              </a:rPr>
              <a:t>wenn unter GKZ &gt; Preiserhöhung notwendig</a:t>
            </a:r>
            <a:endParaRPr lang="de-DE" sz="1000" b="1" dirty="0">
              <a:latin typeface="+mj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0" y="618408"/>
            <a:ext cx="977899" cy="3600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de-DE" sz="1200" b="1" dirty="0" smtClean="0">
                <a:latin typeface="+mj-lt"/>
                <a:cs typeface="Chalkduster"/>
              </a:rPr>
              <a:t>BAB</a:t>
            </a:r>
          </a:p>
          <a:p>
            <a:r>
              <a:rPr lang="de-DE" sz="1200" b="1" dirty="0">
                <a:latin typeface="+mj-lt"/>
                <a:cs typeface="Chalkduster"/>
              </a:rPr>
              <a:t>e</a:t>
            </a:r>
            <a:r>
              <a:rPr lang="de-DE" sz="1200" b="1" dirty="0" smtClean="0">
                <a:latin typeface="+mj-lt"/>
                <a:cs typeface="Chalkduster"/>
              </a:rPr>
              <a:t>rstellen können</a:t>
            </a: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  <a:p>
            <a:endParaRPr lang="de-DE" sz="1200" b="1" dirty="0" smtClean="0">
              <a:latin typeface="+mj-lt"/>
              <a:cs typeface="Chalkduster"/>
            </a:endParaRPr>
          </a:p>
          <a:p>
            <a:endParaRPr lang="de-DE" sz="1200" b="1" dirty="0">
              <a:latin typeface="+mj-lt"/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" y="4291195"/>
            <a:ext cx="977899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2) </a:t>
            </a:r>
            <a:r>
              <a:rPr lang="de-DE" sz="1000" b="1" dirty="0" smtClean="0">
                <a:latin typeface="+mj-lt"/>
                <a:cs typeface="Chalkduster"/>
              </a:rPr>
              <a:t>Mit </a:t>
            </a:r>
            <a:endParaRPr lang="de-DE" sz="1000" b="1" dirty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Zuschlags- </a:t>
            </a:r>
            <a:r>
              <a:rPr lang="de-DE" sz="1000" b="1" dirty="0" err="1" smtClean="0">
                <a:latin typeface="+mj-lt"/>
                <a:cs typeface="Chalkduster"/>
              </a:rPr>
              <a:t>u</a:t>
            </a:r>
            <a:endParaRPr lang="de-DE" sz="1000" b="1" dirty="0" smtClean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Verrechnungs-</a:t>
            </a:r>
          </a:p>
          <a:p>
            <a:r>
              <a:rPr lang="de-DE" sz="1000" b="1" dirty="0" smtClean="0">
                <a:latin typeface="+mj-lt"/>
                <a:cs typeface="Chalkduster"/>
              </a:rPr>
              <a:t>Sätzen kalkulieren können.</a:t>
            </a:r>
          </a:p>
          <a:p>
            <a:endParaRPr lang="de-DE" sz="1000" b="1" dirty="0">
              <a:latin typeface="+mj-lt"/>
              <a:cs typeface="Chalkduster"/>
            </a:endParaRPr>
          </a:p>
          <a:p>
            <a:endParaRPr lang="de-DE" sz="1000" b="1" dirty="0" smtClean="0">
              <a:latin typeface="+mj-lt"/>
              <a:cs typeface="Chalkduster"/>
            </a:endParaRPr>
          </a:p>
          <a:p>
            <a:endParaRPr lang="de-DE" sz="1000" b="1" dirty="0" smtClean="0">
              <a:latin typeface="+mj-lt"/>
              <a:cs typeface="Chalkduster"/>
            </a:endParaRPr>
          </a:p>
          <a:p>
            <a:endParaRPr lang="de-DE" sz="1000" b="1" dirty="0">
              <a:latin typeface="+mj-lt"/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6002866"/>
            <a:ext cx="9779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3) IST NRA</a:t>
            </a:r>
          </a:p>
          <a:p>
            <a:r>
              <a:rPr lang="de-DE" sz="1200" b="1" dirty="0" smtClean="0">
                <a:latin typeface="+mj-lt"/>
                <a:cs typeface="Chalkduster"/>
              </a:rPr>
              <a:t>Beurteilen können</a:t>
            </a:r>
          </a:p>
          <a:p>
            <a:endParaRPr lang="de-DE" sz="1200" b="1" dirty="0">
              <a:latin typeface="+mj-lt"/>
              <a:cs typeface="Chalkduster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03615"/>
              </p:ext>
            </p:extLst>
          </p:nvPr>
        </p:nvGraphicFramePr>
        <p:xfrm>
          <a:off x="4476416" y="6160763"/>
          <a:ext cx="1663330" cy="673100"/>
        </p:xfrm>
        <a:graphic>
          <a:graphicData uri="http://schemas.openxmlformats.org/drawingml/2006/table">
            <a:tbl>
              <a:tblPr/>
              <a:tblGrid>
                <a:gridCol w="698130"/>
                <a:gridCol w="368300"/>
                <a:gridCol w="596900"/>
              </a:tblGrid>
              <a:tr h="6746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Bedienungsg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ZS1 Netto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12,73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Umsatzsteuer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8778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286049"/>
              </p:ext>
            </p:extLst>
          </p:nvPr>
        </p:nvGraphicFramePr>
        <p:xfrm>
          <a:off x="4476417" y="5859076"/>
          <a:ext cx="1663329" cy="190500"/>
        </p:xfrm>
        <a:graphic>
          <a:graphicData uri="http://schemas.openxmlformats.org/drawingml/2006/table">
            <a:tbl>
              <a:tblPr/>
              <a:tblGrid>
                <a:gridCol w="705183"/>
                <a:gridCol w="183169"/>
                <a:gridCol w="77497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Wareneins.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6" name="Line 670"/>
          <p:cNvSpPr>
            <a:spLocks noChangeShapeType="1"/>
          </p:cNvSpPr>
          <p:nvPr/>
        </p:nvSpPr>
        <p:spPr bwMode="auto">
          <a:xfrm rot="10800000">
            <a:off x="4349190" y="6284728"/>
            <a:ext cx="1" cy="5820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87352"/>
              </p:ext>
            </p:extLst>
          </p:nvPr>
        </p:nvGraphicFramePr>
        <p:xfrm>
          <a:off x="6497907" y="6197788"/>
          <a:ext cx="2593795" cy="637540"/>
        </p:xfrm>
        <a:graphic>
          <a:graphicData uri="http://schemas.openxmlformats.org/drawingml/2006/table">
            <a:tbl>
              <a:tblPr/>
              <a:tblGrid>
                <a:gridCol w="654375"/>
                <a:gridCol w="144994"/>
                <a:gridCol w="338322"/>
                <a:gridCol w="145610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Wareneinsatz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Nettorohaufschlag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1" name="Textfeld 30"/>
          <p:cNvSpPr txBox="1"/>
          <p:nvPr/>
        </p:nvSpPr>
        <p:spPr>
          <a:xfrm>
            <a:off x="6596975" y="4519001"/>
            <a:ext cx="243333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Nettorohaufschlag</a:t>
            </a:r>
            <a:r>
              <a:rPr lang="de-DE" sz="1000" dirty="0" smtClean="0">
                <a:latin typeface="+mj-lt"/>
              </a:rPr>
              <a:t>: ist: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Gemeinkostenzuschlag und 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Gewinnaufschlag</a:t>
            </a:r>
          </a:p>
          <a:p>
            <a:r>
              <a:rPr lang="de-DE" sz="1000" dirty="0">
                <a:latin typeface="+mj-lt"/>
              </a:rPr>
              <a:t>g</a:t>
            </a:r>
            <a:r>
              <a:rPr lang="de-DE" sz="1000" dirty="0" smtClean="0">
                <a:latin typeface="+mj-lt"/>
              </a:rPr>
              <a:t>emeinsam in einem Aufschlag</a:t>
            </a:r>
          </a:p>
          <a:p>
            <a:r>
              <a:rPr lang="de-DE" sz="1000" b="1" dirty="0">
                <a:latin typeface="+mj-lt"/>
              </a:rPr>
              <a:t>d</a:t>
            </a:r>
            <a:r>
              <a:rPr lang="de-DE" sz="1000" b="1" dirty="0" smtClean="0">
                <a:latin typeface="+mj-lt"/>
              </a:rPr>
              <a:t>irekt vom WES zum Grundpreis</a:t>
            </a:r>
            <a:endParaRPr lang="de-DE" sz="1000" b="1" dirty="0">
              <a:latin typeface="+mj-lt"/>
            </a:endParaRPr>
          </a:p>
          <a:p>
            <a:r>
              <a:rPr lang="de-DE" sz="1000" dirty="0" smtClean="0">
                <a:latin typeface="+mj-lt"/>
              </a:rPr>
              <a:t>Achtung: ist nicht Summe da </a:t>
            </a:r>
          </a:p>
          <a:p>
            <a:r>
              <a:rPr lang="de-DE" sz="1000" dirty="0" smtClean="0">
                <a:latin typeface="+mj-lt"/>
              </a:rPr>
              <a:t>verschiedene Basen: WES und Grundpreis</a:t>
            </a:r>
            <a:endParaRPr lang="de-D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999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7" grpId="0" animBg="1"/>
      <p:bldP spid="22148" grpId="0" animBg="1"/>
      <p:bldP spid="22149" grpId="0" animBg="1"/>
      <p:bldP spid="40" grpId="0" animBg="1"/>
      <p:bldP spid="41" grpId="0" animBg="1"/>
      <p:bldP spid="21" grpId="0" animBg="1"/>
      <p:bldP spid="22" grpId="0" animBg="1"/>
      <p:bldP spid="24" grpId="0" animBg="1"/>
      <p:bldP spid="4" grpId="0" animBg="1"/>
      <p:bldP spid="28" grpId="0" animBg="1"/>
      <p:bldP spid="29" grpId="0" animBg="1"/>
      <p:bldP spid="30" grpId="0" animBg="1"/>
      <p:bldP spid="36" grpId="0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Microsoft Macintosh PowerPoint</Application>
  <PresentationFormat>Bildschirmpräsentation (4:3)</PresentationFormat>
  <Paragraphs>429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154</cp:revision>
  <cp:lastPrinted>2015-10-05T16:33:43Z</cp:lastPrinted>
  <dcterms:created xsi:type="dcterms:W3CDTF">2015-09-21T19:41:13Z</dcterms:created>
  <dcterms:modified xsi:type="dcterms:W3CDTF">2018-10-29T16:21:19Z</dcterms:modified>
</cp:coreProperties>
</file>