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5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02.10.19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78459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Unternehmensgründung, Businessplan </a:t>
            </a:r>
          </a:p>
          <a:p>
            <a:r>
              <a:rPr lang="de-DE" sz="900" dirty="0" smtClean="0">
                <a:latin typeface="+mj-lt"/>
                <a:cs typeface="Chalkduster"/>
              </a:rPr>
              <a:t> Elemente eines Business Plans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84599" y="5784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  <a:r>
              <a:rPr lang="de-AT" sz="900" dirty="0" smtClean="0">
                <a:cs typeface="Chalkduster"/>
              </a:rPr>
              <a:t>Chancen </a:t>
            </a:r>
            <a:r>
              <a:rPr lang="de-AT" sz="900" dirty="0">
                <a:cs typeface="Chalkduster"/>
              </a:rPr>
              <a:t>und Risiken der Unternehmensgründung einander gegenüberstellen </a:t>
            </a:r>
            <a:r>
              <a:rPr lang="de-AT" sz="900" dirty="0" smtClean="0">
                <a:cs typeface="Chalkduster"/>
              </a:rPr>
              <a:t>können,</a:t>
            </a:r>
            <a:endParaRPr lang="de-AT" sz="900" dirty="0">
              <a:cs typeface="Chalkduster"/>
            </a:endParaRPr>
          </a:p>
          <a:p>
            <a:r>
              <a:rPr lang="de-AT" sz="900" dirty="0">
                <a:latin typeface="+mj-lt"/>
                <a:cs typeface="Chalkduster"/>
              </a:rPr>
              <a:t>w</a:t>
            </a:r>
            <a:r>
              <a:rPr lang="de-AT" sz="900" dirty="0" smtClean="0">
                <a:latin typeface="+mj-lt"/>
                <a:cs typeface="Chalkduster"/>
              </a:rPr>
              <a:t>esentliche Fragen für ein nachhaltiges Geschäftsmodell stellen können, Standortfaktoren und persönliche Voraussetzungen beschreiben können,</a:t>
            </a: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wesentliche Elemente eines Businessplans beschreiben können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5" y="735531"/>
            <a:ext cx="3288867" cy="10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99" y="1841577"/>
            <a:ext cx="4114800" cy="495272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689539"/>
            <a:ext cx="3670300" cy="115223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0" y="759149"/>
            <a:ext cx="1471900" cy="1082428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2051473"/>
            <a:ext cx="3203848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hteck 33"/>
          <p:cNvSpPr/>
          <p:nvPr/>
        </p:nvSpPr>
        <p:spPr>
          <a:xfrm>
            <a:off x="3275856" y="2051473"/>
            <a:ext cx="1673774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263193" y="2037076"/>
            <a:ext cx="1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/>
              <a:t>Geschäftsideen auf Erfolg überprüfen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Idee für Kunden interessant </a:t>
            </a:r>
            <a:r>
              <a:rPr lang="de-DE" sz="700" b="1" dirty="0" smtClean="0"/>
              <a:t>(Nutzen)</a:t>
            </a:r>
            <a:r>
              <a:rPr lang="de-DE" sz="700" dirty="0" smtClean="0"/>
              <a:t>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Wird sie in diesem Geschäftsumfeld funktionieren (Makro und Mikroumfeld)?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Ist die derzeitige Marktsituation interessant für die Realisierung? (</a:t>
            </a:r>
            <a:r>
              <a:rPr lang="de-DE" sz="700" b="1" dirty="0" smtClean="0"/>
              <a:t>Innovation, Konkurrenz)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Hat man die </a:t>
            </a:r>
            <a:r>
              <a:rPr lang="de-DE" sz="700" b="1" dirty="0" smtClean="0"/>
              <a:t>Fähigkeiten </a:t>
            </a:r>
            <a:r>
              <a:rPr lang="de-DE" sz="700" dirty="0" smtClean="0"/>
              <a:t>und Ressourcen die Idee umzusetzen? 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Wenn nicht, </a:t>
            </a:r>
            <a:r>
              <a:rPr lang="de-DE" sz="700" b="1" dirty="0" smtClean="0"/>
              <a:t>kennt man jemand</a:t>
            </a:r>
            <a:r>
              <a:rPr lang="de-DE" sz="700" dirty="0" smtClean="0"/>
              <a:t>, der diese besitzt und mit dem man kooperieren will? (Idee und Umsetzung ist </a:t>
            </a:r>
            <a:r>
              <a:rPr lang="de-DE" sz="700" b="1" dirty="0" smtClean="0"/>
              <a:t>klar und durchdacht.</a:t>
            </a:r>
            <a:r>
              <a:rPr lang="de-DE" sz="700" dirty="0" smtClean="0"/>
              <a:t>)</a:t>
            </a:r>
          </a:p>
          <a:p>
            <a:pPr marL="228600" indent="-228600">
              <a:buAutoNum type="arabicParenR"/>
            </a:pPr>
            <a:r>
              <a:rPr lang="de-DE" sz="700" dirty="0" smtClean="0"/>
              <a:t>Kann man zu einem profitablen Preis anbieten? </a:t>
            </a:r>
            <a:r>
              <a:rPr lang="de-DE" sz="700" b="1" dirty="0" smtClean="0"/>
              <a:t>(Rentabel)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25402" y="4041028"/>
            <a:ext cx="4335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3) Welche Fragen sind bei der Analyse eines nachhaltigen Geschäftsmodells zu stellen?</a:t>
            </a:r>
            <a:endParaRPr lang="de-DE" sz="9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2700" y="1843928"/>
            <a:ext cx="453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2) Wie können Geschäftsideen entstehen und wie können sie auf Erfolg überprüft werden?</a:t>
            </a:r>
            <a:endParaRPr lang="de-DE" sz="9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5400" y="485028"/>
            <a:ext cx="3588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1) Welche Chancen und Risiken bietet das Gründen von Unternehmen?</a:t>
            </a:r>
            <a:endParaRPr lang="de-DE" sz="9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615193" y="524508"/>
            <a:ext cx="446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6</a:t>
            </a:r>
            <a:r>
              <a:rPr lang="de-DE" sz="900" b="1" dirty="0" smtClean="0"/>
              <a:t>) Was sind die Bausteine eines Business Planes und warum benötigt man einen solchen?</a:t>
            </a:r>
            <a:endParaRPr lang="de-DE" sz="9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12700" y="6024063"/>
            <a:ext cx="3954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5</a:t>
            </a:r>
            <a:r>
              <a:rPr lang="de-DE" sz="800" b="1" dirty="0" smtClean="0"/>
              <a:t>) Welche Voraussetzungen (persönlich, fachlich, familiär, sollte ein Gründer mitbringen? </a:t>
            </a:r>
            <a:endParaRPr lang="de-DE" sz="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-1" y="6149201"/>
            <a:ext cx="1394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Persönlich</a:t>
            </a:r>
          </a:p>
          <a:p>
            <a:r>
              <a:rPr lang="de-DE" sz="600" dirty="0" smtClean="0"/>
              <a:t>Selbstvertrauen, Entscheidungsfreude,</a:t>
            </a:r>
          </a:p>
          <a:p>
            <a:r>
              <a:rPr lang="de-DE" sz="600" dirty="0" smtClean="0"/>
              <a:t>Risikobereitschaft</a:t>
            </a:r>
          </a:p>
          <a:p>
            <a:r>
              <a:rPr lang="de-DE" sz="600" dirty="0" smtClean="0"/>
              <a:t>Einsatzbereitschaft, Fleiß</a:t>
            </a:r>
          </a:p>
          <a:p>
            <a:r>
              <a:rPr lang="de-DE" sz="600" dirty="0" smtClean="0"/>
              <a:t>Flexibilität, Ausdauer, </a:t>
            </a:r>
            <a:r>
              <a:rPr lang="de-DE" sz="600" dirty="0" err="1" smtClean="0"/>
              <a:t>Resilienz</a:t>
            </a:r>
            <a:endParaRPr lang="de-DE" sz="600" dirty="0" smtClean="0"/>
          </a:p>
          <a:p>
            <a:r>
              <a:rPr lang="de-DE" sz="600" dirty="0" smtClean="0"/>
              <a:t>Kontaktfähigkeit</a:t>
            </a:r>
          </a:p>
          <a:p>
            <a:r>
              <a:rPr lang="de-DE" sz="600" dirty="0" smtClean="0"/>
              <a:t>Lust an Eigenständigkeit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636" y="6293350"/>
            <a:ext cx="355601" cy="42867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101" y="6302227"/>
            <a:ext cx="338234" cy="41979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2126" y="6170991"/>
            <a:ext cx="384318" cy="419793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605602" y="6699850"/>
            <a:ext cx="533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Henry Ford</a:t>
            </a:r>
            <a:endParaRPr lang="de-DE" sz="600" dirty="0"/>
          </a:p>
        </p:txBody>
      </p:sp>
      <p:sp>
        <p:nvSpPr>
          <p:cNvPr id="49" name="Textfeld 48"/>
          <p:cNvSpPr txBox="1"/>
          <p:nvPr/>
        </p:nvSpPr>
        <p:spPr>
          <a:xfrm>
            <a:off x="3138997" y="6661750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Ray </a:t>
            </a:r>
            <a:r>
              <a:rPr lang="de-DE" sz="600" dirty="0" err="1"/>
              <a:t>K</a:t>
            </a:r>
            <a:r>
              <a:rPr lang="de-DE" sz="600" dirty="0" err="1" smtClean="0"/>
              <a:t>roc</a:t>
            </a:r>
            <a:endParaRPr lang="de-DE" sz="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519989" y="6543216"/>
            <a:ext cx="56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Maria Fuchs</a:t>
            </a:r>
            <a:endParaRPr lang="de-DE" sz="600" dirty="0"/>
          </a:p>
        </p:txBody>
      </p:sp>
      <p:sp>
        <p:nvSpPr>
          <p:cNvPr id="51" name="Textfeld 50"/>
          <p:cNvSpPr txBox="1"/>
          <p:nvPr/>
        </p:nvSpPr>
        <p:spPr>
          <a:xfrm>
            <a:off x="4060088" y="6538580"/>
            <a:ext cx="4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Renate </a:t>
            </a:r>
          </a:p>
          <a:p>
            <a:r>
              <a:rPr lang="de-DE" sz="600" dirty="0" smtClean="0"/>
              <a:t>Steger</a:t>
            </a:r>
            <a:endParaRPr lang="de-DE" sz="600" dirty="0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4112" y="6489079"/>
            <a:ext cx="252808" cy="189606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480" y="6731894"/>
            <a:ext cx="456424" cy="115706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9932" y="6706007"/>
            <a:ext cx="468531" cy="1392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0" y="4233759"/>
            <a:ext cx="3238647" cy="1842849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297908" y="4239819"/>
            <a:ext cx="1719457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4) Was ist der ideale Standort, was muss beachtet werden?</a:t>
            </a:r>
          </a:p>
          <a:p>
            <a:endParaRPr lang="de-DE" sz="900" b="1" dirty="0" smtClean="0"/>
          </a:p>
          <a:p>
            <a:endParaRPr lang="de-DE" sz="900" b="1" dirty="0" smtClean="0"/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Kennzeichnung (Adresse)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Suche (freie Lokale, Nachfolgebörse)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Mietkosten (Mietrecht, etc.)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Betriebsanlagengenehmigung (Auflagen,  Umweltschutz)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Kundenfrequenz</a:t>
            </a:r>
            <a:r>
              <a:rPr lang="de-DE" sz="700" smtClean="0"/>
              <a:t>, </a:t>
            </a:r>
            <a:r>
              <a:rPr lang="de-DE" sz="700"/>
              <a:t>r</a:t>
            </a:r>
            <a:r>
              <a:rPr lang="de-DE" sz="700" smtClean="0"/>
              <a:t>ichtige </a:t>
            </a:r>
            <a:r>
              <a:rPr lang="de-DE" sz="700" dirty="0" smtClean="0"/>
              <a:t>Zielgruppe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Konkurrenzsituation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Erreichbarkeit (eigene, Lieferanten, Rohstoffe,...)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Möglichkeit der Erweiterung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Verfügbare qualifizierte Arbeitskräfte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574" y="4580467"/>
            <a:ext cx="470645" cy="2963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2532" y="6127889"/>
            <a:ext cx="467863" cy="41069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495305" y="6556916"/>
            <a:ext cx="538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Johannes</a:t>
            </a:r>
          </a:p>
          <a:p>
            <a:r>
              <a:rPr lang="de-DE" sz="600" dirty="0" smtClean="0"/>
              <a:t>Wesemann</a:t>
            </a:r>
            <a:endParaRPr lang="de-DE" sz="6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9690" y="6127923"/>
            <a:ext cx="312153" cy="3898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3199" y="6203598"/>
            <a:ext cx="234968" cy="19725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5640" y="6451657"/>
            <a:ext cx="307960" cy="16517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1219199" y="6170991"/>
            <a:ext cx="697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Fachlich</a:t>
            </a:r>
          </a:p>
          <a:p>
            <a:r>
              <a:rPr lang="de-DE" sz="600" dirty="0" smtClean="0"/>
              <a:t>Fachwissen</a:t>
            </a:r>
          </a:p>
          <a:p>
            <a:r>
              <a:rPr lang="de-DE" sz="600" dirty="0" smtClean="0"/>
              <a:t>Branchenwissen</a:t>
            </a:r>
          </a:p>
          <a:p>
            <a:r>
              <a:rPr lang="de-DE" sz="600" dirty="0" smtClean="0"/>
              <a:t>Kaufmännische </a:t>
            </a:r>
          </a:p>
          <a:p>
            <a:r>
              <a:rPr lang="de-DE" sz="600" dirty="0" smtClean="0"/>
              <a:t>Fähigkeiten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854604" y="615042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/>
              <a:t>Familiär</a:t>
            </a:r>
          </a:p>
          <a:p>
            <a:r>
              <a:rPr lang="de-DE" sz="600" dirty="0" smtClean="0"/>
              <a:t>Bejahen der Entscheidung</a:t>
            </a:r>
          </a:p>
          <a:p>
            <a:r>
              <a:rPr lang="de-DE" sz="600" dirty="0" smtClean="0"/>
              <a:t>Unterstützung der Umsetzung</a:t>
            </a:r>
          </a:p>
          <a:p>
            <a:endParaRPr lang="de-DE" sz="600" dirty="0" smtClean="0"/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8" grpId="0"/>
      <p:bldP spid="40" grpId="0"/>
      <p:bldP spid="41" grpId="0"/>
      <p:bldP spid="42" grpId="0"/>
      <p:bldP spid="43" grpId="0"/>
      <p:bldP spid="19" grpId="0"/>
      <p:bldP spid="48" grpId="0"/>
      <p:bldP spid="49" grpId="0"/>
      <p:bldP spid="50" grpId="0"/>
      <p:bldP spid="51" grpId="0"/>
      <p:bldP spid="37" grpId="0" animBg="1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Bildschirmpräsentation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195</cp:revision>
  <cp:lastPrinted>2019-09-30T06:33:51Z</cp:lastPrinted>
  <dcterms:created xsi:type="dcterms:W3CDTF">2015-09-21T19:41:13Z</dcterms:created>
  <dcterms:modified xsi:type="dcterms:W3CDTF">2019-10-02T20:52:42Z</dcterms:modified>
</cp:coreProperties>
</file>