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790" autoAdjust="0"/>
  </p:normalViewPr>
  <p:slideViewPr>
    <p:cSldViewPr>
      <p:cViewPr>
        <p:scale>
          <a:sx n="100" d="100"/>
          <a:sy n="100" d="100"/>
        </p:scale>
        <p:origin x="-616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52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6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3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8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2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65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3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46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20.08.19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2540777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 smtClean="0">
                <a:cs typeface="Chalkduster"/>
              </a:rPr>
              <a:t>Erfolgskonten, G&amp;V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55776" y="-1013"/>
            <a:ext cx="65527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+mj-lt"/>
              </a:rPr>
              <a:t>Ziele/Kompetenzen: </a:t>
            </a:r>
            <a:r>
              <a:rPr lang="de-AT" sz="1000" dirty="0" smtClean="0">
                <a:latin typeface="+mj-lt"/>
              </a:rPr>
              <a:t>Eigenkapital erläutern können, G&amp;V als Unterkonto des Eigenkapitals erklären können, Buchungsregeln für aktive, passive Bestandskonten und Aufwände und Erträge anwenden können.</a:t>
            </a:r>
            <a:endParaRPr lang="de-AT" sz="1000" dirty="0">
              <a:latin typeface="+mj-lt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107504" y="404664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Bilanz (z.B. einer Bäckerei)</a:t>
            </a:r>
            <a:endParaRPr lang="de-AT" sz="1200" b="1" dirty="0"/>
          </a:p>
        </p:txBody>
      </p:sp>
      <p:pic>
        <p:nvPicPr>
          <p:cNvPr id="52" name="Bild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429000"/>
            <a:ext cx="2736304" cy="1128240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64704"/>
            <a:ext cx="3356534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93443"/>
              </p:ext>
            </p:extLst>
          </p:nvPr>
        </p:nvGraphicFramePr>
        <p:xfrm>
          <a:off x="107504" y="5661248"/>
          <a:ext cx="3672408" cy="715516"/>
        </p:xfrm>
        <a:graphic>
          <a:graphicData uri="http://schemas.openxmlformats.org/drawingml/2006/table">
            <a:tbl>
              <a:tblPr/>
              <a:tblGrid>
                <a:gridCol w="3672408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Welche Konten sind betroffen?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Aktives Bestandskonto ,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passives Bestandskonto,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Aufwand oder Ertrag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3) Vermehrung (+) oder Verminderung (-)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4) Soll oder Haben?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Bild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996952"/>
            <a:ext cx="1343764" cy="342528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5736" y="4581128"/>
            <a:ext cx="1294284" cy="395899"/>
          </a:xfrm>
          <a:prstGeom prst="rect">
            <a:avLst/>
          </a:prstGeom>
        </p:spPr>
      </p:pic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448387"/>
              </p:ext>
            </p:extLst>
          </p:nvPr>
        </p:nvGraphicFramePr>
        <p:xfrm>
          <a:off x="179512" y="2564904"/>
          <a:ext cx="3312368" cy="190500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Buchungsregeln für akt.</a:t>
                      </a:r>
                      <a:r>
                        <a:rPr lang="de-D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BK, pass. BK, Aufwände und Erträge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61328"/>
              </p:ext>
            </p:extLst>
          </p:nvPr>
        </p:nvGraphicFramePr>
        <p:xfrm>
          <a:off x="3809876" y="433224"/>
          <a:ext cx="5334124" cy="1051560"/>
        </p:xfrm>
        <a:graphic>
          <a:graphicData uri="http://schemas.openxmlformats.org/drawingml/2006/table">
            <a:tbl>
              <a:tblPr/>
              <a:tblGrid>
                <a:gridCol w="720080"/>
                <a:gridCol w="4614044"/>
              </a:tblGrid>
              <a:tr h="131592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Eigenkapital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Wie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reich ist ein Unternehmen? Wenn das Eigenkapital im Folgejahr um 20.000 steigt ist das Unternehmen reicher geworden (hat ev. Gewinn in Höhe von 20.000 Euro gemacht.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de-DE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Erfolgskonten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Aufwände und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Erträge, beeinflussen den Gewinn (Buchung im Soll 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de-D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Buchung im Haben</a:t>
                      </a:r>
                      <a:r>
                        <a:rPr lang="de-DE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de-DE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Aufwände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Machen ein Unternehmen ärmer z.B. HW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Einsatz, Personalaufwand, Energieaufwand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92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Erträge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Machen ein Unternehmen reicher: z.B. HW Erlöse,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Provisionserträge, Zinserträge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92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Gewinn,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Verlust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Erträge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&gt; Aufwände = Gewinn, Auswände &gt; Erträge = Verlust, 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92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G&amp;V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Gewinn &amp; Verlustrechnungskonto (Unterkonto des Eigenkapitals, Zusammenfassung der Erträge, Aufwände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8" name="Gerade Verbindung 17"/>
          <p:cNvCxnSpPr/>
          <p:nvPr/>
        </p:nvCxnSpPr>
        <p:spPr>
          <a:xfrm>
            <a:off x="3635896" y="1554850"/>
            <a:ext cx="2160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5796136" y="155485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Bild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4008" y="1914890"/>
            <a:ext cx="2520280" cy="10100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Rechteck 23"/>
          <p:cNvSpPr/>
          <p:nvPr/>
        </p:nvSpPr>
        <p:spPr>
          <a:xfrm>
            <a:off x="107504" y="2564904"/>
            <a:ext cx="3672408" cy="259228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18624"/>
              </p:ext>
            </p:extLst>
          </p:nvPr>
        </p:nvGraphicFramePr>
        <p:xfrm>
          <a:off x="107504" y="5373216"/>
          <a:ext cx="3312368" cy="190500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Fragen für den Buchungssatz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26" name="Gerade Verbindung mit Pfeil 25"/>
          <p:cNvCxnSpPr/>
          <p:nvPr/>
        </p:nvCxnSpPr>
        <p:spPr>
          <a:xfrm>
            <a:off x="4283968" y="227493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067944" y="2202922"/>
            <a:ext cx="432048" cy="43204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7524328" y="227493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308304" y="2202922"/>
            <a:ext cx="432048" cy="43204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96751"/>
              </p:ext>
            </p:extLst>
          </p:nvPr>
        </p:nvGraphicFramePr>
        <p:xfrm>
          <a:off x="3923928" y="3429000"/>
          <a:ext cx="4752528" cy="190500"/>
        </p:xfrm>
        <a:graphic>
          <a:graphicData uri="http://schemas.openxmlformats.org/drawingml/2006/table">
            <a:tbl>
              <a:tblPr/>
              <a:tblGrid>
                <a:gridCol w="475252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Geschäftsfälle</a:t>
                      </a:r>
                      <a:r>
                        <a:rPr lang="de-D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die während des Jahres angefallen sind (inkl. Erträge und Aufwände)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67689"/>
              </p:ext>
            </p:extLst>
          </p:nvPr>
        </p:nvGraphicFramePr>
        <p:xfrm>
          <a:off x="4499992" y="3789040"/>
          <a:ext cx="3606800" cy="2667000"/>
        </p:xfrm>
        <a:graphic>
          <a:graphicData uri="http://schemas.openxmlformats.org/drawingml/2006/table">
            <a:tbl>
              <a:tblPr/>
              <a:tblGrid>
                <a:gridCol w="3606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3.1. Bareinkauf von Getränken 200,00 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Welche Konten: HW Einsatz und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Kassa: akt. BK, HW Einsatz: 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Kassa: -, HW Einsatz: +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Kassa im Haben, HW Einsatz im Soll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HW Einsatz  /   Kassa     200,- </a:t>
                      </a: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ê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5.1. Barverkauf von Getränken 10,00 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Kassa   / HW Erlöse 10,- </a:t>
                      </a: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é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6.1. Überweisung von 1.000,00 an Lieferanten zur Begleichung von Verbindlichkeiten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Lieferverbindlichkeiten    / Bank    1.000,-    =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7.1. Überweisung der Mieterträge für Jänner 1.250,00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Bank   / Mieterlöse 1.350,- </a:t>
                      </a: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é</a:t>
                      </a:r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8.1. Kauf eines Regales gegen spätere Bezahlung um 500,00 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BGA / Lieferverbindlichkeiten  500,-    =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46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Macintosh PowerPoint</Application>
  <PresentationFormat>Bildschirmpräsentation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werner holzheu</cp:lastModifiedBy>
  <cp:revision>79</cp:revision>
  <cp:lastPrinted>2018-03-05T14:59:39Z</cp:lastPrinted>
  <dcterms:created xsi:type="dcterms:W3CDTF">2016-04-20T06:25:58Z</dcterms:created>
  <dcterms:modified xsi:type="dcterms:W3CDTF">2019-08-20T14:46:18Z</dcterms:modified>
</cp:coreProperties>
</file>