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80" y="20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04.07.19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3689" y="89583"/>
            <a:ext cx="3318065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Bilanzierung UV/ Forderungen</a:t>
            </a:r>
          </a:p>
          <a:p>
            <a:endParaRPr lang="de-DE" sz="900" dirty="0">
              <a:latin typeface="+mj-lt"/>
              <a:cs typeface="Chalkduster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431754" y="89583"/>
            <a:ext cx="5712246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+mj-lt"/>
                <a:cs typeface="Chalkduster"/>
              </a:rPr>
              <a:t>Ziel/Kompetenzen: Jahresabschlussarbeiten bei Umlaufvermögen/Forderungen (UV) durchführen können: Forderungen beschreiben können (einbringlich, zweifelhaft, uneinbringlich) relevante Prinzipien erklären können, Einzel-Bewertung und Pauschal-Bewertung und notwendige Buchungen durchführen können; </a:t>
            </a:r>
            <a:endParaRPr lang="de-DE" sz="900" dirty="0">
              <a:latin typeface="+mj-lt"/>
              <a:cs typeface="Chalkduster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7179" y="785279"/>
            <a:ext cx="736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+mj-lt"/>
                <a:cs typeface="Chalkduster"/>
              </a:rPr>
              <a:t>1)Wo?</a:t>
            </a:r>
            <a:endParaRPr lang="de-DE" sz="1600" dirty="0">
              <a:latin typeface="+mj-lt"/>
              <a:cs typeface="Chalkduster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093483" y="761200"/>
            <a:ext cx="2366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+mj-lt"/>
                <a:cs typeface="Chalkduster"/>
              </a:rPr>
              <a:t>2) Was sind Forderungen?</a:t>
            </a:r>
            <a:endParaRPr lang="de-DE" sz="1600" dirty="0">
              <a:latin typeface="+mj-lt"/>
              <a:cs typeface="Chalkduster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590048" y="757074"/>
            <a:ext cx="24681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+mj-lt"/>
                <a:cs typeface="Chalkduster"/>
              </a:rPr>
              <a:t>3) Welche Prinzipien gelten</a:t>
            </a:r>
          </a:p>
          <a:p>
            <a:r>
              <a:rPr lang="de-DE" sz="1600" dirty="0">
                <a:latin typeface="+mj-lt"/>
                <a:cs typeface="Chalkduster"/>
              </a:rPr>
              <a:t>b</a:t>
            </a:r>
            <a:r>
              <a:rPr lang="de-DE" sz="1600" dirty="0" smtClean="0">
                <a:latin typeface="+mj-lt"/>
                <a:cs typeface="Chalkduster"/>
              </a:rPr>
              <a:t>ei der Bewertung?</a:t>
            </a:r>
            <a:endParaRPr lang="de-DE" sz="1600" dirty="0">
              <a:latin typeface="+mj-lt"/>
              <a:cs typeface="Chalkduster"/>
            </a:endParaRPr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879" y="930477"/>
            <a:ext cx="673943" cy="421214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102" y="1244264"/>
            <a:ext cx="1077719" cy="93191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371355" y="1147352"/>
            <a:ext cx="21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+mj-lt"/>
              </a:rPr>
              <a:t>A</a:t>
            </a:r>
            <a:endParaRPr lang="de-DE" sz="1200" dirty="0">
              <a:latin typeface="+mj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643415" y="1147352"/>
            <a:ext cx="2104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+mj-lt"/>
              </a:rPr>
              <a:t>P</a:t>
            </a:r>
            <a:endParaRPr lang="de-DE" sz="1200" dirty="0">
              <a:latin typeface="+mj-lt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>
            <a:off x="2550192" y="1185389"/>
            <a:ext cx="439404" cy="0"/>
          </a:xfrm>
          <a:prstGeom prst="line">
            <a:avLst/>
          </a:prstGeom>
          <a:ln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2163023" y="1255160"/>
            <a:ext cx="31364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 smtClean="0">
                <a:latin typeface="+mj-lt"/>
                <a:cs typeface="Chalkduster"/>
              </a:rPr>
              <a:t>Schulden, die jemand anderer bei mir gemacht hat weil er z.B.</a:t>
            </a:r>
          </a:p>
          <a:p>
            <a:pPr marL="171450" indent="-171450">
              <a:buFont typeface="Arial"/>
              <a:buChar char="•"/>
            </a:pPr>
            <a:r>
              <a:rPr lang="de-AT" sz="900" dirty="0" smtClean="0">
                <a:latin typeface="+mj-lt"/>
                <a:cs typeface="Chalkduster"/>
              </a:rPr>
              <a:t>Auf Ziel eingekauft hat</a:t>
            </a:r>
          </a:p>
          <a:p>
            <a:pPr marL="171450" indent="-171450">
              <a:buFont typeface="Arial"/>
              <a:buChar char="•"/>
            </a:pPr>
            <a:r>
              <a:rPr lang="de-AT" sz="900" dirty="0" smtClean="0">
                <a:latin typeface="+mj-lt"/>
                <a:cs typeface="Chalkduster"/>
              </a:rPr>
              <a:t>Ein Darlehen bei mir aufgenommen hat</a:t>
            </a:r>
            <a:endParaRPr lang="de-AT" sz="900" dirty="0">
              <a:latin typeface="+mj-lt"/>
              <a:cs typeface="Chalkduster"/>
            </a:endParaRPr>
          </a:p>
          <a:p>
            <a:pPr marL="171450" indent="-171450">
              <a:buFont typeface="Arial"/>
              <a:buChar char="•"/>
            </a:pPr>
            <a:r>
              <a:rPr lang="de-AT" sz="900" dirty="0" smtClean="0">
                <a:latin typeface="+mj-lt"/>
                <a:cs typeface="Chalkduster"/>
              </a:rPr>
              <a:t>Bzw. ich aus einem sonstigen Grund</a:t>
            </a:r>
            <a:r>
              <a:rPr lang="de-AT" sz="900" dirty="0">
                <a:latin typeface="+mj-lt"/>
                <a:cs typeface="Chalkduster"/>
              </a:rPr>
              <a:t> </a:t>
            </a:r>
            <a:r>
              <a:rPr lang="de-AT" sz="900" dirty="0" smtClean="0">
                <a:latin typeface="+mj-lt"/>
                <a:cs typeface="Chalkduster"/>
              </a:rPr>
              <a:t>eine Forderung habe</a:t>
            </a:r>
          </a:p>
          <a:p>
            <a:r>
              <a:rPr lang="de-AT" sz="900" dirty="0" smtClean="0">
                <a:latin typeface="+mj-lt"/>
                <a:cs typeface="Chalkduster"/>
              </a:rPr>
              <a:t>Forderungen gehören zum Umlaufvermögen</a:t>
            </a:r>
          </a:p>
        </p:txBody>
      </p:sp>
      <p:sp>
        <p:nvSpPr>
          <p:cNvPr id="15" name="Pfeil nach unten 14"/>
          <p:cNvSpPr/>
          <p:nvPr/>
        </p:nvSpPr>
        <p:spPr>
          <a:xfrm>
            <a:off x="5584295" y="1330136"/>
            <a:ext cx="439598" cy="845218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941725" y="1257476"/>
            <a:ext cx="3202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Strenges Niederstwertprinzip,</a:t>
            </a:r>
          </a:p>
          <a:p>
            <a:r>
              <a:rPr lang="de-DE" sz="900" dirty="0" smtClean="0">
                <a:latin typeface="+mj-lt"/>
                <a:cs typeface="Chalkduster"/>
              </a:rPr>
              <a:t>(Unterprinzip des Vorsichtsprinzips) d.h. bei einer Wertminderung muss der niedrigere Wert am Bilanzstichtag</a:t>
            </a:r>
            <a:r>
              <a:rPr lang="de-DE" sz="900" dirty="0">
                <a:latin typeface="+mj-lt"/>
                <a:cs typeface="Chalkduster"/>
              </a:rPr>
              <a:t> </a:t>
            </a:r>
            <a:r>
              <a:rPr lang="de-DE" sz="900" dirty="0" smtClean="0">
                <a:latin typeface="+mj-lt"/>
                <a:cs typeface="Chalkduster"/>
              </a:rPr>
              <a:t>angesetzt</a:t>
            </a:r>
            <a:r>
              <a:rPr lang="de-DE" sz="900" dirty="0">
                <a:latin typeface="+mj-lt"/>
                <a:cs typeface="Chalkduster"/>
              </a:rPr>
              <a:t> </a:t>
            </a:r>
            <a:r>
              <a:rPr lang="de-DE" sz="900" dirty="0" smtClean="0">
                <a:latin typeface="+mj-lt"/>
                <a:cs typeface="Chalkduster"/>
              </a:rPr>
              <a:t>werden. Wertminderungen treten bei Forderungen dann auf, wenn </a:t>
            </a:r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mein Schuldner </a:t>
            </a:r>
            <a:r>
              <a:rPr lang="de-DE" sz="900" dirty="0" smtClean="0">
                <a:latin typeface="+mj-lt"/>
                <a:cs typeface="Chalkduster"/>
              </a:rPr>
              <a:t>in </a:t>
            </a:r>
            <a:r>
              <a:rPr lang="de-DE" sz="900" dirty="0" smtClean="0">
                <a:solidFill>
                  <a:srgbClr val="FF0000"/>
                </a:solidFill>
                <a:latin typeface="+mj-lt"/>
                <a:cs typeface="Chalkduster"/>
              </a:rPr>
              <a:t>Zahlungsschwierigkeiten</a:t>
            </a:r>
            <a:r>
              <a:rPr lang="de-DE" sz="900" dirty="0" smtClean="0">
                <a:latin typeface="+mj-lt"/>
                <a:cs typeface="Chalkduster"/>
              </a:rPr>
              <a:t> kommt. </a:t>
            </a:r>
          </a:p>
        </p:txBody>
      </p:sp>
      <p:graphicFrame>
        <p:nvGraphicFramePr>
          <p:cNvPr id="28" name="Tabel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566986"/>
              </p:ext>
            </p:extLst>
          </p:nvPr>
        </p:nvGraphicFramePr>
        <p:xfrm>
          <a:off x="3633938" y="2840252"/>
          <a:ext cx="5406133" cy="612749"/>
        </p:xfrm>
        <a:graphic>
          <a:graphicData uri="http://schemas.openxmlformats.org/drawingml/2006/table">
            <a:tbl>
              <a:tblPr/>
              <a:tblGrid>
                <a:gridCol w="47923"/>
                <a:gridCol w="4546666"/>
                <a:gridCol w="811544"/>
              </a:tblGrid>
              <a:tr h="22978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halkduster"/>
                        </a:rPr>
                        <a:t>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halkduste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halkduster"/>
                        </a:rPr>
                        <a:t>1) Uneinbringliche</a:t>
                      </a:r>
                      <a:r>
                        <a:rPr lang="de-DE" sz="10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halkduster"/>
                        </a:rPr>
                        <a:t> 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halkduster"/>
                        </a:rPr>
                        <a:t>(ganz oder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halkduster"/>
                        </a:rPr>
                        <a:t>tw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halkduster"/>
                        </a:rPr>
                        <a:t>.) </a:t>
                      </a:r>
                      <a:r>
                        <a:rPr lang="de-DE" sz="10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halkduster"/>
                        </a:rPr>
                        <a:t>&gt; Nettoforderung abschreiben, UST-korrigieren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Chalkduster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1484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halkduste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j-lt"/>
                          <a:cs typeface="Chalkduster"/>
                        </a:rPr>
                        <a:t>2) Zweifelhafte</a:t>
                      </a:r>
                      <a:r>
                        <a:rPr lang="de-DE" sz="1000" b="0" i="0" u="none" strike="noStrike" baseline="0" dirty="0" smtClean="0">
                          <a:solidFill>
                            <a:srgbClr val="FF6600"/>
                          </a:solidFill>
                          <a:effectLst/>
                          <a:latin typeface="+mj-lt"/>
                          <a:cs typeface="Chalkduster"/>
                        </a:rPr>
                        <a:t> Forderungen &gt; Nettoforderung wert-berichtigen, UST unverändert</a:t>
                      </a:r>
                      <a:endParaRPr lang="de-DE" sz="1000" b="0" i="0" u="none" strike="noStrike" dirty="0">
                        <a:solidFill>
                          <a:srgbClr val="FF6600"/>
                        </a:solidFill>
                        <a:effectLst/>
                        <a:latin typeface="+mj-lt"/>
                        <a:cs typeface="Chalkduste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halkduste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484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halkduster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  <a:cs typeface="Chalkduster"/>
                        </a:rPr>
                        <a:t>3)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  <a:cs typeface="Chalkduster"/>
                        </a:rPr>
                        <a:t> Ei</a:t>
                      </a:r>
                      <a:r>
                        <a:rPr lang="de-DE" sz="10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+mj-lt"/>
                          <a:cs typeface="Chalkduster"/>
                        </a:rPr>
                        <a:t>nbringliche Forderungen &gt; kein Handlungsbedarf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Rechteck 30"/>
          <p:cNvSpPr/>
          <p:nvPr/>
        </p:nvSpPr>
        <p:spPr>
          <a:xfrm>
            <a:off x="3238500" y="2826391"/>
            <a:ext cx="5801571" cy="707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47391" y="3948498"/>
            <a:ext cx="8892680" cy="28107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7179" y="3579166"/>
            <a:ext cx="2416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6) Was ist wann zu tun?</a:t>
            </a:r>
            <a:endParaRPr lang="de-DE" dirty="0">
              <a:latin typeface="+mj-lt"/>
              <a:cs typeface="Chalkduster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0" y="2254790"/>
            <a:ext cx="21339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+mj-lt"/>
                <a:cs typeface="Chalkduster"/>
              </a:rPr>
              <a:t>5) Welche Bewertungs-</a:t>
            </a:r>
          </a:p>
          <a:p>
            <a:r>
              <a:rPr lang="de-DE" sz="1600" dirty="0" smtClean="0">
                <a:latin typeface="+mj-lt"/>
                <a:cs typeface="Chalkduster"/>
              </a:rPr>
              <a:t>Möglichkeiten gibt es?</a:t>
            </a:r>
            <a:endParaRPr lang="de-DE" sz="1600" dirty="0">
              <a:latin typeface="+mj-lt"/>
              <a:cs typeface="Chalkduster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238500" y="2265728"/>
            <a:ext cx="41065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+mj-lt"/>
                <a:cs typeface="Chalkduster"/>
              </a:rPr>
              <a:t>4) Welche Kategorien von Forderungen gibt es, </a:t>
            </a:r>
          </a:p>
          <a:p>
            <a:r>
              <a:rPr lang="de-DE" sz="1600" dirty="0">
                <a:latin typeface="+mj-lt"/>
                <a:cs typeface="Chalkduster"/>
              </a:rPr>
              <a:t> </a:t>
            </a:r>
            <a:r>
              <a:rPr lang="de-DE" sz="1600" dirty="0" smtClean="0">
                <a:latin typeface="+mj-lt"/>
                <a:cs typeface="Chalkduster"/>
              </a:rPr>
              <a:t>   und was lässt sich daraus schließen?</a:t>
            </a:r>
            <a:endParaRPr lang="de-DE" sz="1600" dirty="0">
              <a:latin typeface="+mj-lt"/>
              <a:cs typeface="Chalkduster"/>
            </a:endParaRP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83867"/>
              </p:ext>
            </p:extLst>
          </p:nvPr>
        </p:nvGraphicFramePr>
        <p:xfrm>
          <a:off x="373485" y="2840253"/>
          <a:ext cx="2696673" cy="706288"/>
        </p:xfrm>
        <a:graphic>
          <a:graphicData uri="http://schemas.openxmlformats.org/drawingml/2006/table">
            <a:tbl>
              <a:tblPr/>
              <a:tblGrid>
                <a:gridCol w="1420663"/>
                <a:gridCol w="1276010"/>
              </a:tblGrid>
              <a:tr h="193208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Bewertung: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wann: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239619">
                <a:tc>
                  <a:txBody>
                    <a:bodyPr/>
                    <a:lstStyle/>
                    <a:p>
                      <a:pPr marL="228600" indent="-228600" algn="l" fontAlgn="b">
                        <a:buAutoNum type="arabicParenR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Einzelbewertung</a:t>
                      </a:r>
                    </a:p>
                    <a:p>
                      <a:pPr marL="228600" indent="-228600" algn="l" fontAlgn="b">
                        <a:buAutoNum type="arabicParenR"/>
                      </a:pP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größere Forderungen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61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2) Pauschal-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Bewertung</a:t>
                      </a:r>
                    </a:p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viele kleine Beträge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Bild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4446" y="2839566"/>
            <a:ext cx="282911" cy="673132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391" y="2882318"/>
            <a:ext cx="181732" cy="378768"/>
          </a:xfrm>
          <a:prstGeom prst="rect">
            <a:avLst/>
          </a:prstGeom>
        </p:spPr>
      </p:pic>
      <p:pic>
        <p:nvPicPr>
          <p:cNvPr id="17" name="Bild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49" y="3240418"/>
            <a:ext cx="297935" cy="338748"/>
          </a:xfrm>
          <a:prstGeom prst="rect">
            <a:avLst/>
          </a:prstGeom>
        </p:spPr>
      </p:pic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599264"/>
              </p:ext>
            </p:extLst>
          </p:nvPr>
        </p:nvGraphicFramePr>
        <p:xfrm>
          <a:off x="139806" y="3948498"/>
          <a:ext cx="8229599" cy="357058"/>
        </p:xfrm>
        <a:graphic>
          <a:graphicData uri="http://schemas.openxmlformats.org/drawingml/2006/table">
            <a:tbl>
              <a:tblPr/>
              <a:tblGrid>
                <a:gridCol w="2611544"/>
                <a:gridCol w="1368778"/>
                <a:gridCol w="1707444"/>
                <a:gridCol w="2541833"/>
              </a:tblGrid>
              <a:tr h="357058"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de-DE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t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Schritte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und Reihenfolge</a:t>
                      </a:r>
                    </a:p>
                  </a:txBody>
                  <a:tcPr marL="11558" marR="11558" marT="115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2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de-DE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t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Berechnung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u. Besonderheiten</a:t>
                      </a:r>
                    </a:p>
                  </a:txBody>
                  <a:tcPr marL="11558" marR="11558" marT="115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2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de-DE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t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Buchung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26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99074"/>
              </p:ext>
            </p:extLst>
          </p:nvPr>
        </p:nvGraphicFramePr>
        <p:xfrm>
          <a:off x="160550" y="4314611"/>
          <a:ext cx="8229599" cy="485454"/>
        </p:xfrm>
        <a:graphic>
          <a:graphicData uri="http://schemas.openxmlformats.org/drawingml/2006/table">
            <a:tbl>
              <a:tblPr/>
              <a:tblGrid>
                <a:gridCol w="2464117"/>
                <a:gridCol w="1574800"/>
                <a:gridCol w="1599883"/>
                <a:gridCol w="2590799"/>
              </a:tblGrid>
              <a:tr h="485454"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Uneinbringlich</a:t>
                      </a:r>
                    </a:p>
                    <a:p>
                      <a:pPr algn="l" fontAlgn="b"/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Ermittlung 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der </a:t>
                      </a:r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Abschreibung &gt; </a:t>
                      </a:r>
                    </a:p>
                    <a:p>
                      <a:pPr algn="l" fontAlgn="t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uneinbringlicher 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Teil   </a:t>
                      </a:r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   </a:t>
                      </a:r>
                    </a:p>
                    <a:p>
                      <a:pPr algn="l" fontAlgn="t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tw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 oder ganz)</a:t>
                      </a:r>
                    </a:p>
                  </a:txBody>
                  <a:tcPr marL="11558" marR="11558" marT="115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Erst 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hier darf UST </a:t>
                      </a:r>
                      <a:r>
                        <a:rPr lang="de-DE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korregiert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werden (UST Verbindlichkeit wird im Soll ausgebucht).</a:t>
                      </a:r>
                    </a:p>
                  </a:txBody>
                  <a:tcPr marL="11558" marR="11558" marT="115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t"/>
                      <a:r>
                        <a:rPr lang="de-DE" sz="8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 </a:t>
                      </a:r>
                      <a:r>
                        <a:rPr lang="de-DE" sz="800" b="0" i="0" u="none" strike="noStrike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Absch</a:t>
                      </a:r>
                      <a:r>
                        <a:rPr lang="de-DE" sz="8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. </a:t>
                      </a:r>
                      <a:r>
                        <a:rPr lang="de-DE" sz="8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auf Ford </a:t>
                      </a:r>
                      <a:r>
                        <a:rPr lang="de-DE" sz="8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z.B. 10</a:t>
                      </a:r>
                      <a:r>
                        <a:rPr lang="de-DE" sz="8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%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UST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  20010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Tabel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67274"/>
              </p:ext>
            </p:extLst>
          </p:nvPr>
        </p:nvGraphicFramePr>
        <p:xfrm>
          <a:off x="160551" y="4898158"/>
          <a:ext cx="8229600" cy="1078358"/>
        </p:xfrm>
        <a:graphic>
          <a:graphicData uri="http://schemas.openxmlformats.org/drawingml/2006/table">
            <a:tbl>
              <a:tblPr/>
              <a:tblGrid>
                <a:gridCol w="2481049"/>
                <a:gridCol w="1574800"/>
                <a:gridCol w="1582950"/>
                <a:gridCol w="2590801"/>
              </a:tblGrid>
              <a:tr h="636113">
                <a:tc rowSpan="2">
                  <a:txBody>
                    <a:bodyPr/>
                    <a:lstStyle/>
                    <a:p>
                      <a:pPr algn="ctr" fontAlgn="t"/>
                      <a:endParaRPr lang="de-DE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t"/>
                      <a:endParaRPr lang="de-DE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t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zweifelhaft </a:t>
                      </a:r>
                    </a:p>
                    <a:p>
                      <a:pPr algn="ctr" fontAlgn="t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Einzel-Wert-Berichtigung)</a:t>
                      </a:r>
                    </a:p>
                  </a:txBody>
                  <a:tcPr marL="11558" marR="11558" marT="115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Ermittlung</a:t>
                      </a:r>
                      <a:r>
                        <a:rPr lang="de-DE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der </a:t>
                      </a:r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EWB am 31.12. </a:t>
                      </a:r>
                      <a:endParaRPr lang="de-DE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b"/>
                      <a:r>
                        <a:rPr lang="de-D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Für alle Situationen den                                     1) Nettobetrag ermitteln,                                  2) alle zweifelhaften Teile der</a:t>
                      </a:r>
                      <a:r>
                        <a:rPr lang="de-DE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Forderungen</a:t>
                      </a:r>
                      <a:r>
                        <a:rPr lang="de-D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ermitteln und addieren </a:t>
                      </a:r>
                    </a:p>
                    <a:p>
                      <a:pPr algn="l" fontAlgn="b"/>
                      <a:r>
                        <a:rPr lang="de-DE" sz="7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= </a:t>
                      </a:r>
                      <a:r>
                        <a:rPr lang="de-DE" sz="7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Endbestand </a:t>
                      </a:r>
                      <a:r>
                        <a:rPr lang="de-D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 Wertberichtigung (WB).                </a:t>
                      </a:r>
                    </a:p>
                    <a:p>
                      <a:pPr algn="l" fontAlgn="b"/>
                      <a:r>
                        <a:rPr lang="de-DE" sz="7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3) Ermittlung der Veränderung der WB: </a:t>
                      </a:r>
                    </a:p>
                    <a:p>
                      <a:pPr algn="l" fontAlgn="b"/>
                      <a:r>
                        <a:rPr lang="de-DE" sz="7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EB-AB </a:t>
                      </a:r>
                      <a:r>
                        <a:rPr lang="de-DE" sz="7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(lt. Saldenliste)</a:t>
                      </a:r>
                      <a:endParaRPr lang="de-DE" sz="7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de-DE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ctr"/>
                      <a:endParaRPr lang="de-DE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de-DE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EWB (trotz Kontenklasse 2) ist ein passives Bestandskonto (Wertberichtigung zu einem aktiven Konto)</a:t>
                      </a:r>
                    </a:p>
                    <a:p>
                      <a:pPr algn="l" fontAlgn="b"/>
                      <a:endParaRPr lang="de-DE" sz="7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b"/>
                      <a:r>
                        <a:rPr lang="de-DE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Wenn EB &gt; AB (es wird mehr) dann wird  die „2 EWB“ im Haben gebucht</a:t>
                      </a:r>
                    </a:p>
                    <a:p>
                      <a:pPr algn="l" fontAlgn="b"/>
                      <a:endParaRPr lang="de-DE" sz="7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b"/>
                      <a:r>
                        <a:rPr lang="de-DE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Wenn EB &lt; AB (es wird weniger) dann wird die „2 EWB“ im Soll gebucht.</a:t>
                      </a:r>
                    </a:p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+: </a:t>
                      </a:r>
                      <a:r>
                        <a:rPr lang="de-DE" sz="800" b="0" i="0" u="none" strike="noStrike" dirty="0" smtClean="0">
                          <a:solidFill>
                            <a:srgbClr val="E26B0A"/>
                          </a:solidFill>
                          <a:effectLst/>
                          <a:latin typeface="+mj-lt"/>
                        </a:rPr>
                        <a:t>7 </a:t>
                      </a:r>
                      <a:r>
                        <a:rPr lang="de-DE" sz="800" b="0" i="0" u="none" strike="noStrike" dirty="0">
                          <a:solidFill>
                            <a:srgbClr val="E26B0A"/>
                          </a:solidFill>
                          <a:effectLst/>
                          <a:latin typeface="+mj-lt"/>
                        </a:rPr>
                        <a:t>Zuweisung zu WB Ford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/2 EWB zu Ford 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89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-: 2 EWB zu Ford</a:t>
                      </a:r>
                      <a:r>
                        <a:rPr lang="de-DE" sz="800" b="0" i="0" u="none" strike="noStrike" dirty="0">
                          <a:solidFill>
                            <a:srgbClr val="E46C0A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 </a:t>
                      </a:r>
                      <a:r>
                        <a:rPr lang="de-DE" sz="800" b="0" i="0" u="none" strike="noStrike" dirty="0">
                          <a:solidFill>
                            <a:srgbClr val="538DD5"/>
                          </a:solidFill>
                          <a:effectLst/>
                          <a:latin typeface="+mj-lt"/>
                        </a:rPr>
                        <a:t>4 Erträge aus </a:t>
                      </a:r>
                      <a:r>
                        <a:rPr lang="de-DE" sz="800" b="0" i="0" u="none" strike="noStrike" dirty="0" smtClean="0">
                          <a:solidFill>
                            <a:srgbClr val="538DD5"/>
                          </a:solidFill>
                          <a:effectLst/>
                          <a:latin typeface="+mj-lt"/>
                        </a:rPr>
                        <a:t>Aufl.</a:t>
                      </a:r>
                      <a:r>
                        <a:rPr lang="de-DE" sz="800" b="0" i="0" u="none" strike="noStrike" baseline="0" dirty="0" smtClean="0">
                          <a:solidFill>
                            <a:srgbClr val="538DD5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538DD5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800" b="0" i="0" u="none" strike="noStrike" dirty="0">
                          <a:solidFill>
                            <a:srgbClr val="538DD5"/>
                          </a:solidFill>
                          <a:effectLst/>
                          <a:latin typeface="+mj-lt"/>
                        </a:rPr>
                        <a:t>WB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Tabel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53596"/>
              </p:ext>
            </p:extLst>
          </p:nvPr>
        </p:nvGraphicFramePr>
        <p:xfrm>
          <a:off x="160552" y="5967929"/>
          <a:ext cx="8229599" cy="543951"/>
        </p:xfrm>
        <a:graphic>
          <a:graphicData uri="http://schemas.openxmlformats.org/drawingml/2006/table">
            <a:tbl>
              <a:tblPr/>
              <a:tblGrid>
                <a:gridCol w="2481048"/>
                <a:gridCol w="1574800"/>
                <a:gridCol w="1580236"/>
                <a:gridCol w="2593515"/>
              </a:tblGrid>
              <a:tr h="134780">
                <a:tc rowSpan="2">
                  <a:txBody>
                    <a:bodyPr/>
                    <a:lstStyle/>
                    <a:p>
                      <a:pPr algn="ctr" fontAlgn="t"/>
                      <a:endParaRPr lang="de-DE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t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zweifelhaft </a:t>
                      </a:r>
                    </a:p>
                    <a:p>
                      <a:pPr algn="ctr" fontAlgn="t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Pauschal-Wert-Berichtigung)</a:t>
                      </a:r>
                    </a:p>
                  </a:txBody>
                  <a:tcPr marL="11558" marR="11558" marT="1155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Ermittlung des Standes der PWB am 31.12. des Abschlussjahres</a:t>
                      </a:r>
                    </a:p>
                  </a:txBody>
                  <a:tcPr marL="11558" marR="11558" marT="11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Wenn erforderlich: für alle weiteren</a:t>
                      </a:r>
                      <a:r>
                        <a:rPr lang="de-DE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:</a:t>
                      </a:r>
                    </a:p>
                    <a:p>
                      <a:pPr algn="ctr" fontAlgn="b"/>
                      <a:endParaRPr lang="de-DE" sz="7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+: </a:t>
                      </a:r>
                      <a:r>
                        <a:rPr lang="de-DE" sz="800" b="0" i="0" u="none" strike="noStrike" dirty="0">
                          <a:solidFill>
                            <a:srgbClr val="E26B0A"/>
                          </a:solidFill>
                          <a:effectLst/>
                          <a:latin typeface="+mj-lt"/>
                        </a:rPr>
                        <a:t>7 Zuweisung zu PWB Ford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/ 2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PWB </a:t>
                      </a:r>
                      <a:r>
                        <a:rPr lang="de-D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zFord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5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-: 2 PWB zu Ford</a:t>
                      </a:r>
                      <a:r>
                        <a:rPr lang="de-DE" sz="800" b="0" i="0" u="none" strike="noStrike" dirty="0">
                          <a:solidFill>
                            <a:srgbClr val="E46C0A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/</a:t>
                      </a:r>
                      <a:r>
                        <a:rPr lang="de-DE" sz="800" b="0" i="0" u="none" strike="noStrike" dirty="0">
                          <a:solidFill>
                            <a:srgbClr val="538DD5"/>
                          </a:solidFill>
                          <a:effectLst/>
                          <a:latin typeface="+mj-lt"/>
                        </a:rPr>
                        <a:t> 4 Erträge aus </a:t>
                      </a:r>
                      <a:r>
                        <a:rPr lang="de-DE" sz="800" b="0" i="0" u="none" strike="noStrike" dirty="0" smtClean="0">
                          <a:solidFill>
                            <a:srgbClr val="538DD5"/>
                          </a:solidFill>
                          <a:effectLst/>
                          <a:latin typeface="+mj-lt"/>
                        </a:rPr>
                        <a:t>Aufl. </a:t>
                      </a:r>
                      <a:r>
                        <a:rPr lang="de-DE" sz="800" b="0" i="0" u="none" strike="noStrike" dirty="0">
                          <a:solidFill>
                            <a:srgbClr val="538DD5"/>
                          </a:solidFill>
                          <a:effectLst/>
                          <a:latin typeface="+mj-lt"/>
                        </a:rPr>
                        <a:t>WB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48111"/>
              </p:ext>
            </p:extLst>
          </p:nvPr>
        </p:nvGraphicFramePr>
        <p:xfrm>
          <a:off x="160550" y="6580025"/>
          <a:ext cx="8229600" cy="179198"/>
        </p:xfrm>
        <a:graphic>
          <a:graphicData uri="http://schemas.openxmlformats.org/drawingml/2006/table">
            <a:tbl>
              <a:tblPr/>
              <a:tblGrid>
                <a:gridCol w="2481050"/>
                <a:gridCol w="1557867"/>
                <a:gridCol w="1599883"/>
                <a:gridCol w="2590800"/>
              </a:tblGrid>
              <a:tr h="16292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8000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de-DE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Chalkduster"/>
                        </a:rPr>
                        <a:t>einbringlich</a:t>
                      </a:r>
                      <a:endParaRPr lang="de-DE" sz="1000" b="0" i="0" u="none" strike="noStrike" dirty="0">
                        <a:solidFill>
                          <a:srgbClr val="008000"/>
                        </a:solidFill>
                        <a:effectLst/>
                        <a:latin typeface="+mj-lt"/>
                      </a:endParaRPr>
                    </a:p>
                  </a:txBody>
                  <a:tcPr marL="11558" marR="11558" marT="115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1558" marR="11558" marT="115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1558" marR="11558" marT="115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11558" marR="11558" marT="115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9" name="Gerade Verbindung 18"/>
          <p:cNvCxnSpPr/>
          <p:nvPr/>
        </p:nvCxnSpPr>
        <p:spPr>
          <a:xfrm>
            <a:off x="8491409" y="5094065"/>
            <a:ext cx="5114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hteck 32"/>
          <p:cNvSpPr/>
          <p:nvPr/>
        </p:nvSpPr>
        <p:spPr>
          <a:xfrm>
            <a:off x="8491409" y="5178732"/>
            <a:ext cx="239889" cy="3245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71072" y="5305732"/>
            <a:ext cx="281370" cy="19755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00" dirty="0" smtClean="0">
                <a:latin typeface="+mj-lt"/>
              </a:rPr>
              <a:t>WB</a:t>
            </a:r>
            <a:endParaRPr lang="de-DE" sz="500" dirty="0">
              <a:latin typeface="+mj-lt"/>
            </a:endParaRPr>
          </a:p>
        </p:txBody>
      </p:sp>
      <p:cxnSp>
        <p:nvCxnSpPr>
          <p:cNvPr id="35" name="Gerade Verbindung 34"/>
          <p:cNvCxnSpPr/>
          <p:nvPr/>
        </p:nvCxnSpPr>
        <p:spPr>
          <a:xfrm>
            <a:off x="8463187" y="5713496"/>
            <a:ext cx="5114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hteck 35"/>
          <p:cNvSpPr/>
          <p:nvPr/>
        </p:nvSpPr>
        <p:spPr>
          <a:xfrm>
            <a:off x="8463187" y="5798163"/>
            <a:ext cx="239889" cy="3245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8742850" y="5925163"/>
            <a:ext cx="283961" cy="19755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00" dirty="0" smtClean="0">
                <a:latin typeface="+mj-lt"/>
              </a:rPr>
              <a:t>WB</a:t>
            </a:r>
            <a:endParaRPr lang="de-DE" sz="500" dirty="0">
              <a:latin typeface="+mj-lt"/>
            </a:endParaRPr>
          </a:p>
        </p:txBody>
      </p:sp>
      <p:sp>
        <p:nvSpPr>
          <p:cNvPr id="39" name="Rechteck 38"/>
          <p:cNvSpPr/>
          <p:nvPr/>
        </p:nvSpPr>
        <p:spPr>
          <a:xfrm flipV="1">
            <a:off x="8755221" y="5925163"/>
            <a:ext cx="271590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921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4" grpId="0"/>
      <p:bldP spid="15" grpId="0" animBg="1"/>
      <p:bldP spid="16" grpId="0"/>
      <p:bldP spid="31" grpId="0" animBg="1"/>
      <p:bldP spid="21" grpId="0" animBg="1"/>
      <p:bldP spid="22" grpId="0"/>
      <p:bldP spid="30" grpId="0"/>
      <p:bldP spid="32" grpId="0"/>
      <p:bldP spid="33" grpId="0" animBg="1"/>
      <p:bldP spid="34" grpId="0" animBg="1"/>
      <p:bldP spid="36" grpId="0" animBg="1"/>
      <p:bldP spid="36" grpId="1" animBg="1"/>
      <p:bldP spid="37" grpId="0" animBg="1"/>
      <p:bldP spid="37" grpId="1" animBg="1"/>
      <p:bldP spid="39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Macintosh PowerPoint</Application>
  <PresentationFormat>Bildschirmpräsentation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51</cp:revision>
  <cp:lastPrinted>2015-09-23T13:38:39Z</cp:lastPrinted>
  <dcterms:created xsi:type="dcterms:W3CDTF">2015-09-21T19:41:13Z</dcterms:created>
  <dcterms:modified xsi:type="dcterms:W3CDTF">2019-07-04T21:45:30Z</dcterms:modified>
</cp:coreProperties>
</file>