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05.04.19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Bildschirmfoto 2019-04-06 um 14.06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245" y="3133293"/>
            <a:ext cx="3000354" cy="12609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d 4" descr="Bildschirmfoto 2019-04-06 um 14.06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4741240"/>
            <a:ext cx="2146053" cy="1280566"/>
          </a:xfrm>
          <a:prstGeom prst="rect">
            <a:avLst/>
          </a:prstGeom>
        </p:spPr>
      </p:pic>
      <p:pic>
        <p:nvPicPr>
          <p:cNvPr id="6" name="Bild 5" descr="Bildschirmfoto 2019-04-06 um 14.06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" y="1004387"/>
            <a:ext cx="2946400" cy="2483211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9499" y="1153793"/>
            <a:ext cx="2946401" cy="3174470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10490"/>
              </p:ext>
            </p:extLst>
          </p:nvPr>
        </p:nvGraphicFramePr>
        <p:xfrm>
          <a:off x="7147667" y="5165346"/>
          <a:ext cx="1917699" cy="1249680"/>
        </p:xfrm>
        <a:graphic>
          <a:graphicData uri="http://schemas.openxmlformats.org/drawingml/2006/table">
            <a:tbl>
              <a:tblPr/>
              <a:tblGrid>
                <a:gridCol w="653518"/>
                <a:gridCol w="85707"/>
                <a:gridCol w="685658"/>
                <a:gridCol w="492816"/>
              </a:tblGrid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Bruttobezüge, Ü, SZ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Personalaufwand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Verb SV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ev. 6 </a:t>
                      </a:r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Überstunden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Sonderzahlung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FA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</a:t>
                      </a:r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Mitarbeiter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7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Gehaltsabh. Abgaben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Brutto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6 SV DG-ant.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SV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*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23,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01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% </a:t>
                      </a:r>
                      <a:endParaRPr lang="mr-IN" sz="6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6 DB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SV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*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4,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1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% </a:t>
                      </a:r>
                      <a:endParaRPr lang="mr-IN" sz="6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6 DZ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FA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*0,4%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6 Kommst.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</a:t>
                      </a:r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Gemeinde 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in Wien: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*3%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Überweisung, Bez.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1872"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3 Verb ...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yriad Pro"/>
                        </a:rPr>
                        <a:t> 2 Bank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" name="Bild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99" y="6037040"/>
            <a:ext cx="4025901" cy="820959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0" y="-2682"/>
            <a:ext cx="331806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cs typeface="Chalkduster"/>
              </a:rPr>
              <a:t>Personalverrechnung </a:t>
            </a:r>
            <a:r>
              <a:rPr lang="de-DE" sz="700" dirty="0" smtClean="0">
                <a:cs typeface="Chalkduster"/>
              </a:rPr>
              <a:t>(inkl. Überstunden, Sonderzahlung)</a:t>
            </a:r>
            <a:r>
              <a:rPr lang="de-DE" sz="700" dirty="0" smtClean="0">
                <a:cs typeface="Chalkduster"/>
              </a:rPr>
              <a:t> </a:t>
            </a:r>
            <a:endParaRPr lang="de-DE" sz="700" dirty="0" smtClean="0">
              <a:cs typeface="Chalkduster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18064" y="-2682"/>
            <a:ext cx="5825935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dirty="0" smtClean="0">
                <a:cs typeface="Chalkduster"/>
              </a:rPr>
              <a:t>Ziel/Kompetenzen: Personalverrechnung erklären können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700" dirty="0" smtClean="0">
                <a:cs typeface="Chalkduster"/>
              </a:rPr>
              <a:t>Laufende Bezüge inkl. Überstunden, etc. abrechnen und verbuchen können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700" dirty="0" smtClean="0">
                <a:cs typeface="Chalkduster"/>
              </a:rPr>
              <a:t>Sonderzahlungen abrechnen und verbuchen können, Jahressechstel erklären </a:t>
            </a:r>
          </a:p>
        </p:txBody>
      </p:sp>
      <p:pic>
        <p:nvPicPr>
          <p:cNvPr id="13" name="Bild 12" descr="Bildschirmfoto 2019-04-06 um 14.19.4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5" y="3514637"/>
            <a:ext cx="2925956" cy="1226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feld 13"/>
          <p:cNvSpPr txBox="1"/>
          <p:nvPr/>
        </p:nvSpPr>
        <p:spPr>
          <a:xfrm>
            <a:off x="50800" y="361272"/>
            <a:ext cx="2925956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/>
              <a:t>1) Musterabrechnung laufender Bezug Juni: </a:t>
            </a:r>
            <a:r>
              <a:rPr lang="de-DE" sz="700" dirty="0" smtClean="0"/>
              <a:t>Angestellte: 2.340,00 Brutto, FB 38,50, Gewerkschaftsmitglied, Pendlerpauschale klein, 24km, </a:t>
            </a:r>
          </a:p>
          <a:p>
            <a:r>
              <a:rPr lang="de-DE" sz="700" b="1" dirty="0" smtClean="0"/>
              <a:t>2) Abrechnung Urlaubsgeld (1. Sonderzahlung, 13. Bezug): </a:t>
            </a:r>
          </a:p>
          <a:p>
            <a:r>
              <a:rPr lang="de-DE" sz="700" dirty="0" smtClean="0"/>
              <a:t>SV: 1%Punkt weniger als bei laufendem Bezug, Lohnsteuersatz 6% und FB 620,00 bei 1. Sonderzahlung</a:t>
            </a:r>
            <a:endParaRPr lang="de-DE" sz="7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3141856" y="557893"/>
            <a:ext cx="2925956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/>
              <a:t>Musterabrechnung November</a:t>
            </a:r>
            <a:r>
              <a:rPr lang="de-DE" sz="700" dirty="0" smtClean="0"/>
              <a:t>: gleicher Fall</a:t>
            </a:r>
          </a:p>
          <a:p>
            <a:r>
              <a:rPr lang="de-DE" sz="700" dirty="0" smtClean="0"/>
              <a:t>Unterschied zur Juniabrechnung: E-Card gebühr (nur 1x jährlich),</a:t>
            </a:r>
          </a:p>
          <a:p>
            <a:r>
              <a:rPr lang="de-DE" sz="700" b="1" dirty="0" smtClean="0"/>
              <a:t>2.,Sonderzahlung</a:t>
            </a:r>
            <a:r>
              <a:rPr lang="de-DE" sz="700" b="1" dirty="0" smtClean="0"/>
              <a:t> </a:t>
            </a:r>
            <a:r>
              <a:rPr lang="de-DE" sz="700" dirty="0" smtClean="0"/>
              <a:t>(i.d.R. Weihnachtsrenumeration</a:t>
            </a:r>
            <a:r>
              <a:rPr lang="de-DE" sz="700" b="1" dirty="0" smtClean="0"/>
              <a:t>) kein Freibetrag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373833" y="4533490"/>
            <a:ext cx="1691533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/>
              <a:t>Verbuchung Löhne/Gehälter:</a:t>
            </a:r>
          </a:p>
          <a:p>
            <a:r>
              <a:rPr lang="de-DE" sz="700" dirty="0" smtClean="0"/>
              <a:t>Ermittlung und Verbuchung der Lohnnebenkosten (Dienstgeber)</a:t>
            </a:r>
            <a:endParaRPr lang="de-DE" sz="7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6174634" y="590123"/>
            <a:ext cx="29259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dirty="0" smtClean="0"/>
              <a:t>Musterabrechnung </a:t>
            </a:r>
            <a:r>
              <a:rPr lang="de-DE" sz="700" dirty="0" smtClean="0"/>
              <a:t>Dezember</a:t>
            </a:r>
            <a:r>
              <a:rPr lang="de-DE" sz="700" dirty="0" smtClean="0"/>
              <a:t>: </a:t>
            </a:r>
          </a:p>
          <a:p>
            <a:r>
              <a:rPr lang="de-DE" sz="700" dirty="0" smtClean="0"/>
              <a:t>Angestellte: 2.340,00 Brutto Überstundenteiler 173, </a:t>
            </a:r>
          </a:p>
          <a:p>
            <a:r>
              <a:rPr lang="de-DE" sz="700" dirty="0" smtClean="0"/>
              <a:t>14 50% Überstunden, 6 100% Überstunden</a:t>
            </a:r>
            <a:endParaRPr lang="de-DE" sz="700" dirty="0" smtClean="0"/>
          </a:p>
          <a:p>
            <a:r>
              <a:rPr lang="de-DE" sz="700" dirty="0" smtClean="0"/>
              <a:t>FB 38,50, </a:t>
            </a:r>
            <a:r>
              <a:rPr lang="de-DE" sz="700" dirty="0" err="1" smtClean="0"/>
              <a:t>Gew.mitglied</a:t>
            </a:r>
            <a:r>
              <a:rPr lang="de-DE" sz="700" dirty="0" smtClean="0"/>
              <a:t>, PP klein, 24km, </a:t>
            </a:r>
          </a:p>
        </p:txBody>
      </p:sp>
      <p:pic>
        <p:nvPicPr>
          <p:cNvPr id="18" name="Bild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9155" y="1029787"/>
            <a:ext cx="2922435" cy="1929313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2235202" y="4758946"/>
            <a:ext cx="1816098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/>
              <a:t>Sozialversicherung</a:t>
            </a:r>
            <a:r>
              <a:rPr lang="de-DE" sz="700" dirty="0" smtClean="0"/>
              <a:t> abhängig von Brutto, Höchstbeitragsgrundlage 5.220,00</a:t>
            </a:r>
          </a:p>
          <a:p>
            <a:r>
              <a:rPr lang="de-DE" sz="700" b="1" dirty="0" smtClean="0"/>
              <a:t>Freibetrag:</a:t>
            </a:r>
            <a:r>
              <a:rPr lang="de-DE" sz="700" dirty="0" smtClean="0"/>
              <a:t> laut Bescheid vom Finanzamt</a:t>
            </a:r>
            <a:endParaRPr lang="de-DE" sz="700" b="1" dirty="0" smtClean="0"/>
          </a:p>
          <a:p>
            <a:r>
              <a:rPr lang="de-DE" sz="700" b="1" dirty="0" smtClean="0"/>
              <a:t>PP klein/groß</a:t>
            </a:r>
            <a:r>
              <a:rPr lang="de-DE" sz="700" dirty="0" smtClean="0"/>
              <a:t>: abhängig ob öffentliche Verkehrsmittel zumutbar sind</a:t>
            </a:r>
            <a:endParaRPr lang="de-DE" sz="700" dirty="0" smtClean="0"/>
          </a:p>
          <a:p>
            <a:r>
              <a:rPr lang="de-DE" sz="700" b="1" dirty="0" err="1" smtClean="0"/>
              <a:t>Gew.beitrag</a:t>
            </a:r>
            <a:r>
              <a:rPr lang="de-DE" sz="700" b="1" dirty="0" smtClean="0"/>
              <a:t>: </a:t>
            </a:r>
            <a:r>
              <a:rPr lang="de-DE" sz="700" dirty="0" smtClean="0"/>
              <a:t>1% von Brutto, max</a:t>
            </a:r>
            <a:r>
              <a:rPr lang="de-DE" sz="700" dirty="0"/>
              <a:t>.</a:t>
            </a:r>
            <a:r>
              <a:rPr lang="de-DE" sz="700" dirty="0" smtClean="0"/>
              <a:t> 32,80</a:t>
            </a:r>
          </a:p>
          <a:p>
            <a:r>
              <a:rPr lang="de-DE" sz="700" b="1" dirty="0" err="1" smtClean="0"/>
              <a:t>Ecardgebühr</a:t>
            </a:r>
            <a:r>
              <a:rPr lang="de-DE" sz="700" b="1" dirty="0" smtClean="0"/>
              <a:t>: </a:t>
            </a:r>
            <a:r>
              <a:rPr lang="de-DE" sz="700" dirty="0" smtClean="0"/>
              <a:t>11,95 nur im November</a:t>
            </a:r>
            <a:endParaRPr lang="de-DE" sz="700" b="1" dirty="0"/>
          </a:p>
          <a:p>
            <a:r>
              <a:rPr lang="de-DE" sz="700" b="1" dirty="0" smtClean="0"/>
              <a:t>Lohnsteuer: </a:t>
            </a:r>
            <a:r>
              <a:rPr lang="de-DE" sz="700" dirty="0" smtClean="0"/>
              <a:t>Bemessungsgrundlage bestimmt %Satz, Abzug abhängig ob man Alleinverdiener ist bzw. Anzahl der Kinder</a:t>
            </a:r>
          </a:p>
          <a:p>
            <a:r>
              <a:rPr lang="de-DE" sz="700" b="1" dirty="0" smtClean="0"/>
              <a:t>Pendlereuro:</a:t>
            </a:r>
            <a:r>
              <a:rPr lang="de-DE" sz="700" dirty="0" smtClean="0"/>
              <a:t> Anzahl der km *2/12</a:t>
            </a:r>
            <a:endParaRPr lang="de-DE" sz="700" b="1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4076701" y="4403218"/>
            <a:ext cx="2969366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/>
              <a:t>Vergünstigter Steuersatz bei Sonderzahlungen nur bis zu 2/12 bzw. 1/6 des Jahreseinkommens</a:t>
            </a:r>
            <a:endParaRPr lang="de-DE" sz="700" b="1" dirty="0" smtClean="0"/>
          </a:p>
          <a:p>
            <a:r>
              <a:rPr lang="de-DE" sz="700" dirty="0" smtClean="0"/>
              <a:t>Vergünstigter </a:t>
            </a:r>
            <a:r>
              <a:rPr lang="de-DE" sz="700" dirty="0" smtClean="0"/>
              <a:t>Steuersatz von </a:t>
            </a:r>
            <a:r>
              <a:rPr lang="de-DE" sz="700" dirty="0" smtClean="0"/>
              <a:t>6% </a:t>
            </a:r>
            <a:r>
              <a:rPr lang="de-DE" sz="700" dirty="0" smtClean="0"/>
              <a:t>gilt nur für. 1/6 des Jahreseinkommens </a:t>
            </a:r>
            <a:endParaRPr lang="de-DE" sz="700" dirty="0" smtClean="0"/>
          </a:p>
          <a:p>
            <a:r>
              <a:rPr lang="de-DE" sz="700" dirty="0" smtClean="0"/>
              <a:t>(</a:t>
            </a:r>
            <a:r>
              <a:rPr lang="de-DE" sz="700" dirty="0" smtClean="0"/>
              <a:t>2 </a:t>
            </a:r>
            <a:r>
              <a:rPr lang="de-DE" sz="700" dirty="0" err="1" smtClean="0"/>
              <a:t>Φ</a:t>
            </a:r>
            <a:r>
              <a:rPr lang="de-DE" sz="700" dirty="0" smtClean="0"/>
              <a:t> Monatsgehälter)</a:t>
            </a:r>
          </a:p>
          <a:p>
            <a:r>
              <a:rPr lang="de-DE" sz="700" dirty="0" smtClean="0"/>
              <a:t>Bei Sonderzahlungen &gt; 1/6 ist der normale Steuertarif anwendbar</a:t>
            </a:r>
          </a:p>
          <a:p>
            <a:r>
              <a:rPr lang="de-DE" sz="700" dirty="0" smtClean="0"/>
              <a:t>In der Regel kommt es zur Überschreitung ab der 3 Sonderzahlungen ... oder </a:t>
            </a:r>
          </a:p>
          <a:p>
            <a:r>
              <a:rPr lang="de-DE" sz="700" dirty="0" smtClean="0"/>
              <a:t>bei Gehaltsänderungen während des Jahres ... bei der 2. Sonderzahlung im Nov:</a:t>
            </a:r>
          </a:p>
          <a:p>
            <a:endParaRPr lang="de-DE" sz="700" dirty="0" smtClean="0"/>
          </a:p>
          <a:p>
            <a:r>
              <a:rPr lang="de-DE" sz="700" dirty="0" smtClean="0"/>
              <a:t>Hier: Bis Oktober 11 Bezüge (10 norm + </a:t>
            </a:r>
            <a:r>
              <a:rPr lang="de-DE" sz="700" dirty="0" smtClean="0"/>
              <a:t>Urlaubsrenumeration)</a:t>
            </a:r>
            <a:r>
              <a:rPr lang="de-DE" sz="700" dirty="0" smtClean="0"/>
              <a:t>, </a:t>
            </a:r>
            <a:endParaRPr lang="de-DE" sz="700" dirty="0" smtClean="0"/>
          </a:p>
          <a:p>
            <a:r>
              <a:rPr lang="de-DE" sz="700" dirty="0" smtClean="0"/>
              <a:t>Ermittlung </a:t>
            </a:r>
            <a:r>
              <a:rPr lang="de-DE" sz="700" dirty="0" smtClean="0"/>
              <a:t>des Durchschnitts 1/</a:t>
            </a:r>
            <a:r>
              <a:rPr lang="de-DE" sz="700" dirty="0" smtClean="0"/>
              <a:t>11, (2.340,- bis Juli, ab August 2540,-)</a:t>
            </a:r>
            <a:endParaRPr lang="de-DE" sz="700" dirty="0"/>
          </a:p>
          <a:p>
            <a:r>
              <a:rPr lang="de-DE" sz="700" dirty="0" smtClean="0"/>
              <a:t>1/11 * 2 = Jahressechstel, (begünstigte Versteuerung 6%) alles darüber (hier54,55 EUR) </a:t>
            </a:r>
          </a:p>
          <a:p>
            <a:r>
              <a:rPr lang="de-DE" sz="700" dirty="0" smtClean="0"/>
              <a:t>wird mit dem laufenden Tarif versteuert.</a:t>
            </a: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96516" y="6017181"/>
            <a:ext cx="2453533" cy="84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9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Macintosh PowerPoint</Application>
  <PresentationFormat>Bildschirmpräsentation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193</cp:revision>
  <cp:lastPrinted>2017-03-07T12:27:45Z</cp:lastPrinted>
  <dcterms:created xsi:type="dcterms:W3CDTF">2015-09-21T19:41:13Z</dcterms:created>
  <dcterms:modified xsi:type="dcterms:W3CDTF">2019-04-07T09:40:34Z</dcterms:modified>
</cp:coreProperties>
</file>