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6" r:id="rId3"/>
    <p:sldId id="282" r:id="rId4"/>
    <p:sldId id="305" r:id="rId5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268" autoAdjust="0"/>
  </p:normalViewPr>
  <p:slideViewPr>
    <p:cSldViewPr snapToGrid="0" snapToObjects="1">
      <p:cViewPr>
        <p:scale>
          <a:sx n="75" d="100"/>
          <a:sy n="75" d="100"/>
        </p:scale>
        <p:origin x="-1832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50C2B-8E4B-DA45-9CDD-B2870513CDB0}" type="datetimeFigureOut">
              <a:rPr lang="de-DE" smtClean="0"/>
              <a:t>21.03.19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41748-7DA0-294F-AF80-E96C3FEF1A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317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50CF-E3EF-134F-B44D-D1A69AF57880}" type="datetimeFigureOut">
              <a:rPr lang="de-DE" smtClean="0"/>
              <a:t>21.03.19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95B1-6E6E-4A46-8514-49CFF82AD8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67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50CF-E3EF-134F-B44D-D1A69AF57880}" type="datetimeFigureOut">
              <a:rPr lang="de-DE" smtClean="0"/>
              <a:t>21.03.19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95B1-6E6E-4A46-8514-49CFF82AD8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104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50CF-E3EF-134F-B44D-D1A69AF57880}" type="datetimeFigureOut">
              <a:rPr lang="de-DE" smtClean="0"/>
              <a:t>21.03.19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95B1-6E6E-4A46-8514-49CFF82AD8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39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50CF-E3EF-134F-B44D-D1A69AF57880}" type="datetimeFigureOut">
              <a:rPr lang="de-DE" smtClean="0"/>
              <a:t>21.03.19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95B1-6E6E-4A46-8514-49CFF82AD8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22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50CF-E3EF-134F-B44D-D1A69AF57880}" type="datetimeFigureOut">
              <a:rPr lang="de-DE" smtClean="0"/>
              <a:t>21.03.19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95B1-6E6E-4A46-8514-49CFF82AD8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13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50CF-E3EF-134F-B44D-D1A69AF57880}" type="datetimeFigureOut">
              <a:rPr lang="de-DE" smtClean="0"/>
              <a:t>21.03.19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95B1-6E6E-4A46-8514-49CFF82AD8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450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50CF-E3EF-134F-B44D-D1A69AF57880}" type="datetimeFigureOut">
              <a:rPr lang="de-DE" smtClean="0"/>
              <a:t>21.03.19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95B1-6E6E-4A46-8514-49CFF82AD8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21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50CF-E3EF-134F-B44D-D1A69AF57880}" type="datetimeFigureOut">
              <a:rPr lang="de-DE" smtClean="0"/>
              <a:t>21.03.19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95B1-6E6E-4A46-8514-49CFF82AD8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70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50CF-E3EF-134F-B44D-D1A69AF57880}" type="datetimeFigureOut">
              <a:rPr lang="de-DE" smtClean="0"/>
              <a:t>21.03.19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95B1-6E6E-4A46-8514-49CFF82AD8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40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50CF-E3EF-134F-B44D-D1A69AF57880}" type="datetimeFigureOut">
              <a:rPr lang="de-DE" smtClean="0"/>
              <a:t>21.03.19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95B1-6E6E-4A46-8514-49CFF82AD8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06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50CF-E3EF-134F-B44D-D1A69AF57880}" type="datetimeFigureOut">
              <a:rPr lang="de-DE" smtClean="0"/>
              <a:t>21.03.19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95B1-6E6E-4A46-8514-49CFF82AD8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40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050CF-E3EF-134F-B44D-D1A69AF57880}" type="datetimeFigureOut">
              <a:rPr lang="de-DE" smtClean="0"/>
              <a:t>21.03.19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A95B1-6E6E-4A46-8514-49CFF82AD8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728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Personalverrechnung</a:t>
            </a:r>
            <a:br>
              <a:rPr lang="de-DE" dirty="0" smtClean="0"/>
            </a:br>
            <a:r>
              <a:rPr lang="de-DE" dirty="0" smtClean="0"/>
              <a:t>Überstunden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2 HLW</a:t>
            </a:r>
          </a:p>
          <a:p>
            <a:r>
              <a:rPr lang="de-DE" dirty="0" smtClean="0"/>
              <a:t>2018/19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0611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"/>
            <a:ext cx="9144000" cy="682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64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347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800" b="1">
                <a:solidFill>
                  <a:srgbClr val="FF0000"/>
                </a:solidFill>
              </a:rPr>
              <a:t>Abrechnung von Überstunden</a:t>
            </a:r>
            <a:endParaRPr lang="de-DE" sz="1800" b="1">
              <a:solidFill>
                <a:srgbClr val="FF0000"/>
              </a:solidFill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468313" y="260350"/>
            <a:ext cx="3671887" cy="431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468313" y="3213100"/>
            <a:ext cx="1152525" cy="309562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AT"/>
              <a:t>Normal</a:t>
            </a:r>
          </a:p>
          <a:p>
            <a:pPr algn="ctr"/>
            <a:r>
              <a:rPr lang="de-AT"/>
              <a:t>AZ</a:t>
            </a:r>
          </a:p>
          <a:p>
            <a:pPr algn="ctr"/>
            <a:endParaRPr lang="de-AT"/>
          </a:p>
          <a:p>
            <a:pPr algn="ctr"/>
            <a:r>
              <a:rPr lang="de-AT"/>
              <a:t>40h/Wo</a:t>
            </a:r>
          </a:p>
          <a:p>
            <a:pPr algn="ctr"/>
            <a:r>
              <a:rPr lang="de-AT"/>
              <a:t>38,5h/Wo</a:t>
            </a:r>
            <a:endParaRPr lang="de-DE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468313" y="2438399"/>
            <a:ext cx="1152525" cy="9493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AT" dirty="0"/>
              <a:t>Über-</a:t>
            </a:r>
          </a:p>
          <a:p>
            <a:pPr algn="ctr"/>
            <a:r>
              <a:rPr lang="de-AT" dirty="0" smtClean="0"/>
              <a:t>Stunden</a:t>
            </a:r>
            <a:endParaRPr lang="de-AT" dirty="0"/>
          </a:p>
          <a:p>
            <a:pPr algn="ctr"/>
            <a:r>
              <a:rPr lang="de-AT" sz="900" dirty="0"/>
              <a:t>(Mehrarbeit</a:t>
            </a:r>
          </a:p>
          <a:p>
            <a:pPr algn="ctr"/>
            <a:r>
              <a:rPr lang="de-AT" sz="900" dirty="0"/>
              <a:t>wenn AZ</a:t>
            </a:r>
          </a:p>
          <a:p>
            <a:pPr algn="ctr"/>
            <a:r>
              <a:rPr lang="de-AT" sz="900" dirty="0"/>
              <a:t>&lt; 40h/38,5h)</a:t>
            </a:r>
            <a:endParaRPr lang="de-DE" sz="900" dirty="0"/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468313" y="1196975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800" b="1"/>
              <a:t>Arbeitszeit</a:t>
            </a:r>
            <a:endParaRPr lang="de-DE" sz="1800" b="1"/>
          </a:p>
        </p:txBody>
      </p:sp>
      <p:sp>
        <p:nvSpPr>
          <p:cNvPr id="2055" name="Rectangle 11"/>
          <p:cNvSpPr>
            <a:spLocks noChangeArrowheads="1"/>
          </p:cNvSpPr>
          <p:nvPr/>
        </p:nvSpPr>
        <p:spPr bwMode="auto">
          <a:xfrm>
            <a:off x="2124075" y="3357563"/>
            <a:ext cx="2016125" cy="29511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AT"/>
              <a:t>Grundlohn</a:t>
            </a:r>
            <a:endParaRPr lang="de-DE"/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2124075" y="1700213"/>
            <a:ext cx="2016125" cy="165735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2057" name="Text Box 13"/>
          <p:cNvSpPr txBox="1">
            <a:spLocks noChangeArrowheads="1"/>
          </p:cNvSpPr>
          <p:nvPr/>
        </p:nvSpPr>
        <p:spPr bwMode="auto">
          <a:xfrm>
            <a:off x="2411413" y="1196975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800" b="1" dirty="0"/>
              <a:t>Abgeltung</a:t>
            </a:r>
            <a:endParaRPr lang="de-DE" sz="1800" b="1" dirty="0"/>
          </a:p>
        </p:txBody>
      </p:sp>
      <p:sp>
        <p:nvSpPr>
          <p:cNvPr id="2058" name="Line 14"/>
          <p:cNvSpPr>
            <a:spLocks noChangeShapeType="1"/>
          </p:cNvSpPr>
          <p:nvPr/>
        </p:nvSpPr>
        <p:spPr bwMode="auto">
          <a:xfrm>
            <a:off x="2124075" y="2438399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9" name="Text Box 15"/>
          <p:cNvSpPr txBox="1">
            <a:spLocks noChangeArrowheads="1"/>
          </p:cNvSpPr>
          <p:nvPr/>
        </p:nvSpPr>
        <p:spPr bwMode="auto">
          <a:xfrm>
            <a:off x="2124075" y="1658560"/>
            <a:ext cx="212617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600" b="1" dirty="0" err="1"/>
              <a:t>Ü</a:t>
            </a:r>
            <a:r>
              <a:rPr lang="de-AT" sz="1600" b="1" dirty="0"/>
              <a:t>-Zuschlag</a:t>
            </a:r>
          </a:p>
          <a:p>
            <a:r>
              <a:rPr lang="de-AT" sz="1200" dirty="0" smtClean="0"/>
              <a:t>50</a:t>
            </a:r>
            <a:r>
              <a:rPr lang="de-AT" sz="1200" dirty="0"/>
              <a:t>% (normal</a:t>
            </a:r>
            <a:r>
              <a:rPr lang="de-AT" sz="1200" dirty="0" smtClean="0"/>
              <a:t>)</a:t>
            </a:r>
          </a:p>
          <a:p>
            <a:r>
              <a:rPr lang="de-AT" sz="1200" dirty="0" smtClean="0"/>
              <a:t>100</a:t>
            </a:r>
            <a:r>
              <a:rPr lang="de-AT" sz="1200" dirty="0"/>
              <a:t>% (</a:t>
            </a:r>
            <a:r>
              <a:rPr lang="de-AT" sz="1200" dirty="0" smtClean="0"/>
              <a:t>Feiertag, Nacht, </a:t>
            </a:r>
            <a:r>
              <a:rPr lang="de-AT" sz="1200" dirty="0"/>
              <a:t>etc.</a:t>
            </a:r>
            <a:r>
              <a:rPr lang="de-AT" sz="1600" dirty="0"/>
              <a:t>)</a:t>
            </a:r>
            <a:endParaRPr lang="de-DE" sz="1600" dirty="0"/>
          </a:p>
        </p:txBody>
      </p:sp>
      <p:sp>
        <p:nvSpPr>
          <p:cNvPr id="2060" name="Text Box 16"/>
          <p:cNvSpPr txBox="1">
            <a:spLocks noChangeArrowheads="1"/>
          </p:cNvSpPr>
          <p:nvPr/>
        </p:nvSpPr>
        <p:spPr bwMode="auto">
          <a:xfrm>
            <a:off x="2124075" y="2781300"/>
            <a:ext cx="159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800" b="1"/>
              <a:t>Ü-Grundlohn</a:t>
            </a:r>
            <a:endParaRPr lang="de-DE" sz="1800" b="1"/>
          </a:p>
        </p:txBody>
      </p:sp>
      <p:sp>
        <p:nvSpPr>
          <p:cNvPr id="2061" name="Text Box 17"/>
          <p:cNvSpPr txBox="1">
            <a:spLocks noChangeArrowheads="1"/>
          </p:cNvSpPr>
          <p:nvPr/>
        </p:nvSpPr>
        <p:spPr bwMode="auto">
          <a:xfrm>
            <a:off x="3924300" y="25654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de-DE" sz="1800"/>
          </a:p>
        </p:txBody>
      </p:sp>
      <p:sp>
        <p:nvSpPr>
          <p:cNvPr id="2062" name="Text Box 21"/>
          <p:cNvSpPr txBox="1">
            <a:spLocks noChangeArrowheads="1"/>
          </p:cNvSpPr>
          <p:nvPr/>
        </p:nvSpPr>
        <p:spPr bwMode="auto">
          <a:xfrm>
            <a:off x="4643438" y="1196975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800" b="1"/>
              <a:t>SV-Pflicht</a:t>
            </a:r>
            <a:endParaRPr lang="de-DE" sz="1800" b="1"/>
          </a:p>
        </p:txBody>
      </p:sp>
      <p:sp>
        <p:nvSpPr>
          <p:cNvPr id="2063" name="AutoShape 22"/>
          <p:cNvSpPr>
            <a:spLocks/>
          </p:cNvSpPr>
          <p:nvPr/>
        </p:nvSpPr>
        <p:spPr bwMode="auto">
          <a:xfrm>
            <a:off x="4284663" y="1773238"/>
            <a:ext cx="215900" cy="4535487"/>
          </a:xfrm>
          <a:prstGeom prst="rightBrace">
            <a:avLst>
              <a:gd name="adj1" fmla="val 17506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064" name="Text Box 23"/>
          <p:cNvSpPr txBox="1">
            <a:spLocks noChangeArrowheads="1"/>
          </p:cNvSpPr>
          <p:nvPr/>
        </p:nvSpPr>
        <p:spPr bwMode="auto">
          <a:xfrm>
            <a:off x="4427538" y="3573463"/>
            <a:ext cx="14366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AT" sz="1600" dirty="0" smtClean="0"/>
              <a:t>Bis 5.220</a:t>
            </a:r>
            <a:r>
              <a:rPr lang="de-AT" sz="1600" dirty="0"/>
              <a:t>,--</a:t>
            </a:r>
          </a:p>
          <a:p>
            <a:pPr algn="ctr"/>
            <a:r>
              <a:rPr lang="de-AT" sz="1600" dirty="0"/>
              <a:t>SV-BMGL</a:t>
            </a:r>
          </a:p>
          <a:p>
            <a:pPr algn="ctr"/>
            <a:r>
              <a:rPr lang="de-AT" sz="1600" dirty="0"/>
              <a:t>Höchstgrenze</a:t>
            </a:r>
            <a:endParaRPr lang="de-DE" sz="1600" dirty="0"/>
          </a:p>
        </p:txBody>
      </p:sp>
      <p:sp>
        <p:nvSpPr>
          <p:cNvPr id="2065" name="Text Box 24"/>
          <p:cNvSpPr txBox="1">
            <a:spLocks noChangeArrowheads="1"/>
          </p:cNvSpPr>
          <p:nvPr/>
        </p:nvSpPr>
        <p:spPr bwMode="auto">
          <a:xfrm>
            <a:off x="7308850" y="1196975"/>
            <a:ext cx="161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800" b="1"/>
              <a:t>Lohnsteuer</a:t>
            </a:r>
            <a:endParaRPr lang="de-DE" sz="1800" b="1"/>
          </a:p>
        </p:txBody>
      </p:sp>
      <p:sp>
        <p:nvSpPr>
          <p:cNvPr id="2066" name="Text Box 25"/>
          <p:cNvSpPr txBox="1">
            <a:spLocks noChangeArrowheads="1"/>
          </p:cNvSpPr>
          <p:nvPr/>
        </p:nvSpPr>
        <p:spPr bwMode="auto">
          <a:xfrm>
            <a:off x="5148263" y="692150"/>
            <a:ext cx="3671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800" b="1" u="sng"/>
              <a:t>abgabenrechtliche Behandlung</a:t>
            </a:r>
            <a:endParaRPr lang="de-DE" sz="1800" b="1" u="sng"/>
          </a:p>
        </p:txBody>
      </p:sp>
      <p:sp>
        <p:nvSpPr>
          <p:cNvPr id="2067" name="Rectangle 26"/>
          <p:cNvSpPr>
            <a:spLocks noChangeArrowheads="1"/>
          </p:cNvSpPr>
          <p:nvPr/>
        </p:nvSpPr>
        <p:spPr bwMode="auto">
          <a:xfrm>
            <a:off x="6300788" y="3429000"/>
            <a:ext cx="2447925" cy="29511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AT"/>
              <a:t>Grundlohn</a:t>
            </a:r>
          </a:p>
          <a:p>
            <a:pPr algn="ctr"/>
            <a:endParaRPr lang="de-AT"/>
          </a:p>
          <a:p>
            <a:pPr algn="ctr"/>
            <a:r>
              <a:rPr lang="de-AT"/>
              <a:t>LSt-BMGL </a:t>
            </a:r>
          </a:p>
          <a:p>
            <a:pPr algn="ctr"/>
            <a:r>
              <a:rPr lang="de-AT" sz="1600"/>
              <a:t>nach Effektiv-Tarif</a:t>
            </a:r>
          </a:p>
          <a:p>
            <a:pPr algn="ctr"/>
            <a:r>
              <a:rPr lang="de-AT" sz="1600"/>
              <a:t>Tabelle</a:t>
            </a:r>
            <a:endParaRPr lang="de-DE" sz="1600"/>
          </a:p>
        </p:txBody>
      </p:sp>
      <p:sp>
        <p:nvSpPr>
          <p:cNvPr id="2068" name="Rectangle 27"/>
          <p:cNvSpPr>
            <a:spLocks noChangeArrowheads="1"/>
          </p:cNvSpPr>
          <p:nvPr/>
        </p:nvSpPr>
        <p:spPr bwMode="auto">
          <a:xfrm>
            <a:off x="6300788" y="1700213"/>
            <a:ext cx="2447925" cy="172878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2069" name="Line 28"/>
          <p:cNvSpPr>
            <a:spLocks noChangeShapeType="1"/>
          </p:cNvSpPr>
          <p:nvPr/>
        </p:nvSpPr>
        <p:spPr bwMode="auto">
          <a:xfrm flipV="1">
            <a:off x="6300788" y="2438399"/>
            <a:ext cx="24479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0" name="Text Box 29"/>
          <p:cNvSpPr txBox="1">
            <a:spLocks noChangeArrowheads="1"/>
          </p:cNvSpPr>
          <p:nvPr/>
        </p:nvSpPr>
        <p:spPr bwMode="auto">
          <a:xfrm>
            <a:off x="6313184" y="1700213"/>
            <a:ext cx="253336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600" b="1" dirty="0" err="1"/>
              <a:t>Ü</a:t>
            </a:r>
            <a:r>
              <a:rPr lang="de-AT" sz="1600" b="1" dirty="0"/>
              <a:t>-</a:t>
            </a:r>
            <a:r>
              <a:rPr lang="de-AT" sz="1600" b="1" dirty="0" smtClean="0"/>
              <a:t>Zuschlag: Freibetrag</a:t>
            </a:r>
            <a:endParaRPr lang="de-AT" sz="1600" b="1" dirty="0"/>
          </a:p>
          <a:p>
            <a:r>
              <a:rPr lang="de-AT" sz="1200" dirty="0" smtClean="0"/>
              <a:t>50</a:t>
            </a:r>
            <a:r>
              <a:rPr lang="de-AT" sz="1200" dirty="0"/>
              <a:t>%: </a:t>
            </a:r>
            <a:r>
              <a:rPr lang="de-AT" sz="1200" dirty="0" smtClean="0"/>
              <a:t>frei: max. 10 Std.+</a:t>
            </a:r>
            <a:r>
              <a:rPr lang="de-AT" sz="1200" dirty="0" err="1" smtClean="0"/>
              <a:t>max</a:t>
            </a:r>
            <a:r>
              <a:rPr lang="de-AT" sz="1200" dirty="0"/>
              <a:t>. € </a:t>
            </a:r>
            <a:r>
              <a:rPr lang="de-AT" sz="1200" dirty="0" smtClean="0"/>
              <a:t>86</a:t>
            </a:r>
            <a:endParaRPr lang="de-AT" sz="1200" dirty="0"/>
          </a:p>
          <a:p>
            <a:r>
              <a:rPr lang="de-AT" sz="1200" dirty="0"/>
              <a:t>100%: </a:t>
            </a:r>
            <a:r>
              <a:rPr lang="de-AT" sz="1200" dirty="0" smtClean="0"/>
              <a:t>frei: </a:t>
            </a:r>
            <a:r>
              <a:rPr lang="de-AT" sz="1200" dirty="0" err="1" smtClean="0"/>
              <a:t>max</a:t>
            </a:r>
            <a:r>
              <a:rPr lang="de-AT" sz="1200" dirty="0" smtClean="0"/>
              <a:t> </a:t>
            </a:r>
            <a:r>
              <a:rPr lang="de-AT" sz="1200" dirty="0"/>
              <a:t>€ 360 frei</a:t>
            </a:r>
            <a:endParaRPr lang="de-DE" sz="1200" dirty="0"/>
          </a:p>
        </p:txBody>
      </p:sp>
      <p:sp>
        <p:nvSpPr>
          <p:cNvPr id="2071" name="Text Box 30"/>
          <p:cNvSpPr txBox="1">
            <a:spLocks noChangeArrowheads="1"/>
          </p:cNvSpPr>
          <p:nvPr/>
        </p:nvSpPr>
        <p:spPr bwMode="auto">
          <a:xfrm>
            <a:off x="6372225" y="2852738"/>
            <a:ext cx="16049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600" b="1"/>
              <a:t>Ü-Grundlohn</a:t>
            </a:r>
          </a:p>
          <a:p>
            <a:r>
              <a:rPr lang="de-AT" sz="1600"/>
              <a:t>voll LSt-pflichtig</a:t>
            </a:r>
            <a:endParaRPr lang="de-DE" sz="1600"/>
          </a:p>
        </p:txBody>
      </p:sp>
      <p:sp>
        <p:nvSpPr>
          <p:cNvPr id="2072" name="Text Box 31"/>
          <p:cNvSpPr txBox="1">
            <a:spLocks noChangeArrowheads="1"/>
          </p:cNvSpPr>
          <p:nvPr/>
        </p:nvSpPr>
        <p:spPr bwMode="auto">
          <a:xfrm>
            <a:off x="8532813" y="26368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de-DE" sz="1800"/>
          </a:p>
        </p:txBody>
      </p:sp>
      <p:sp>
        <p:nvSpPr>
          <p:cNvPr id="2073" name="Line 32"/>
          <p:cNvSpPr>
            <a:spLocks noChangeShapeType="1"/>
          </p:cNvSpPr>
          <p:nvPr/>
        </p:nvSpPr>
        <p:spPr bwMode="auto">
          <a:xfrm flipH="1">
            <a:off x="5435600" y="1052513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4" name="Line 33"/>
          <p:cNvSpPr>
            <a:spLocks noChangeShapeType="1"/>
          </p:cNvSpPr>
          <p:nvPr/>
        </p:nvSpPr>
        <p:spPr bwMode="auto">
          <a:xfrm>
            <a:off x="7740650" y="1052513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447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4" grpId="0"/>
      <p:bldP spid="2055" grpId="0" animBg="1"/>
      <p:bldP spid="2056" grpId="0" animBg="1"/>
      <p:bldP spid="2057" grpId="0"/>
      <p:bldP spid="2058" grpId="0" animBg="1"/>
      <p:bldP spid="2059" grpId="0"/>
      <p:bldP spid="2060" grpId="0"/>
      <p:bldP spid="2061" grpId="0"/>
      <p:bldP spid="2062" grpId="0"/>
      <p:bldP spid="2063" grpId="0" animBg="1"/>
      <p:bldP spid="2064" grpId="0"/>
      <p:bldP spid="2065" grpId="0"/>
      <p:bldP spid="2066" grpId="0"/>
      <p:bldP spid="2067" grpId="0" animBg="1"/>
      <p:bldP spid="2068" grpId="0" animBg="1"/>
      <p:bldP spid="2069" grpId="0" animBg="1"/>
      <p:bldP spid="2070" grpId="0"/>
      <p:bldP spid="2071" grpId="0"/>
      <p:bldP spid="2072" grpId="0"/>
      <p:bldP spid="2073" grpId="0" animBg="1"/>
      <p:bldP spid="20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967" y="5766247"/>
            <a:ext cx="5516033" cy="1063472"/>
          </a:xfrm>
          <a:prstGeom prst="rect">
            <a:avLst/>
          </a:prstGeom>
        </p:spPr>
      </p:pic>
      <p:pic>
        <p:nvPicPr>
          <p:cNvPr id="3" name="Bild 2" descr="Bildschirmfoto 2019-03-18 um 16.46.3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856"/>
            <a:ext cx="6083300" cy="596900"/>
          </a:xfrm>
          <a:prstGeom prst="rect">
            <a:avLst/>
          </a:prstGeom>
        </p:spPr>
      </p:pic>
      <p:pic>
        <p:nvPicPr>
          <p:cNvPr id="4" name="Bild 3" descr="Bildschirmfoto 2019-03-18 um 16.46.5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852408"/>
            <a:ext cx="3048000" cy="874791"/>
          </a:xfrm>
          <a:prstGeom prst="rect">
            <a:avLst/>
          </a:prstGeom>
        </p:spPr>
      </p:pic>
      <p:pic>
        <p:nvPicPr>
          <p:cNvPr id="6" name="Bild 5" descr="Bildschirmfoto 2019-03-18 um 16.47.3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7756"/>
            <a:ext cx="6083300" cy="1041400"/>
          </a:xfrm>
          <a:prstGeom prst="rect">
            <a:avLst/>
          </a:prstGeom>
        </p:spPr>
      </p:pic>
      <p:pic>
        <p:nvPicPr>
          <p:cNvPr id="7" name="Bild 6" descr="Bildschirmfoto 2019-03-18 um 16.47.58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88206"/>
            <a:ext cx="6096000" cy="2679700"/>
          </a:xfrm>
          <a:prstGeom prst="rect">
            <a:avLst/>
          </a:prstGeom>
        </p:spPr>
      </p:pic>
      <p:pic>
        <p:nvPicPr>
          <p:cNvPr id="8" name="Bild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9144000" cy="579958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1138755"/>
            <a:ext cx="6083300" cy="83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32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Macintosh PowerPoint</Application>
  <PresentationFormat>Bildschirmpräsentation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Office-Design</vt:lpstr>
      <vt:lpstr>Personalverrechnung Überstunden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Einführung in die  Personalverrechnung</dc:title>
  <dc:creator>werner holzheu</dc:creator>
  <cp:lastModifiedBy>werner holzheu</cp:lastModifiedBy>
  <cp:revision>89</cp:revision>
  <dcterms:created xsi:type="dcterms:W3CDTF">2012-12-09T14:04:56Z</dcterms:created>
  <dcterms:modified xsi:type="dcterms:W3CDTF">2019-03-21T13:37:23Z</dcterms:modified>
</cp:coreProperties>
</file>