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61" autoAdjust="0"/>
  </p:normalViewPr>
  <p:slideViewPr>
    <p:cSldViewPr snapToGrid="0" snapToObjects="1">
      <p:cViewPr>
        <p:scale>
          <a:sx n="100" d="100"/>
          <a:sy n="100" d="100"/>
        </p:scale>
        <p:origin x="-1656" y="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56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25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85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18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58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7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59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76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8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1B74-29A2-FE47-ABA6-E3477F0A30B1}" type="datetimeFigureOut">
              <a:rPr lang="de-DE" smtClean="0"/>
              <a:t>04.03.19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4CB0-B523-7E4B-8768-EC9B038453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09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Personalverrechnung </a:t>
            </a:r>
            <a:br>
              <a:rPr lang="de-DE" dirty="0" smtClean="0"/>
            </a:br>
            <a:r>
              <a:rPr lang="de-DE" dirty="0" smtClean="0"/>
              <a:t>2018_19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017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707" y="442856"/>
            <a:ext cx="9144000" cy="489017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114" y="1122855"/>
            <a:ext cx="4004179" cy="381964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821" y="4820102"/>
            <a:ext cx="4004179" cy="433902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95" y="2686576"/>
            <a:ext cx="2890129" cy="2133526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432460"/>
            <a:ext cx="9144000" cy="476330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1624" y="3849365"/>
            <a:ext cx="3638224" cy="970737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2114" y="5465312"/>
            <a:ext cx="4004179" cy="455410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39821" y="5920722"/>
            <a:ext cx="4004179" cy="511737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-37707" y="4820102"/>
            <a:ext cx="23695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x Steuersatz lt. Tabelle = Betrag vor Abzug</a:t>
            </a:r>
          </a:p>
          <a:p>
            <a:r>
              <a:rPr lang="de-DE" sz="1000" u="sng" dirty="0" smtClean="0"/>
              <a:t>- Abzug (Alleinverdiene, Kinder,...)</a:t>
            </a:r>
          </a:p>
          <a:p>
            <a:pPr algn="ctr"/>
            <a:r>
              <a:rPr lang="de-DE" sz="1000" dirty="0" smtClean="0"/>
              <a:t>   = Lohnsteuer vor Pendler€</a:t>
            </a:r>
          </a:p>
          <a:p>
            <a:pPr algn="ctr"/>
            <a:r>
              <a:rPr lang="de-DE" sz="1000" u="sng" dirty="0" smtClean="0"/>
              <a:t>- Pendler€ pro Monat (2 € pro km / 12)</a:t>
            </a:r>
          </a:p>
          <a:p>
            <a:pPr algn="ctr"/>
            <a:r>
              <a:rPr lang="de-DE" sz="1000" b="1" dirty="0" smtClean="0"/>
              <a:t>  = Lohnsteuer &gt;</a:t>
            </a:r>
            <a:endParaRPr lang="de-DE" sz="10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0"/>
            <a:ext cx="549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Abrechnung von laufenden Bezügen ohne Überstunden</a:t>
            </a:r>
            <a:endParaRPr lang="de-DE" b="1" dirty="0"/>
          </a:p>
        </p:txBody>
      </p:sp>
      <p:pic>
        <p:nvPicPr>
          <p:cNvPr id="16" name="Grafik 1" descr="Ein Bild, das Screenshot enthält.&#10;&#10;Automatisch generierte Beschreibung"/>
          <p:cNvPicPr/>
          <p:nvPr/>
        </p:nvPicPr>
        <p:blipFill>
          <a:blip r:embed="rId10"/>
          <a:stretch>
            <a:fillRect/>
          </a:stretch>
        </p:blipFill>
        <p:spPr>
          <a:xfrm>
            <a:off x="152400" y="931873"/>
            <a:ext cx="4775200" cy="159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5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29886"/>
              </p:ext>
            </p:extLst>
          </p:nvPr>
        </p:nvGraphicFramePr>
        <p:xfrm>
          <a:off x="155773" y="88303"/>
          <a:ext cx="4940300" cy="584200"/>
        </p:xfrm>
        <a:graphic>
          <a:graphicData uri="http://schemas.openxmlformats.org/drawingml/2006/table">
            <a:tbl>
              <a:tblPr/>
              <a:tblGrid>
                <a:gridCol w="800100"/>
                <a:gridCol w="825500"/>
                <a:gridCol w="660400"/>
                <a:gridCol w="558800"/>
                <a:gridCol w="342900"/>
                <a:gridCol w="520700"/>
                <a:gridCol w="368300"/>
                <a:gridCol w="419100"/>
                <a:gridCol w="444500"/>
              </a:tblGrid>
              <a:tr h="1651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Beispiele ohne Überstunden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Bruttobezug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AVAB/AEAB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Freibetrag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PP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Pendler€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Gew.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Ecard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Akonto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effectLst/>
                          <a:latin typeface="Arial"/>
                        </a:rPr>
                        <a:t>S. </a:t>
                      </a:r>
                      <a:r>
                        <a:rPr lang="de-DE" sz="800" b="1" i="0" u="none" strike="noStrike" dirty="0">
                          <a:effectLst/>
                          <a:latin typeface="Arial"/>
                        </a:rPr>
                        <a:t>Ramic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2.340,00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 38,50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 klein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Arial"/>
                        </a:rPr>
                        <a:t> 48 km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effectLst/>
                          <a:latin typeface="Arial"/>
                        </a:rPr>
                        <a:t>150,00</a:t>
                      </a:r>
                      <a:endParaRPr lang="de-DE" sz="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48759"/>
              </p:ext>
            </p:extLst>
          </p:nvPr>
        </p:nvGraphicFramePr>
        <p:xfrm>
          <a:off x="155773" y="999886"/>
          <a:ext cx="5245100" cy="4953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effectLst/>
                          <a:latin typeface="Myriad Pro"/>
                        </a:rPr>
                        <a:t>Gehaltsabrechnung für November (</a:t>
                      </a:r>
                      <a:r>
                        <a:rPr lang="de-DE" sz="1000" b="1" i="0" u="none" strike="noStrike" dirty="0" smtClean="0">
                          <a:effectLst/>
                          <a:latin typeface="Myriad Pro"/>
                        </a:rPr>
                        <a:t>S. </a:t>
                      </a:r>
                      <a:r>
                        <a:rPr lang="de-DE" sz="1000" b="1" i="0" u="none" strike="noStrike" dirty="0">
                          <a:effectLst/>
                          <a:latin typeface="Myriad Pro"/>
                        </a:rPr>
                        <a:t>Ramic)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Bruttogehalt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Myriad Pro"/>
                        </a:rPr>
                        <a:t>2.340,00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91722"/>
              </p:ext>
            </p:extLst>
          </p:nvPr>
        </p:nvGraphicFramePr>
        <p:xfrm>
          <a:off x="155773" y="1516613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Sozialversicherung (SV)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18,12%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-424,01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73390"/>
              </p:ext>
            </p:extLst>
          </p:nvPr>
        </p:nvGraphicFramePr>
        <p:xfrm>
          <a:off x="155773" y="1704350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- Lohnsteuer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Bruttobezug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Myriad Pro"/>
                        </a:rPr>
                        <a:t>2.340,00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4762"/>
              </p:ext>
            </p:extLst>
          </p:nvPr>
        </p:nvGraphicFramePr>
        <p:xfrm>
          <a:off x="155773" y="1893297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000" b="0" i="0" u="none" strike="noStrike">
                          <a:effectLst/>
                          <a:latin typeface="Myriad Pro"/>
                        </a:rPr>
                        <a:t>- SV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-424,01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15553"/>
              </p:ext>
            </p:extLst>
          </p:nvPr>
        </p:nvGraphicFramePr>
        <p:xfrm>
          <a:off x="155773" y="2079846"/>
          <a:ext cx="5245100" cy="169897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9897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Freibetrag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-38,50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91770"/>
              </p:ext>
            </p:extLst>
          </p:nvPr>
        </p:nvGraphicFramePr>
        <p:xfrm>
          <a:off x="155773" y="2464209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50283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- Gewerkschaftsbeitrag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>
                          <a:effectLst/>
                          <a:latin typeface="Myriad Pro"/>
                        </a:rPr>
                        <a:t>-23,40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257"/>
              </p:ext>
            </p:extLst>
          </p:nvPr>
        </p:nvGraphicFramePr>
        <p:xfrm>
          <a:off x="155773" y="2652250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- E-Card-Gebühr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</a:t>
                      </a:r>
                      <a:r>
                        <a:rPr lang="mr-IN" sz="1000" b="0" i="0" u="none" strike="noStrike" dirty="0" smtClean="0">
                          <a:effectLst/>
                          <a:latin typeface="Myriad Pro"/>
                        </a:rPr>
                        <a:t>11,</a:t>
                      </a:r>
                      <a:r>
                        <a:rPr lang="de-AT" sz="1000" b="0" i="0" u="none" strike="noStrike" dirty="0" smtClean="0">
                          <a:effectLst/>
                          <a:latin typeface="Myriad Pro"/>
                        </a:rPr>
                        <a:t>95</a:t>
                      </a:r>
                      <a:r>
                        <a:rPr lang="mr-IN" sz="1000" b="0" i="0" u="none" strike="noStrike" dirty="0" smtClean="0">
                          <a:effectLst/>
                          <a:latin typeface="Myriad Pro"/>
                        </a:rPr>
                        <a:t> </a:t>
                      </a:r>
                      <a:endParaRPr lang="mr-IN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35298"/>
              </p:ext>
            </p:extLst>
          </p:nvPr>
        </p:nvGraphicFramePr>
        <p:xfrm>
          <a:off x="155773" y="3484707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Gewerkschaftsbeitrag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-23,40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200404"/>
              </p:ext>
            </p:extLst>
          </p:nvPr>
        </p:nvGraphicFramePr>
        <p:xfrm>
          <a:off x="155773" y="3693440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E-Card-Gebühr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</a:t>
                      </a:r>
                      <a:r>
                        <a:rPr lang="mr-IN" sz="1000" b="0" i="0" u="none" strike="noStrike" dirty="0" smtClean="0">
                          <a:effectLst/>
                          <a:latin typeface="Myriad Pro"/>
                        </a:rPr>
                        <a:t>11,</a:t>
                      </a:r>
                      <a:r>
                        <a:rPr lang="de-AT" sz="1000" b="0" i="0" u="none" strike="noStrike" dirty="0" smtClean="0">
                          <a:effectLst/>
                          <a:latin typeface="Myriad Pro"/>
                        </a:rPr>
                        <a:t>95</a:t>
                      </a:r>
                      <a:r>
                        <a:rPr lang="mr-IN" sz="1000" b="0" i="0" u="none" strike="noStrike" dirty="0" smtClean="0">
                          <a:effectLst/>
                          <a:latin typeface="Myriad Pro"/>
                        </a:rPr>
                        <a:t> </a:t>
                      </a:r>
                      <a:endParaRPr lang="mr-IN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763890"/>
              </p:ext>
            </p:extLst>
          </p:nvPr>
        </p:nvGraphicFramePr>
        <p:xfrm>
          <a:off x="155773" y="3906251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Betriebsratsumlage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Myriad Pro"/>
                        </a:rPr>
                        <a:t>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56528"/>
              </p:ext>
            </p:extLst>
          </p:nvPr>
        </p:nvGraphicFramePr>
        <p:xfrm>
          <a:off x="155773" y="4083671"/>
          <a:ext cx="5245100" cy="165100"/>
        </p:xfrm>
        <a:graphic>
          <a:graphicData uri="http://schemas.openxmlformats.org/drawingml/2006/table">
            <a:tbl>
              <a:tblPr/>
              <a:tblGrid>
                <a:gridCol w="35814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Rückzahlung Gehaltsvorschuss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Myriad Pro"/>
                        </a:rPr>
                        <a:t>-150,00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27032"/>
              </p:ext>
            </p:extLst>
          </p:nvPr>
        </p:nvGraphicFramePr>
        <p:xfrm>
          <a:off x="6434664" y="2173943"/>
          <a:ext cx="2565400" cy="825500"/>
        </p:xfrm>
        <a:graphic>
          <a:graphicData uri="http://schemas.openxmlformats.org/drawingml/2006/table">
            <a:tbl>
              <a:tblPr/>
              <a:tblGrid>
                <a:gridCol w="641350"/>
                <a:gridCol w="641350"/>
                <a:gridCol w="641350"/>
                <a:gridCol w="641350"/>
              </a:tblGrid>
              <a:tr h="165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kleines Pendlerpauschale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großes Pendlerpauschale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2 bis 20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31,00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20 bis 40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58,00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20 bis 40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123,00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40 bis 60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113,00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40 bis 60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214,00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mr-IN" sz="800" b="0" i="0" u="none" strike="noStrike">
                          <a:effectLst/>
                          <a:latin typeface="Myriad Pro"/>
                        </a:rPr>
                        <a:t>&gt; 60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168,00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800" b="0" i="0" u="none" strike="noStrike">
                          <a:effectLst/>
                          <a:latin typeface="Myriad Pro"/>
                        </a:rPr>
                        <a:t>&gt; 60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effectLst/>
                          <a:latin typeface="Myriad Pro"/>
                        </a:rPr>
                        <a:t>306,00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719687"/>
              </p:ext>
            </p:extLst>
          </p:nvPr>
        </p:nvGraphicFramePr>
        <p:xfrm>
          <a:off x="457200" y="5058286"/>
          <a:ext cx="8229601" cy="1572190"/>
        </p:xfrm>
        <a:graphic>
          <a:graphicData uri="http://schemas.openxmlformats.org/drawingml/2006/table">
            <a:tbl>
              <a:tblPr/>
              <a:tblGrid>
                <a:gridCol w="943314"/>
                <a:gridCol w="1593875"/>
                <a:gridCol w="693932"/>
                <a:gridCol w="726460"/>
                <a:gridCol w="704775"/>
                <a:gridCol w="748145"/>
                <a:gridCol w="704775"/>
                <a:gridCol w="704775"/>
                <a:gridCol w="704775"/>
                <a:gridCol w="704775"/>
              </a:tblGrid>
              <a:tr h="1626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>
                          <a:solidFill>
                            <a:srgbClr val="FFFFFF"/>
                          </a:solidFill>
                          <a:effectLst/>
                          <a:latin typeface="Myriad Pro"/>
                        </a:rPr>
                        <a:t>Effektiv-Tarif-Tabelle ab 2016 für Arbeitnehmer/innen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191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LSt-Bemessungsgrundlage</a:t>
                      </a:r>
                    </a:p>
                  </a:txBody>
                  <a:tcPr marL="10843" marR="10843" marT="10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Steuersatz</a:t>
                      </a:r>
                    </a:p>
                  </a:txBody>
                  <a:tcPr marL="10843" marR="10843" marT="10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ohne </a:t>
                      </a:r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AV/AEAB</a:t>
                      </a:r>
                      <a:endParaRPr lang="de-DE" sz="800" b="1" i="0" u="none" strike="noStrike">
                        <a:effectLst/>
                        <a:latin typeface="Myriad Pro"/>
                      </a:endParaRPr>
                    </a:p>
                  </a:txBody>
                  <a:tcPr marL="10843" marR="10843" marT="10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mit </a:t>
                      </a:r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Alleinverdiener oder Alleinerzieher (AV/AEB)</a:t>
                      </a:r>
                      <a:endParaRPr lang="de-DE" sz="800" b="1" i="0" u="none" strike="noStrike">
                        <a:effectLst/>
                        <a:latin typeface="Myriad Pro"/>
                      </a:endParaRPr>
                    </a:p>
                  </a:txBody>
                  <a:tcPr marL="10843" marR="10843" marT="10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0955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von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bis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Stkl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Abzug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1 Kind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2 Kinder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3 Kinder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4 Kinder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effectLst/>
                          <a:latin typeface="Myriad Pro"/>
                        </a:rPr>
                        <a:t>5 Kinder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1.066,00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0,00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1.066,01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1.516,00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2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25,00%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266,50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307,67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322,25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Myriad Pro"/>
                        </a:rPr>
                        <a:t>340,58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Myriad Pro"/>
                        </a:rPr>
                        <a:t>358,92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Myriad Pro"/>
                        </a:rPr>
                        <a:t>377,25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1.516,01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effectLst/>
                          <a:latin typeface="Myriad Pro"/>
                        </a:rPr>
                        <a:t>2.599,33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3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35,00%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Myriad Pro"/>
                        </a:rPr>
                        <a:t>418,10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459,27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473,85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Myriad Pro"/>
                        </a:rPr>
                        <a:t>492,18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510,52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528,85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effectLst/>
                          <a:latin typeface="Myriad Pro"/>
                        </a:rPr>
                        <a:t>2.599,34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5.016,00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4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42,00%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600,05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Myriad Pro"/>
                        </a:rPr>
                        <a:t>641,22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Myriad Pro"/>
                        </a:rPr>
                        <a:t>655,80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674,14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692,48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Myriad Pro"/>
                        </a:rPr>
                        <a:t>710,81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5.016,01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7.516,00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800" b="0" i="0" u="none" strike="noStrike">
                          <a:effectLst/>
                          <a:latin typeface="Myriad Pro"/>
                        </a:rPr>
                        <a:t>48,00%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Myriad Pro"/>
                        </a:rPr>
                        <a:t>901,01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Myriad Pro"/>
                        </a:rPr>
                        <a:t>942,18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Myriad Pro"/>
                        </a:rPr>
                        <a:t>956,76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Myriad Pro"/>
                        </a:rPr>
                        <a:t>975,10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993,43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Myriad Pro"/>
                        </a:rPr>
                        <a:t>1.011,77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7.516,01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Myriad Pro"/>
                        </a:rPr>
                        <a:t>83.349,33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6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50,00%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effectLst/>
                          <a:latin typeface="Myriad Pro"/>
                        </a:rPr>
                        <a:t>1.051,33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1.092,50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1.107,08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1.125,42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1.143,76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1.162,09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409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mehr als 83.349,33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effectLst/>
                          <a:latin typeface="Myriad Pro"/>
                        </a:rPr>
                        <a:t>7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yriad Pro"/>
                        </a:rPr>
                        <a:t>55,00%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Myriad Pro"/>
                        </a:rPr>
                        <a:t>5.218,80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5.259,97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5.274,55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Myriad Pro"/>
                        </a:rPr>
                        <a:t>5.292,88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effectLst/>
                          <a:latin typeface="Myriad Pro"/>
                        </a:rPr>
                        <a:t>5.311,22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effectLst/>
                          <a:latin typeface="Myriad Pro"/>
                        </a:rPr>
                        <a:t>5.329,55</a:t>
                      </a:r>
                    </a:p>
                  </a:txBody>
                  <a:tcPr marL="10843" marR="10843" marT="10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2416"/>
              </p:ext>
            </p:extLst>
          </p:nvPr>
        </p:nvGraphicFramePr>
        <p:xfrm>
          <a:off x="155773" y="2264969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Myriad Pro"/>
                        </a:rPr>
                        <a:t>- Pendlerpauschale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>
                          <a:effectLst/>
                          <a:latin typeface="Myriad Pro"/>
                        </a:rPr>
                        <a:t>-113,00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47947"/>
              </p:ext>
            </p:extLst>
          </p:nvPr>
        </p:nvGraphicFramePr>
        <p:xfrm>
          <a:off x="155773" y="2834343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Bemessungsgrundlage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 smtClean="0">
                          <a:effectLst/>
                          <a:latin typeface="Myriad Pro"/>
                        </a:rPr>
                        <a:t>1.729,14 </a:t>
                      </a:r>
                      <a:endParaRPr lang="nb-NO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20273"/>
              </p:ext>
            </p:extLst>
          </p:nvPr>
        </p:nvGraphicFramePr>
        <p:xfrm>
          <a:off x="155773" y="3020874"/>
          <a:ext cx="5245100" cy="165100"/>
        </p:xfrm>
        <a:graphic>
          <a:graphicData uri="http://schemas.openxmlformats.org/drawingml/2006/table">
            <a:tbl>
              <a:tblPr/>
              <a:tblGrid>
                <a:gridCol w="17145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Lohnsteuer </a:t>
                      </a:r>
                      <a:r>
                        <a:rPr lang="de-DE" sz="1000" b="0" i="0" u="none" strike="noStrike" dirty="0" smtClean="0">
                          <a:effectLst/>
                          <a:latin typeface="Myriad Pro"/>
                        </a:rPr>
                        <a:t>(*</a:t>
                      </a:r>
                      <a:r>
                        <a:rPr lang="de-DE" sz="1000" b="0" i="0" u="none" strike="noStrike" dirty="0" err="1" smtClean="0">
                          <a:effectLst/>
                          <a:latin typeface="Myriad Pro"/>
                        </a:rPr>
                        <a:t>St.satz</a:t>
                      </a:r>
                      <a:r>
                        <a:rPr lang="de-DE" sz="1000" b="0" i="0" u="none" strike="noStrike" baseline="0" dirty="0" smtClean="0">
                          <a:effectLst/>
                          <a:latin typeface="Myriad Pro"/>
                        </a:rPr>
                        <a:t> - Abzug</a:t>
                      </a:r>
                      <a:r>
                        <a:rPr lang="de-DE" sz="1000" b="0" i="0" u="none" strike="noStrike" dirty="0" smtClean="0">
                          <a:effectLst/>
                          <a:latin typeface="Myriad Pro"/>
                        </a:rPr>
                        <a:t>)</a:t>
                      </a:r>
                      <a:endParaRPr lang="de-DE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Myriad Pro"/>
                        </a:rPr>
                        <a:t>187,10 </a:t>
                      </a:r>
                      <a:endParaRPr lang="fi-FI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effectLst/>
                          <a:latin typeface="Myriad Pro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37602"/>
              </p:ext>
            </p:extLst>
          </p:nvPr>
        </p:nvGraphicFramePr>
        <p:xfrm>
          <a:off x="765373" y="3287714"/>
          <a:ext cx="4635500" cy="165100"/>
        </p:xfrm>
        <a:graphic>
          <a:graphicData uri="http://schemas.openxmlformats.org/drawingml/2006/table">
            <a:tbl>
              <a:tblPr/>
              <a:tblGrid>
                <a:gridCol w="1104900"/>
                <a:gridCol w="1866900"/>
                <a:gridCol w="812800"/>
                <a:gridCol w="85090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effectLst/>
                          <a:latin typeface="Myriad Pro"/>
                        </a:rPr>
                        <a:t>- Pendlereuro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>
                          <a:effectLst/>
                          <a:latin typeface="Myriad Pro"/>
                        </a:rPr>
                        <a:t>-8,00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000" b="0" i="0" u="none" strike="noStrike" dirty="0">
                          <a:effectLst/>
                          <a:latin typeface="Myriad Pro"/>
                        </a:rPr>
                        <a:t>-</a:t>
                      </a:r>
                      <a:r>
                        <a:rPr lang="mr-IN" sz="1000" b="0" i="0" u="none" strike="noStrike" dirty="0" smtClean="0">
                          <a:effectLst/>
                          <a:latin typeface="Myriad Pro"/>
                        </a:rPr>
                        <a:t>179,</a:t>
                      </a:r>
                      <a:r>
                        <a:rPr lang="de-AT" sz="1000" b="0" i="0" u="none" strike="noStrike" dirty="0" smtClean="0">
                          <a:effectLst/>
                          <a:latin typeface="Myriad Pro"/>
                        </a:rPr>
                        <a:t>19</a:t>
                      </a:r>
                      <a:r>
                        <a:rPr lang="mr-IN" sz="1000" b="0" i="0" u="none" strike="noStrike" dirty="0" smtClean="0">
                          <a:effectLst/>
                          <a:latin typeface="Myriad Pro"/>
                        </a:rPr>
                        <a:t> </a:t>
                      </a:r>
                      <a:endParaRPr lang="mr-IN" sz="1000" b="0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18440"/>
              </p:ext>
            </p:extLst>
          </p:nvPr>
        </p:nvGraphicFramePr>
        <p:xfrm>
          <a:off x="155773" y="4250744"/>
          <a:ext cx="5245100" cy="165100"/>
        </p:xfrm>
        <a:graphic>
          <a:graphicData uri="http://schemas.openxmlformats.org/drawingml/2006/table">
            <a:tbl>
              <a:tblPr/>
              <a:tblGrid>
                <a:gridCol w="3362612"/>
                <a:gridCol w="968948"/>
                <a:gridCol w="913540"/>
              </a:tblGrid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Myriad Pro"/>
                        </a:rPr>
                        <a:t>Auszahlungsbetrag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 smtClean="0">
                          <a:effectLst/>
                          <a:latin typeface="Myriad Pro"/>
                        </a:rPr>
                        <a:t>1.551,54 </a:t>
                      </a:r>
                      <a:endParaRPr lang="nb-NO" sz="1000" b="1" i="0" u="none" strike="noStrike" dirty="0">
                        <a:effectLst/>
                        <a:latin typeface="Myriad Pro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85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47891"/>
              </p:ext>
            </p:extLst>
          </p:nvPr>
        </p:nvGraphicFramePr>
        <p:xfrm>
          <a:off x="2101850" y="956997"/>
          <a:ext cx="4940300" cy="1409700"/>
        </p:xfrm>
        <a:graphic>
          <a:graphicData uri="http://schemas.openxmlformats.org/drawingml/2006/table">
            <a:tbl>
              <a:tblPr/>
              <a:tblGrid>
                <a:gridCol w="800100"/>
                <a:gridCol w="825500"/>
                <a:gridCol w="660400"/>
                <a:gridCol w="558800"/>
                <a:gridCol w="342900"/>
                <a:gridCol w="520700"/>
                <a:gridCol w="368300"/>
                <a:gridCol w="419100"/>
                <a:gridCol w="444500"/>
              </a:tblGrid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Bruttobezug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AVAB/AEAB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Freibetrag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PP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Pendler€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Gew.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Ecard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effectLst/>
                          <a:latin typeface="Arial"/>
                        </a:rPr>
                        <a:t>Akonto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effectLst/>
                          <a:latin typeface="Arial"/>
                        </a:rPr>
                        <a:t>Sarah </a:t>
                      </a:r>
                      <a:r>
                        <a:rPr lang="de-DE" sz="800" b="1" i="0" u="none" strike="noStrike" dirty="0">
                          <a:effectLst/>
                          <a:latin typeface="Arial"/>
                        </a:rPr>
                        <a:t>Ramic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2.340,00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 38,50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 klein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Arial"/>
                        </a:rPr>
                        <a:t> 48 km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150,00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Tobias Dudic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1.595,00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ja, 2 Kinder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effectLst/>
                          <a:latin typeface="Arial"/>
                        </a:rPr>
                        <a:t> 22,30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Alvons Reeder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2.360,00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Arial"/>
                        </a:rPr>
                        <a:t> 45,20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groß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800" b="0" i="0" u="none" strike="noStrike">
                          <a:effectLst/>
                          <a:latin typeface="Arial"/>
                        </a:rPr>
                        <a:t>32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200,00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Tamara Badrh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2.580,00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ja, 1 Kind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800" b="0" i="0" u="none" strike="noStrike">
                          <a:effectLst/>
                          <a:latin typeface="Arial"/>
                        </a:rPr>
                        <a:t> - 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klein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effectLst/>
                          <a:latin typeface="Arial"/>
                        </a:rPr>
                        <a:t>88km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Erwin Werger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1.940,00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Arial"/>
                        </a:rPr>
                        <a:t> 33,80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klein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800" b="0" i="0" u="none" strike="noStrike">
                          <a:effectLst/>
                          <a:latin typeface="Arial"/>
                        </a:rPr>
                        <a:t>23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Klara Simic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1.640,00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ja, 2 Kinder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Arial"/>
                        </a:rPr>
                        <a:t> 31,10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ja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Stefan Bradac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 4.590,00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Arial"/>
                        </a:rPr>
                        <a:t> 95,60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klein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effectLst/>
                          <a:latin typeface="Arial"/>
                        </a:rPr>
                        <a:t>36 km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effectLst/>
                          <a:latin typeface="Arial"/>
                        </a:rPr>
                        <a:t>nein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1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Macintosh PowerPoint</Application>
  <PresentationFormat>Bildschirmpräsentation (4:3)</PresentationFormat>
  <Paragraphs>244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Personalverrechnung  2018_19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Personalverrechnung  2016_17</dc:title>
  <dc:creator>werner holzheu</dc:creator>
  <cp:lastModifiedBy>werner holzheu</cp:lastModifiedBy>
  <cp:revision>21</cp:revision>
  <cp:lastPrinted>2017-02-28T12:22:44Z</cp:lastPrinted>
  <dcterms:created xsi:type="dcterms:W3CDTF">2017-02-25T15:34:03Z</dcterms:created>
  <dcterms:modified xsi:type="dcterms:W3CDTF">2019-03-04T22:51:54Z</dcterms:modified>
</cp:coreProperties>
</file>