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6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14.02.19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14.02.19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14.02.19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14.02.19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14.02.19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14.02.19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14.02.19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14.02.19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14.02.19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14.02.19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14.02.19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14.02.19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feld 24"/>
          <p:cNvSpPr txBox="1"/>
          <p:nvPr/>
        </p:nvSpPr>
        <p:spPr>
          <a:xfrm>
            <a:off x="0" y="22718"/>
            <a:ext cx="3429000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mtClean="0">
                <a:latin typeface="+mj-lt"/>
                <a:cs typeface="Chalkduster"/>
              </a:rPr>
              <a:t>Teilkostenrechnung</a:t>
            </a:r>
            <a:r>
              <a:rPr lang="de-DE">
                <a:latin typeface="+mj-lt"/>
                <a:cs typeface="Chalkduster"/>
              </a:rPr>
              <a:t> </a:t>
            </a:r>
            <a:r>
              <a:rPr lang="de-DE" smtClean="0">
                <a:latin typeface="+mj-lt"/>
                <a:cs typeface="Chalkduster"/>
              </a:rPr>
              <a:t>Direct</a:t>
            </a:r>
            <a:r>
              <a:rPr lang="de-DE" dirty="0" smtClean="0">
                <a:latin typeface="+mj-lt"/>
                <a:cs typeface="Chalkduster"/>
              </a:rPr>
              <a:t> </a:t>
            </a:r>
            <a:r>
              <a:rPr lang="de-DE" dirty="0" err="1" smtClean="0">
                <a:latin typeface="+mj-lt"/>
                <a:cs typeface="Chalkduster"/>
              </a:rPr>
              <a:t>Costing</a:t>
            </a:r>
            <a:endParaRPr lang="de-DE" dirty="0" smtClean="0">
              <a:latin typeface="+mj-lt"/>
              <a:cs typeface="Chalkduster"/>
            </a:endParaRPr>
          </a:p>
          <a:p>
            <a:r>
              <a:rPr lang="de-DE" sz="800" dirty="0" smtClean="0">
                <a:latin typeface="+mj-lt"/>
                <a:cs typeface="Chalkduster"/>
              </a:rPr>
              <a:t>Kostenrechnungsverfahren welches nur bei </a:t>
            </a:r>
            <a:r>
              <a:rPr lang="de-DE" sz="800" dirty="0" smtClean="0">
                <a:solidFill>
                  <a:srgbClr val="FF0000"/>
                </a:solidFill>
                <a:latin typeface="+mj-lt"/>
                <a:cs typeface="Chalkduster"/>
              </a:rPr>
              <a:t>Unterauslastung</a:t>
            </a:r>
            <a:r>
              <a:rPr lang="de-DE" sz="800" dirty="0" smtClean="0">
                <a:latin typeface="+mj-lt"/>
                <a:cs typeface="Chalkduster"/>
              </a:rPr>
              <a:t> angewendet wird</a:t>
            </a:r>
            <a:endParaRPr lang="de-DE" sz="800" dirty="0">
              <a:latin typeface="+mj-lt"/>
              <a:cs typeface="Chalkduster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428999" y="22718"/>
            <a:ext cx="5715001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+mj-lt"/>
                <a:cs typeface="Chalkduster"/>
              </a:rPr>
              <a:t>Ziel/Kompetenzen: </a:t>
            </a:r>
          </a:p>
          <a:p>
            <a:r>
              <a:rPr lang="de-AT" sz="900" dirty="0" smtClean="0">
                <a:latin typeface="+mj-lt"/>
                <a:cs typeface="Chalkduster"/>
              </a:rPr>
              <a:t>Fixe und Variable Kosten unterscheiden können, Break Even Point ermitteln und interpretieren können, Teil Kore anwenden können (Annahme, Ablehnung eines Angebotes, Mindestmengen, - Umsatz, ..Sortimentsentscheidungen,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0" y="515161"/>
            <a:ext cx="1473200" cy="63555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+mj-lt"/>
                <a:cs typeface="Chalkduster"/>
              </a:rPr>
              <a:t>Teilkostenrechnung</a:t>
            </a:r>
          </a:p>
          <a:p>
            <a:endParaRPr lang="de-DE" sz="1000" b="1" dirty="0" smtClean="0">
              <a:latin typeface="+mj-lt"/>
              <a:cs typeface="Chalkduster"/>
            </a:endParaRPr>
          </a:p>
          <a:p>
            <a:endParaRPr lang="de-DE" sz="1000" b="1" dirty="0">
              <a:latin typeface="+mj-lt"/>
              <a:cs typeface="Chalkduster"/>
            </a:endParaRPr>
          </a:p>
          <a:p>
            <a:endParaRPr lang="de-DE" sz="1000" b="1" dirty="0" smtClean="0">
              <a:latin typeface="+mj-lt"/>
              <a:cs typeface="Chalkduster"/>
            </a:endParaRPr>
          </a:p>
          <a:p>
            <a:r>
              <a:rPr lang="de-DE" sz="1000" b="1" dirty="0" smtClean="0">
                <a:latin typeface="+mj-lt"/>
                <a:cs typeface="Chalkduster"/>
              </a:rPr>
              <a:t>1) Grundlagen:</a:t>
            </a:r>
          </a:p>
          <a:p>
            <a:pPr marL="228600" indent="-228600">
              <a:buAutoNum type="arabicParenR"/>
            </a:pPr>
            <a:r>
              <a:rPr lang="de-DE" sz="700" dirty="0" smtClean="0">
                <a:latin typeface="+mj-lt"/>
                <a:cs typeface="Chalkduster"/>
              </a:rPr>
              <a:t>Fixe </a:t>
            </a:r>
            <a:r>
              <a:rPr lang="de-DE" sz="700" dirty="0" err="1" smtClean="0">
                <a:latin typeface="+mj-lt"/>
                <a:cs typeface="Chalkduster"/>
              </a:rPr>
              <a:t>u</a:t>
            </a:r>
            <a:r>
              <a:rPr lang="de-DE" sz="700" dirty="0" smtClean="0">
                <a:latin typeface="+mj-lt"/>
                <a:cs typeface="Chalkduster"/>
              </a:rPr>
              <a:t> variable Kosten unt.</a:t>
            </a:r>
          </a:p>
          <a:p>
            <a:pPr marL="228600" indent="-228600">
              <a:buAutoNum type="arabicParenR"/>
            </a:pPr>
            <a:r>
              <a:rPr lang="de-DE" sz="700" dirty="0" smtClean="0">
                <a:latin typeface="+mj-lt"/>
                <a:cs typeface="Chalkduster"/>
              </a:rPr>
              <a:t>Break Even Point ermitteln</a:t>
            </a:r>
          </a:p>
          <a:p>
            <a:pPr marL="228600" indent="-228600">
              <a:buAutoNum type="arabicParenR"/>
            </a:pPr>
            <a:r>
              <a:rPr lang="de-DE" sz="700" dirty="0" smtClean="0">
                <a:latin typeface="+mj-lt"/>
                <a:cs typeface="Chalkduster"/>
              </a:rPr>
              <a:t>BEP interpretieren können</a:t>
            </a:r>
          </a:p>
          <a:p>
            <a:pPr marL="228600" indent="-228600">
              <a:buAutoNum type="arabicParenR"/>
            </a:pPr>
            <a:r>
              <a:rPr lang="de-DE" sz="700" dirty="0" smtClean="0">
                <a:latin typeface="+mj-lt"/>
                <a:cs typeface="Chalkduster"/>
              </a:rPr>
              <a:t>Plangewinn, Fixkostendegression</a:t>
            </a:r>
          </a:p>
          <a:p>
            <a:endParaRPr lang="de-DE" sz="800" b="1" dirty="0" smtClean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Fixe Kosten </a:t>
            </a:r>
            <a:r>
              <a:rPr lang="de-DE" sz="800" dirty="0" smtClean="0">
                <a:latin typeface="+mj-lt"/>
                <a:cs typeface="Chalkduster"/>
              </a:rPr>
              <a:t>sind beschäftigungsunabhängig</a:t>
            </a:r>
            <a:endParaRPr lang="de-DE" sz="800" b="1" dirty="0" smtClean="0">
              <a:latin typeface="+mj-lt"/>
              <a:cs typeface="Chalkduster"/>
            </a:endParaRPr>
          </a:p>
          <a:p>
            <a:endParaRPr lang="de-DE" sz="800" b="1" dirty="0" smtClean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Variable Kosten </a:t>
            </a:r>
            <a:r>
              <a:rPr lang="de-DE" sz="800" dirty="0" smtClean="0">
                <a:latin typeface="+mj-lt"/>
                <a:cs typeface="Chalkduster"/>
              </a:rPr>
              <a:t> beschäftigungsabhängig, </a:t>
            </a:r>
          </a:p>
          <a:p>
            <a:endParaRPr lang="de-DE" sz="800" b="1" dirty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Deckungsbeitrag (DB) </a:t>
            </a:r>
            <a:endParaRPr lang="de-DE" sz="800" dirty="0">
              <a:latin typeface="+mj-lt"/>
              <a:cs typeface="Chalkduster"/>
            </a:endParaRPr>
          </a:p>
          <a:p>
            <a:r>
              <a:rPr lang="de-DE" sz="800" dirty="0" smtClean="0">
                <a:latin typeface="+mj-lt"/>
                <a:cs typeface="Chalkduster"/>
              </a:rPr>
              <a:t>DB=Nettopreis </a:t>
            </a:r>
            <a:r>
              <a:rPr lang="mr-IN" sz="800" dirty="0" smtClean="0">
                <a:latin typeface="+mj-lt"/>
                <a:cs typeface="Chalkduster"/>
              </a:rPr>
              <a:t>–</a:t>
            </a:r>
            <a:r>
              <a:rPr lang="de-DE" sz="800" dirty="0" smtClean="0">
                <a:latin typeface="+mj-lt"/>
                <a:cs typeface="Chalkduster"/>
              </a:rPr>
              <a:t> KV, </a:t>
            </a:r>
          </a:p>
          <a:p>
            <a:r>
              <a:rPr lang="de-DE" sz="800" dirty="0" smtClean="0">
                <a:latin typeface="+mj-lt"/>
                <a:cs typeface="Chalkduster"/>
              </a:rPr>
              <a:t>Dient zur Abdeckung der KF</a:t>
            </a:r>
          </a:p>
          <a:p>
            <a:endParaRPr lang="de-DE" sz="800" b="1" dirty="0" smtClean="0">
              <a:latin typeface="+mj-lt"/>
              <a:cs typeface="Chalkduster"/>
            </a:endParaRPr>
          </a:p>
          <a:p>
            <a:endParaRPr lang="de-DE" sz="800" b="1" dirty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Break Even Point (BEP)</a:t>
            </a:r>
          </a:p>
          <a:p>
            <a:r>
              <a:rPr lang="de-DE" sz="800" dirty="0" smtClean="0">
                <a:latin typeface="+mj-lt"/>
                <a:cs typeface="Chalkduster"/>
              </a:rPr>
              <a:t>BEP=</a:t>
            </a:r>
            <a:r>
              <a:rPr lang="de-DE" sz="800" dirty="0" err="1" smtClean="0">
                <a:latin typeface="+mj-lt"/>
                <a:cs typeface="Chalkduster"/>
              </a:rPr>
              <a:t>Kf</a:t>
            </a:r>
            <a:r>
              <a:rPr lang="de-DE" sz="800" dirty="0" smtClean="0">
                <a:latin typeface="+mj-lt"/>
                <a:cs typeface="Chalkduster"/>
              </a:rPr>
              <a:t>/DB</a:t>
            </a:r>
          </a:p>
          <a:p>
            <a:r>
              <a:rPr lang="de-DE" sz="800" dirty="0" smtClean="0">
                <a:latin typeface="+mj-lt"/>
                <a:cs typeface="Chalkduster"/>
              </a:rPr>
              <a:t>...ist die Gewinnschwelle, </a:t>
            </a:r>
          </a:p>
          <a:p>
            <a:r>
              <a:rPr lang="de-DE" sz="800" dirty="0" smtClean="0">
                <a:latin typeface="+mj-lt"/>
                <a:cs typeface="Chalkduster"/>
              </a:rPr>
              <a:t>(alle KF sind abgedeckt, ab hier gibt es Gewinn)</a:t>
            </a:r>
          </a:p>
          <a:p>
            <a:endParaRPr lang="de-DE" sz="800" b="1" dirty="0" smtClean="0">
              <a:latin typeface="+mj-lt"/>
              <a:cs typeface="Chalkduster"/>
            </a:endParaRPr>
          </a:p>
          <a:p>
            <a:endParaRPr lang="de-DE" sz="800" b="1" dirty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Plangewinn: </a:t>
            </a:r>
          </a:p>
          <a:p>
            <a:r>
              <a:rPr lang="de-DE" sz="800" dirty="0" smtClean="0">
                <a:latin typeface="+mj-lt"/>
                <a:cs typeface="Chalkduster"/>
              </a:rPr>
              <a:t>BEP neu = (</a:t>
            </a:r>
            <a:r>
              <a:rPr lang="de-DE" sz="800" dirty="0" err="1" smtClean="0">
                <a:latin typeface="+mj-lt"/>
                <a:cs typeface="Chalkduster"/>
              </a:rPr>
              <a:t>Kf+PG</a:t>
            </a:r>
            <a:r>
              <a:rPr lang="de-DE" sz="800" dirty="0" smtClean="0">
                <a:latin typeface="+mj-lt"/>
                <a:cs typeface="Chalkduster"/>
              </a:rPr>
              <a:t>)/DB</a:t>
            </a:r>
          </a:p>
          <a:p>
            <a:pPr marL="228600" indent="-228600">
              <a:buAutoNum type="arabicParenR"/>
            </a:pPr>
            <a:r>
              <a:rPr lang="de-DE" sz="800" dirty="0" smtClean="0">
                <a:latin typeface="+mj-lt"/>
                <a:cs typeface="Chalkduster"/>
              </a:rPr>
              <a:t>Erhöhung der Fixkosten (PG) </a:t>
            </a:r>
          </a:p>
          <a:p>
            <a:pPr marL="228600" indent="-228600">
              <a:buAutoNum type="arabicParenR"/>
            </a:pPr>
            <a:r>
              <a:rPr lang="de-DE" sz="800" dirty="0" smtClean="0">
                <a:latin typeface="+mj-lt"/>
                <a:cs typeface="Chalkduster"/>
              </a:rPr>
              <a:t>BEP neu &gt; </a:t>
            </a:r>
          </a:p>
          <a:p>
            <a:pPr marL="228600" indent="-228600">
              <a:buAutoNum type="arabicParenR"/>
            </a:pPr>
            <a:r>
              <a:rPr lang="de-DE" sz="800" dirty="0" smtClean="0">
                <a:latin typeface="+mj-lt"/>
                <a:cs typeface="Chalkduster"/>
              </a:rPr>
              <a:t>Erhöhung der </a:t>
            </a:r>
            <a:r>
              <a:rPr lang="de-DE" sz="800" dirty="0" err="1" smtClean="0">
                <a:latin typeface="+mj-lt"/>
                <a:cs typeface="Chalkduster"/>
              </a:rPr>
              <a:t>Min.menge</a:t>
            </a:r>
            <a:endParaRPr lang="de-DE" sz="800" dirty="0" smtClean="0">
              <a:latin typeface="+mj-lt"/>
              <a:cs typeface="Chalkduster"/>
            </a:endParaRPr>
          </a:p>
          <a:p>
            <a:endParaRPr lang="de-DE" sz="800" b="1" dirty="0">
              <a:latin typeface="+mj-lt"/>
              <a:cs typeface="Chalkduster"/>
            </a:endParaRPr>
          </a:p>
          <a:p>
            <a:endParaRPr lang="de-DE" sz="800" dirty="0" smtClean="0">
              <a:latin typeface="+mj-lt"/>
              <a:cs typeface="Chalkduster"/>
            </a:endParaRPr>
          </a:p>
          <a:p>
            <a:endParaRPr lang="de-DE" sz="800" dirty="0" smtClean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Gesamtkostendegression</a:t>
            </a:r>
          </a:p>
          <a:p>
            <a:r>
              <a:rPr lang="de-DE" sz="800" b="1" dirty="0" smtClean="0">
                <a:latin typeface="+mj-lt"/>
                <a:cs typeface="Chalkduster"/>
              </a:rPr>
              <a:t>Fixkostendegression: </a:t>
            </a:r>
          </a:p>
          <a:p>
            <a:r>
              <a:rPr lang="de-DE" sz="800" dirty="0" smtClean="0">
                <a:latin typeface="+mj-lt"/>
                <a:cs typeface="Chalkduster"/>
              </a:rPr>
              <a:t>Mit steigender Menge bzw. Auslastung sinken die Gesamtkosten bzw. Fixkosten/Stück</a:t>
            </a:r>
            <a:endParaRPr lang="de-DE" sz="800" b="1" dirty="0" smtClean="0">
              <a:latin typeface="+mj-lt"/>
              <a:cs typeface="Chalkduster"/>
            </a:endParaRPr>
          </a:p>
          <a:p>
            <a:endParaRPr lang="de-DE" sz="800" b="1" dirty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Bedeutung von Auslastung</a:t>
            </a:r>
          </a:p>
          <a:p>
            <a:endParaRPr lang="de-DE" sz="800" b="1" dirty="0" smtClean="0">
              <a:latin typeface="+mj-lt"/>
              <a:cs typeface="Chalkduster"/>
            </a:endParaRPr>
          </a:p>
          <a:p>
            <a:r>
              <a:rPr lang="de-DE" sz="800" dirty="0" smtClean="0">
                <a:latin typeface="+mj-lt"/>
                <a:cs typeface="Chalkduster"/>
              </a:rPr>
              <a:t>Auswirkungen auf Betriebsgrößen</a:t>
            </a:r>
          </a:p>
          <a:p>
            <a:r>
              <a:rPr lang="de-DE" sz="800" dirty="0" smtClean="0">
                <a:latin typeface="+mj-lt"/>
                <a:cs typeface="Chalkduster"/>
              </a:rPr>
              <a:t>z.B. Industrie, ...</a:t>
            </a:r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300" y="810399"/>
            <a:ext cx="896065" cy="505393"/>
          </a:xfrm>
          <a:prstGeom prst="rect">
            <a:avLst/>
          </a:prstGeom>
        </p:spPr>
      </p:pic>
      <p:pic>
        <p:nvPicPr>
          <p:cNvPr id="9" name="Bild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5300" y="1295703"/>
            <a:ext cx="914400" cy="437258"/>
          </a:xfrm>
          <a:prstGeom prst="rect">
            <a:avLst/>
          </a:prstGeom>
        </p:spPr>
      </p:pic>
      <p:pic>
        <p:nvPicPr>
          <p:cNvPr id="12" name="Bild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7760" y="5158373"/>
            <a:ext cx="905445" cy="778064"/>
          </a:xfrm>
          <a:prstGeom prst="rect">
            <a:avLst/>
          </a:prstGeom>
        </p:spPr>
      </p:pic>
      <p:pic>
        <p:nvPicPr>
          <p:cNvPr id="13" name="Bild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9838" y="5936437"/>
            <a:ext cx="1777466" cy="921563"/>
          </a:xfrm>
          <a:prstGeom prst="rect">
            <a:avLst/>
          </a:prstGeom>
        </p:spPr>
      </p:pic>
      <p:pic>
        <p:nvPicPr>
          <p:cNvPr id="15" name="Bild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7304" y="4892936"/>
            <a:ext cx="2356896" cy="1953230"/>
          </a:xfrm>
          <a:prstGeom prst="rect">
            <a:avLst/>
          </a:prstGeom>
        </p:spPr>
      </p:pic>
      <p:sp>
        <p:nvSpPr>
          <p:cNvPr id="43" name="Textfeld 42"/>
          <p:cNvSpPr txBox="1"/>
          <p:nvPr/>
        </p:nvSpPr>
        <p:spPr>
          <a:xfrm>
            <a:off x="2794665" y="810399"/>
            <a:ext cx="598119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Fixe Kosten </a:t>
            </a:r>
            <a:r>
              <a:rPr lang="de-DE" sz="800" dirty="0">
                <a:cs typeface="Chalkduster"/>
              </a:rPr>
              <a:t>sind beschäftigungs</a:t>
            </a:r>
            <a:r>
              <a:rPr lang="de-DE" sz="800" b="1" dirty="0">
                <a:solidFill>
                  <a:srgbClr val="FF0000"/>
                </a:solidFill>
                <a:cs typeface="Chalkduster"/>
              </a:rPr>
              <a:t>unabhängig</a:t>
            </a:r>
            <a:r>
              <a:rPr lang="de-DE" sz="800" dirty="0">
                <a:cs typeface="Chalkduster"/>
              </a:rPr>
              <a:t> </a:t>
            </a:r>
            <a:endParaRPr lang="de-DE" sz="800" dirty="0" smtClean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d.h</a:t>
            </a:r>
            <a:r>
              <a:rPr lang="de-DE" sz="800" dirty="0">
                <a:cs typeface="Chalkduster"/>
              </a:rPr>
              <a:t>. sie fallen auf jeden Fall an, egal ob etwas produziert oder erstellt wird</a:t>
            </a:r>
            <a:r>
              <a:rPr lang="de-DE" sz="800" dirty="0" smtClean="0">
                <a:cs typeface="Chalkduster"/>
              </a:rPr>
              <a:t>.</a:t>
            </a:r>
          </a:p>
          <a:p>
            <a:r>
              <a:rPr lang="de-DE" sz="800" dirty="0" smtClean="0">
                <a:cs typeface="Chalkduster"/>
              </a:rPr>
              <a:t> </a:t>
            </a:r>
            <a:r>
              <a:rPr lang="de-DE" sz="800" dirty="0">
                <a:cs typeface="Chalkduster"/>
              </a:rPr>
              <a:t>Z.B. </a:t>
            </a:r>
            <a:r>
              <a:rPr lang="de-DE" sz="800" dirty="0" smtClean="0">
                <a:cs typeface="Chalkduster"/>
              </a:rPr>
              <a:t>Abschreibungen, Miete</a:t>
            </a:r>
            <a:r>
              <a:rPr lang="de-DE" sz="800" dirty="0">
                <a:cs typeface="Chalkduster"/>
              </a:rPr>
              <a:t>, Versicherung, </a:t>
            </a:r>
            <a:r>
              <a:rPr lang="de-DE" sz="800" dirty="0" smtClean="0">
                <a:cs typeface="Chalkduster"/>
              </a:rPr>
              <a:t>etc. Können bei Info fix/</a:t>
            </a:r>
            <a:r>
              <a:rPr lang="de-DE" sz="800" dirty="0" err="1" smtClean="0">
                <a:cs typeface="Chalkduster"/>
              </a:rPr>
              <a:t>var</a:t>
            </a:r>
            <a:r>
              <a:rPr lang="de-DE" sz="800" dirty="0" smtClean="0">
                <a:cs typeface="Chalkduster"/>
              </a:rPr>
              <a:t> aus BAB abgelesen werden.</a:t>
            </a:r>
            <a:endParaRPr lang="de-DE" sz="800" dirty="0">
              <a:cs typeface="Chalkduster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2794665" y="1295703"/>
            <a:ext cx="598119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Variable Kosten </a:t>
            </a:r>
            <a:r>
              <a:rPr lang="de-DE" sz="800" dirty="0">
                <a:cs typeface="Chalkduster"/>
              </a:rPr>
              <a:t>sind beschäftigungs</a:t>
            </a:r>
            <a:r>
              <a:rPr lang="de-DE" sz="800" b="1" dirty="0">
                <a:solidFill>
                  <a:srgbClr val="FF0000"/>
                </a:solidFill>
                <a:cs typeface="Chalkduster"/>
              </a:rPr>
              <a:t>abhängig</a:t>
            </a:r>
            <a:r>
              <a:rPr lang="de-DE" sz="800" dirty="0">
                <a:cs typeface="Chalkduster"/>
              </a:rPr>
              <a:t>, </a:t>
            </a:r>
            <a:endParaRPr lang="de-DE" sz="800" dirty="0" smtClean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d.h</a:t>
            </a:r>
            <a:r>
              <a:rPr lang="de-DE" sz="800" dirty="0">
                <a:cs typeface="Chalkduster"/>
              </a:rPr>
              <a:t>. sie fallen nur an, wenn etwas produziert wird, z.B. </a:t>
            </a:r>
            <a:r>
              <a:rPr lang="de-DE" sz="800" dirty="0" smtClean="0">
                <a:cs typeface="Chalkduster"/>
              </a:rPr>
              <a:t> Wareneinsatz lt. BAB oder Angabe, ev. variable Löhne,</a:t>
            </a:r>
            <a:endParaRPr lang="de-DE" sz="800" dirty="0">
              <a:cs typeface="Chalkduster"/>
            </a:endParaRPr>
          </a:p>
        </p:txBody>
      </p:sp>
      <p:graphicFrame>
        <p:nvGraphicFramePr>
          <p:cNvPr id="46" name="Tabel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022834"/>
              </p:ext>
            </p:extLst>
          </p:nvPr>
        </p:nvGraphicFramePr>
        <p:xfrm>
          <a:off x="3056584" y="2067138"/>
          <a:ext cx="494552" cy="1256932"/>
        </p:xfrm>
        <a:graphic>
          <a:graphicData uri="http://schemas.openxmlformats.org/drawingml/2006/table">
            <a:tbl>
              <a:tblPr/>
              <a:tblGrid>
                <a:gridCol w="494552"/>
              </a:tblGrid>
              <a:tr h="162242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kv</a:t>
                      </a:r>
                      <a:endParaRPr lang="de-DE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0,65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0,16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0,05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0,20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0,28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0,05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0,01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69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69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1,40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7" name="Tabel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317878"/>
              </p:ext>
            </p:extLst>
          </p:nvPr>
        </p:nvGraphicFramePr>
        <p:xfrm>
          <a:off x="4582324" y="2067144"/>
          <a:ext cx="493432" cy="1422261"/>
        </p:xfrm>
        <a:graphic>
          <a:graphicData uri="http://schemas.openxmlformats.org/drawingml/2006/table">
            <a:tbl>
              <a:tblPr/>
              <a:tblGrid>
                <a:gridCol w="493432"/>
              </a:tblGrid>
              <a:tr h="11785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Fixkosten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3044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1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6.000,00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1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9.600,00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1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15.600,00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8" name="Tabel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02888"/>
              </p:ext>
            </p:extLst>
          </p:nvPr>
        </p:nvGraphicFramePr>
        <p:xfrm>
          <a:off x="1617622" y="2067144"/>
          <a:ext cx="1384300" cy="1256925"/>
        </p:xfrm>
        <a:graphic>
          <a:graphicData uri="http://schemas.openxmlformats.org/drawingml/2006/table">
            <a:tbl>
              <a:tblPr/>
              <a:tblGrid>
                <a:gridCol w="637771"/>
                <a:gridCol w="419803"/>
                <a:gridCol w="326726"/>
              </a:tblGrid>
              <a:tr h="144555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Eink</a:t>
                      </a:r>
                      <a:r>
                        <a:rPr lang="de-DE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de-DE" sz="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preis</a:t>
                      </a:r>
                      <a:endParaRPr lang="de-DE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Einheiten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Hühnerfleisch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2,60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Große Semmel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1,60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JCSoße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1,60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Salat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0,80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Tomaten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1,12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Zwiebel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1,20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Verpackung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Miete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Personalkosten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9" name="Tabel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43473"/>
              </p:ext>
            </p:extLst>
          </p:nvPr>
        </p:nvGraphicFramePr>
        <p:xfrm>
          <a:off x="3614183" y="2067138"/>
          <a:ext cx="914400" cy="1256931"/>
        </p:xfrm>
        <a:graphic>
          <a:graphicData uri="http://schemas.openxmlformats.org/drawingml/2006/table">
            <a:tbl>
              <a:tblPr/>
              <a:tblGrid>
                <a:gridCol w="469152"/>
                <a:gridCol w="445248"/>
              </a:tblGrid>
              <a:tr h="109368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Kf</a:t>
                      </a:r>
                      <a:endParaRPr lang="de-DE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Monate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  <a:tr h="12750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50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50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50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50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50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50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507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507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0" name="Tabel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70855"/>
              </p:ext>
            </p:extLst>
          </p:nvPr>
        </p:nvGraphicFramePr>
        <p:xfrm>
          <a:off x="5504516" y="4345459"/>
          <a:ext cx="1094814" cy="596899"/>
        </p:xfrm>
        <a:graphic>
          <a:graphicData uri="http://schemas.openxmlformats.org/drawingml/2006/table">
            <a:tbl>
              <a:tblPr/>
              <a:tblGrid>
                <a:gridCol w="631638"/>
                <a:gridCol w="463176"/>
              </a:tblGrid>
              <a:tr h="67445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Verkaufspreis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3,30 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netto stellen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445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Nettopreis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3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 Kosten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-1,40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45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Deckungsbeitrag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 </a:t>
                      </a:r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" name="Tabel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485398"/>
              </p:ext>
            </p:extLst>
          </p:nvPr>
        </p:nvGraphicFramePr>
        <p:xfrm>
          <a:off x="6733909" y="4345459"/>
          <a:ext cx="2358480" cy="238759"/>
        </p:xfrm>
        <a:graphic>
          <a:graphicData uri="http://schemas.openxmlformats.org/drawingml/2006/table">
            <a:tbl>
              <a:tblPr/>
              <a:tblGrid>
                <a:gridCol w="642286"/>
                <a:gridCol w="794355"/>
                <a:gridCol w="373839"/>
                <a:gridCol w="548000"/>
              </a:tblGrid>
              <a:tr h="112294"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Mindestmenge</a:t>
                      </a:r>
                      <a:endParaRPr lang="de-DE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Fixkosten </a:t>
                      </a:r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DB =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Stück (</a:t>
                      </a:r>
                      <a:r>
                        <a:rPr lang="de-DE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BEP)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12294"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B-E-P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15.600,00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1,60 = 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9.750 Stück</a:t>
                      </a:r>
                      <a:endParaRPr lang="de-DE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el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831555"/>
              </p:ext>
            </p:extLst>
          </p:nvPr>
        </p:nvGraphicFramePr>
        <p:xfrm>
          <a:off x="6736166" y="4722534"/>
          <a:ext cx="2356223" cy="238759"/>
        </p:xfrm>
        <a:graphic>
          <a:graphicData uri="http://schemas.openxmlformats.org/drawingml/2006/table">
            <a:tbl>
              <a:tblPr/>
              <a:tblGrid>
                <a:gridCol w="682199"/>
                <a:gridCol w="552255"/>
                <a:gridCol w="636246"/>
                <a:gridCol w="485523"/>
              </a:tblGrid>
              <a:tr h="108922">
                <a:tc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Min.menge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  <a:r>
                        <a:rPr lang="de-DE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NettoPreis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11827"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Min.</a:t>
                      </a:r>
                      <a:r>
                        <a:rPr lang="de-DE" sz="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</a:t>
                      </a:r>
                      <a:r>
                        <a:rPr lang="de-DE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msatz</a:t>
                      </a:r>
                      <a:endParaRPr lang="de-DE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9.750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</a:t>
                      </a:r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29.250,00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75215"/>
              </p:ext>
            </p:extLst>
          </p:nvPr>
        </p:nvGraphicFramePr>
        <p:xfrm>
          <a:off x="6736166" y="6128172"/>
          <a:ext cx="2358480" cy="358139"/>
        </p:xfrm>
        <a:graphic>
          <a:graphicData uri="http://schemas.openxmlformats.org/drawingml/2006/table">
            <a:tbl>
              <a:tblPr/>
              <a:tblGrid>
                <a:gridCol w="1091709"/>
                <a:gridCol w="590719"/>
                <a:gridCol w="676052"/>
              </a:tblGrid>
              <a:tr h="701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15.600,00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701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Plangewinn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10.000,00</a:t>
                      </a:r>
                      <a:endParaRPr lang="de-DE" sz="7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7198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BEP bei </a:t>
                      </a:r>
                      <a:r>
                        <a:rPr lang="de-DE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Plgan</a:t>
                      </a:r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ewinn</a:t>
                      </a:r>
                      <a:endParaRPr lang="de-DE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25.600,00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/1,6   = 16.000 St. </a:t>
                      </a:r>
                      <a:endParaRPr lang="de-DE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7" name="Textfeld 16"/>
          <p:cNvSpPr txBox="1"/>
          <p:nvPr/>
        </p:nvSpPr>
        <p:spPr>
          <a:xfrm>
            <a:off x="6736166" y="5646876"/>
            <a:ext cx="188004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b="1" dirty="0" smtClean="0"/>
              <a:t>2) BEP bei Plangewinn von 10.000,- </a:t>
            </a:r>
          </a:p>
          <a:p>
            <a:r>
              <a:rPr lang="de-DE" sz="700" b="1" dirty="0"/>
              <a:t> </a:t>
            </a:r>
            <a:r>
              <a:rPr lang="de-DE" sz="700" b="1" dirty="0" smtClean="0"/>
              <a:t>   (Plangewinn wird zu den Fixkosten addiert)</a:t>
            </a:r>
          </a:p>
          <a:p>
            <a:r>
              <a:rPr lang="de-DE" sz="700" b="1" dirty="0"/>
              <a:t> </a:t>
            </a:r>
            <a:r>
              <a:rPr lang="de-DE" sz="700" b="1" dirty="0" smtClean="0"/>
              <a:t>    dann wird ein neuer BEP errechnet:</a:t>
            </a:r>
            <a:endParaRPr lang="de-DE" sz="700" b="1" dirty="0"/>
          </a:p>
        </p:txBody>
      </p:sp>
      <p:sp>
        <p:nvSpPr>
          <p:cNvPr id="53" name="Textfeld 52"/>
          <p:cNvSpPr txBox="1"/>
          <p:nvPr/>
        </p:nvSpPr>
        <p:spPr>
          <a:xfrm>
            <a:off x="1620917" y="1770925"/>
            <a:ext cx="34843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Hassans Kebab:               variable Kosten (</a:t>
            </a:r>
            <a:r>
              <a:rPr lang="de-DE" sz="1000" dirty="0" err="1" smtClean="0"/>
              <a:t>Kv</a:t>
            </a:r>
            <a:r>
              <a:rPr lang="de-DE" sz="1000" dirty="0" smtClean="0"/>
              <a:t>)      fixe Kosten (</a:t>
            </a:r>
            <a:r>
              <a:rPr lang="de-DE" sz="1000" dirty="0" err="1" smtClean="0"/>
              <a:t>Kf</a:t>
            </a:r>
            <a:r>
              <a:rPr lang="de-DE" sz="1000" dirty="0" smtClean="0"/>
              <a:t>)</a:t>
            </a:r>
            <a:endParaRPr lang="de-DE" sz="1000" b="1" dirty="0"/>
          </a:p>
        </p:txBody>
      </p:sp>
      <p:sp>
        <p:nvSpPr>
          <p:cNvPr id="55" name="Textfeld 54"/>
          <p:cNvSpPr txBox="1"/>
          <p:nvPr/>
        </p:nvSpPr>
        <p:spPr>
          <a:xfrm>
            <a:off x="5286062" y="1770925"/>
            <a:ext cx="33372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smtClean="0"/>
              <a:t>Bedeutung in der Praxis Fixkosten oder Gesamtkosten Degression: </a:t>
            </a:r>
          </a:p>
          <a:p>
            <a:r>
              <a:rPr lang="de-DE" sz="700" b="1" dirty="0" smtClean="0"/>
              <a:t>Steigende Auslastung &gt; FK/Stück </a:t>
            </a:r>
            <a:r>
              <a:rPr lang="de-DE" sz="700" b="1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e-DE" sz="700" dirty="0">
              <a:latin typeface="Wingdings"/>
              <a:ea typeface="Wingdings"/>
              <a:cs typeface="Wingdings"/>
              <a:sym typeface="Wingdings"/>
            </a:endParaRPr>
          </a:p>
          <a:p>
            <a:r>
              <a:rPr lang="de-DE" sz="700" dirty="0" err="1" smtClean="0">
                <a:ea typeface="Wingdings"/>
                <a:cs typeface="Wingdings"/>
                <a:sym typeface="Wingdings"/>
              </a:rPr>
              <a:t>t.B</a:t>
            </a:r>
            <a:r>
              <a:rPr lang="de-DE" sz="700" dirty="0" smtClean="0">
                <a:ea typeface="Wingdings"/>
                <a:cs typeface="Wingdings"/>
                <a:sym typeface="Wingdings"/>
              </a:rPr>
              <a:t>. Kapazität 15.000 Stück pro Jahr</a:t>
            </a:r>
          </a:p>
          <a:p>
            <a:r>
              <a:rPr lang="de-DE" sz="700" dirty="0" smtClean="0">
                <a:ea typeface="Wingdings"/>
                <a:cs typeface="Wingdings"/>
                <a:sym typeface="Wingdings"/>
              </a:rPr>
              <a:t>Je höher die Auslastung, desto niedriger die Fixkosten (bei gleichbleib. </a:t>
            </a:r>
            <a:r>
              <a:rPr lang="de-DE" sz="700" dirty="0" err="1" smtClean="0">
                <a:ea typeface="Wingdings"/>
                <a:cs typeface="Wingdings"/>
                <a:sym typeface="Wingdings"/>
              </a:rPr>
              <a:t>Kv</a:t>
            </a:r>
            <a:r>
              <a:rPr lang="de-DE" sz="700" dirty="0" smtClean="0">
                <a:ea typeface="Wingdings"/>
                <a:cs typeface="Wingdings"/>
                <a:sym typeface="Wingdings"/>
              </a:rPr>
              <a:t>) die Gesamtkosten pro Stück und niedrige Preise möglich. (</a:t>
            </a:r>
            <a:r>
              <a:rPr lang="de-DE" sz="700" dirty="0" err="1" smtClean="0">
                <a:ea typeface="Wingdings"/>
                <a:cs typeface="Wingdings"/>
                <a:sym typeface="Wingdings"/>
              </a:rPr>
              <a:t>bgl</a:t>
            </a:r>
            <a:r>
              <a:rPr lang="de-DE" sz="700" dirty="0" smtClean="0">
                <a:ea typeface="Wingdings"/>
                <a:cs typeface="Wingdings"/>
                <a:sym typeface="Wingdings"/>
              </a:rPr>
              <a:t>. </a:t>
            </a:r>
            <a:r>
              <a:rPr lang="de-DE" sz="700" dirty="0" err="1" smtClean="0">
                <a:ea typeface="Wingdings"/>
                <a:cs typeface="Wingdings"/>
                <a:sym typeface="Wingdings"/>
              </a:rPr>
              <a:t>Mc</a:t>
            </a:r>
            <a:r>
              <a:rPr lang="de-DE" sz="700" dirty="0" smtClean="0">
                <a:ea typeface="Wingdings"/>
                <a:cs typeface="Wingdings"/>
                <a:sym typeface="Wingdings"/>
              </a:rPr>
              <a:t> Donalds)</a:t>
            </a:r>
          </a:p>
          <a:p>
            <a:r>
              <a:rPr lang="de-DE" sz="700" dirty="0" smtClean="0">
                <a:ea typeface="Wingdings"/>
                <a:cs typeface="Wingdings"/>
                <a:sym typeface="Wingdings"/>
              </a:rPr>
              <a:t>Bei zu geringer Auslastung &gt; Abbau von Fixkosten (oft Personalabbau)</a:t>
            </a:r>
            <a:endParaRPr lang="de-DE" sz="700" dirty="0">
              <a:sym typeface="Wingdings"/>
            </a:endParaRPr>
          </a:p>
        </p:txBody>
      </p:sp>
      <p:graphicFrame>
        <p:nvGraphicFramePr>
          <p:cNvPr id="56" name="Tabel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390773"/>
              </p:ext>
            </p:extLst>
          </p:nvPr>
        </p:nvGraphicFramePr>
        <p:xfrm>
          <a:off x="6733908" y="5120558"/>
          <a:ext cx="2018964" cy="226059"/>
        </p:xfrm>
        <a:graphic>
          <a:graphicData uri="http://schemas.openxmlformats.org/drawingml/2006/table">
            <a:tbl>
              <a:tblPr/>
              <a:tblGrid>
                <a:gridCol w="836243"/>
                <a:gridCol w="673205"/>
                <a:gridCol w="509516"/>
              </a:tblGrid>
              <a:tr h="16593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*)KV</a:t>
                      </a:r>
                      <a:r>
                        <a:rPr lang="de-DE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bei </a:t>
                      </a:r>
                      <a:r>
                        <a:rPr lang="de-DE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Sch.verlust</a:t>
                      </a:r>
                      <a:endParaRPr lang="de-DE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</a:t>
                      </a:r>
                      <a:r>
                        <a:rPr lang="de-DE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Schnittverl 9%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 </a:t>
                      </a:r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Kosten</a:t>
                      </a:r>
                    </a:p>
                    <a:p>
                      <a:pPr algn="l" fontAlgn="b"/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1,4/(1-0,91)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</a:t>
                      </a:r>
                      <a:r>
                        <a:rPr lang="de-DE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1,40</a:t>
                      </a:r>
                    </a:p>
                    <a:p>
                      <a:pPr algn="r" fontAlgn="b"/>
                      <a:r>
                        <a:rPr lang="de-DE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€ 1,54 </a:t>
                      </a:r>
                      <a:endParaRPr lang="de-DE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9" name="Textfeld 18"/>
          <p:cNvSpPr txBox="1"/>
          <p:nvPr/>
        </p:nvSpPr>
        <p:spPr>
          <a:xfrm>
            <a:off x="1577760" y="3877273"/>
            <a:ext cx="34979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/>
              <a:t>Beispiel: Teilkostenrechnung bei </a:t>
            </a:r>
            <a:r>
              <a:rPr lang="de-DE" sz="1000" b="1" dirty="0" err="1" smtClean="0"/>
              <a:t>Hassan‘s</a:t>
            </a:r>
            <a:r>
              <a:rPr lang="de-DE" sz="1000" b="1" dirty="0" smtClean="0"/>
              <a:t> Kebab</a:t>
            </a:r>
          </a:p>
          <a:p>
            <a:endParaRPr lang="de-DE" sz="1000" b="1" dirty="0" smtClean="0"/>
          </a:p>
          <a:p>
            <a:r>
              <a:rPr lang="de-DE" sz="800" dirty="0" smtClean="0"/>
              <a:t>1) Wie viele Kebabs müssen verkauft werden bei einem Preis von 3,30 brutto, und wie hoch ist der Mindestumsatz?</a:t>
            </a:r>
          </a:p>
          <a:p>
            <a:pPr lvl="1"/>
            <a:r>
              <a:rPr lang="de-DE" sz="800" dirty="0" smtClean="0"/>
              <a:t>*) Wie verändern sich der WES bei Schnittverlust von 9%?</a:t>
            </a:r>
          </a:p>
          <a:p>
            <a:endParaRPr lang="de-DE" sz="800" dirty="0" smtClean="0"/>
          </a:p>
          <a:p>
            <a:r>
              <a:rPr lang="de-DE" sz="800" dirty="0" smtClean="0"/>
              <a:t>2) Wie hoch ist B-E-P bei Plangewinn von 10.000,- Euro?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1607268" y="567098"/>
            <a:ext cx="7536732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cs typeface="Chalkduster"/>
              </a:rPr>
              <a:t>Bei </a:t>
            </a:r>
            <a:r>
              <a:rPr lang="de-DE" sz="800" b="1" dirty="0" smtClean="0">
                <a:cs typeface="Chalkduster"/>
              </a:rPr>
              <a:t>Teilkostenrechnung</a:t>
            </a:r>
            <a:r>
              <a:rPr lang="de-DE" sz="800" dirty="0" smtClean="0">
                <a:cs typeface="Chalkduster"/>
              </a:rPr>
              <a:t> wird nur ein Teil der Kosten </a:t>
            </a:r>
            <a:r>
              <a:rPr lang="de-DE" sz="800" b="1" dirty="0" smtClean="0">
                <a:cs typeface="Chalkduster"/>
              </a:rPr>
              <a:t>(variable) </a:t>
            </a:r>
            <a:r>
              <a:rPr lang="de-DE" sz="800" dirty="0" smtClean="0">
                <a:cs typeface="Chalkduster"/>
              </a:rPr>
              <a:t>auf den </a:t>
            </a:r>
            <a:r>
              <a:rPr lang="de-DE" sz="800" b="1" dirty="0" smtClean="0">
                <a:cs typeface="Chalkduster"/>
              </a:rPr>
              <a:t>Kostenträger (Leistung) </a:t>
            </a:r>
            <a:r>
              <a:rPr lang="de-DE" sz="800" dirty="0" smtClean="0">
                <a:cs typeface="Chalkduster"/>
              </a:rPr>
              <a:t>verrechnet, und man versucht </a:t>
            </a:r>
            <a:r>
              <a:rPr lang="de-DE" sz="800" b="1" dirty="0" smtClean="0">
                <a:cs typeface="Chalkduster"/>
              </a:rPr>
              <a:t>Fixkosten</a:t>
            </a:r>
            <a:r>
              <a:rPr lang="de-DE" sz="800" dirty="0" smtClean="0">
                <a:cs typeface="Chalkduster"/>
              </a:rPr>
              <a:t> über einen Deckungsbeitrag abzudecken. </a:t>
            </a:r>
            <a:endParaRPr lang="de-DE" sz="800" dirty="0">
              <a:cs typeface="Chalkduster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5463708" y="3908051"/>
            <a:ext cx="256993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arenR"/>
            </a:pPr>
            <a:r>
              <a:rPr lang="de-DE" sz="700" b="1" dirty="0" smtClean="0"/>
              <a:t>Deckungsbeitrag errechnen: DB= Nettopreis - KV </a:t>
            </a:r>
          </a:p>
          <a:p>
            <a:pPr marL="228600" indent="-228600">
              <a:buAutoNum type="arabicParenR"/>
            </a:pPr>
            <a:r>
              <a:rPr lang="de-DE" sz="700" b="1" dirty="0" smtClean="0"/>
              <a:t>Break Even Point errechnen: BEP = Fixkosten / DB</a:t>
            </a:r>
          </a:p>
          <a:p>
            <a:pPr marL="228600" indent="-228600">
              <a:buAutoNum type="arabicParenR"/>
            </a:pPr>
            <a:r>
              <a:rPr lang="de-DE" sz="700" b="1" dirty="0" smtClean="0"/>
              <a:t>Mindestumsatz ermitteln:: Min. Umsatz = BEP*Nettopreis</a:t>
            </a:r>
            <a:endParaRPr lang="de-DE" sz="700" b="1" dirty="0"/>
          </a:p>
        </p:txBody>
      </p:sp>
      <p:sp>
        <p:nvSpPr>
          <p:cNvPr id="29" name="Textfeld 28"/>
          <p:cNvSpPr txBox="1"/>
          <p:nvPr/>
        </p:nvSpPr>
        <p:spPr>
          <a:xfrm>
            <a:off x="1529838" y="3562547"/>
            <a:ext cx="48941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 smtClean="0"/>
              <a:t>Errechnung von DB, BEP (Mindestmenge, grafische Lösung), Mindestumsatz, Plangewinn</a:t>
            </a:r>
            <a:endParaRPr lang="de-DE" sz="1000" b="1" u="sng" dirty="0"/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89108" y="2509589"/>
            <a:ext cx="2100100" cy="1094280"/>
          </a:xfrm>
          <a:prstGeom prst="rect">
            <a:avLst/>
          </a:prstGeom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506173"/>
              </p:ext>
            </p:extLst>
          </p:nvPr>
        </p:nvGraphicFramePr>
        <p:xfrm>
          <a:off x="6547190" y="2546152"/>
          <a:ext cx="2362200" cy="561340"/>
        </p:xfrm>
        <a:graphic>
          <a:graphicData uri="http://schemas.openxmlformats.org/drawingml/2006/table">
            <a:tbl>
              <a:tblPr/>
              <a:tblGrid>
                <a:gridCol w="609600"/>
                <a:gridCol w="698500"/>
                <a:gridCol w="342900"/>
                <a:gridCol w="355600"/>
                <a:gridCol w="355600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Kostendegression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Stück (Auslastung)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Kf/Stück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Kv/Stück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GK/Stück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Fixkosten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5000</a:t>
                      </a:r>
                      <a:r>
                        <a:rPr lang="de-A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A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Stk</a:t>
                      </a:r>
                      <a:r>
                        <a:rPr lang="de-A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mr-I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mr-IN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(33%)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€ 3,12</a:t>
                      </a:r>
                      <a:endParaRPr lang="is-I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€ 1,40</a:t>
                      </a:r>
                      <a:endParaRPr lang="fi-FI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€ 4,52</a:t>
                      </a:r>
                      <a:endParaRPr lang="is-I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15.600,00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10000</a:t>
                      </a:r>
                      <a:r>
                        <a:rPr lang="de-A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A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Stk</a:t>
                      </a:r>
                      <a:r>
                        <a:rPr lang="de-A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mr-I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mr-IN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(66%)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€ 1,56</a:t>
                      </a:r>
                      <a:endParaRPr lang="fi-FI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€ 1,40</a:t>
                      </a:r>
                      <a:endParaRPr lang="fi-FI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€ 2,96</a:t>
                      </a:r>
                      <a:endParaRPr lang="fi-FI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15000</a:t>
                      </a:r>
                      <a:r>
                        <a:rPr lang="de-A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A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Stk</a:t>
                      </a:r>
                      <a:r>
                        <a:rPr lang="de-A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mr-I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mr-IN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(100%)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€ 1,04</a:t>
                      </a:r>
                      <a:endParaRPr lang="is-I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€ 1,40</a:t>
                      </a:r>
                      <a:endParaRPr lang="fi-FI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  <a:r>
                        <a:rPr lang="fi-FI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2,44</a:t>
                      </a:r>
                      <a:endParaRPr lang="fi-FI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0" name="Textfeld 29"/>
          <p:cNvSpPr txBox="1"/>
          <p:nvPr/>
        </p:nvSpPr>
        <p:spPr>
          <a:xfrm>
            <a:off x="3614183" y="4835029"/>
            <a:ext cx="99257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b="1" dirty="0" smtClean="0"/>
              <a:t>BEP: grafische Lösung</a:t>
            </a:r>
            <a:endParaRPr lang="de-DE" sz="700" b="1" dirty="0"/>
          </a:p>
        </p:txBody>
      </p:sp>
    </p:spTree>
    <p:extLst>
      <p:ext uri="{BB962C8B-B14F-4D97-AF65-F5344CB8AC3E}">
        <p14:creationId xmlns:p14="http://schemas.microsoft.com/office/powerpoint/2010/main" val="3753456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17" grpId="0"/>
      <p:bldP spid="53" grpId="0"/>
      <p:bldP spid="55" grpId="0"/>
      <p:bldP spid="19" grpId="0"/>
      <p:bldP spid="69" grpId="0" animBg="1"/>
      <p:bldP spid="54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702</Words>
  <Application>Microsoft Macintosh PowerPoint</Application>
  <PresentationFormat>Bildschirmpräsentation (4:3)</PresentationFormat>
  <Paragraphs>188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werner holzheu</cp:lastModifiedBy>
  <cp:revision>225</cp:revision>
  <cp:lastPrinted>2019-02-14T09:09:59Z</cp:lastPrinted>
  <dcterms:created xsi:type="dcterms:W3CDTF">2015-09-21T19:41:13Z</dcterms:created>
  <dcterms:modified xsi:type="dcterms:W3CDTF">2019-02-14T09:10:21Z</dcterms:modified>
</cp:coreProperties>
</file>