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21" autoAdjust="0"/>
  </p:normalViewPr>
  <p:slideViewPr>
    <p:cSldViewPr>
      <p:cViewPr>
        <p:scale>
          <a:sx n="150" d="100"/>
          <a:sy n="150" d="100"/>
        </p:scale>
        <p:origin x="-136" y="1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904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55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33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4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4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4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7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8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2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8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16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12.02.19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647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1604673" cy="333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Investitionen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19672" y="-1014"/>
            <a:ext cx="7524328" cy="405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Investitionsentscheidungen vorbereiten und treffen, Investitionsentscheidungen aufgrund qualitativer und quantitativer Kriterien (in Form der statischen Investitionsrechnung) treffen, Grenzen der statischen Investitionsrechnung erläutern</a:t>
            </a:r>
            <a:endParaRPr lang="de-AT" sz="1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2" y="170080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Investitionsarten</a:t>
            </a:r>
            <a:endParaRPr lang="de-AT" sz="12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0" y="2564904"/>
            <a:ext cx="182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3) Rechengrößen</a:t>
            </a:r>
          </a:p>
          <a:p>
            <a:endParaRPr lang="de-AT" sz="1200" b="1" dirty="0"/>
          </a:p>
          <a:p>
            <a:endParaRPr lang="de-AT" sz="1200" b="1" dirty="0" smtClean="0"/>
          </a:p>
        </p:txBody>
      </p:sp>
      <p:sp>
        <p:nvSpPr>
          <p:cNvPr id="43" name="Textfeld 42"/>
          <p:cNvSpPr txBox="1"/>
          <p:nvPr/>
        </p:nvSpPr>
        <p:spPr>
          <a:xfrm>
            <a:off x="-23440" y="3326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AT" sz="1200" b="1" dirty="0" smtClean="0"/>
              <a:t>Investition &amp; Bilanz</a:t>
            </a:r>
          </a:p>
          <a:p>
            <a:r>
              <a:rPr lang="de-AT" sz="1200" b="1" dirty="0"/>
              <a:t> </a:t>
            </a:r>
            <a:r>
              <a:rPr lang="de-AT" sz="1200" b="1" dirty="0" smtClean="0"/>
              <a:t>und Prozessphasen</a:t>
            </a:r>
          </a:p>
        </p:txBody>
      </p:sp>
      <p:sp>
        <p:nvSpPr>
          <p:cNvPr id="59" name="Rechteck 58"/>
          <p:cNvSpPr/>
          <p:nvPr/>
        </p:nvSpPr>
        <p:spPr>
          <a:xfrm>
            <a:off x="1619672" y="404664"/>
            <a:ext cx="7524328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1619672" y="1484784"/>
            <a:ext cx="3024335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91680" y="404664"/>
            <a:ext cx="7417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Prozessphasen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Anregung: </a:t>
            </a:r>
            <a:r>
              <a:rPr lang="de-DE" sz="800" b="1" dirty="0" smtClean="0"/>
              <a:t>Start</a:t>
            </a:r>
            <a:r>
              <a:rPr lang="de-DE" sz="800" dirty="0" smtClean="0"/>
              <a:t> des Prozesses, kann von innen (Unternehmensleitung, Mitarbeiter) und außen (Berater) erfolgen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Zielfestlegung: </a:t>
            </a:r>
            <a:r>
              <a:rPr lang="de-DE" sz="800" b="1" dirty="0" smtClean="0"/>
              <a:t>Anforderungen </a:t>
            </a:r>
            <a:r>
              <a:rPr lang="de-DE" sz="800" dirty="0" smtClean="0"/>
              <a:t>an das Investitionsgut: z.B. wie viele Kopien soll ein Kopierer machen können,...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Suche nach Alternativen: </a:t>
            </a:r>
            <a:r>
              <a:rPr lang="de-DE" sz="800" b="1" dirty="0" smtClean="0"/>
              <a:t>Informationen</a:t>
            </a:r>
            <a:r>
              <a:rPr lang="de-DE" sz="800" dirty="0" smtClean="0"/>
              <a:t> werden eingeholt, </a:t>
            </a:r>
            <a:r>
              <a:rPr lang="de-DE" sz="800" b="1" dirty="0" smtClean="0"/>
              <a:t>Verhandlungen </a:t>
            </a:r>
            <a:r>
              <a:rPr lang="de-DE" sz="800" dirty="0" smtClean="0"/>
              <a:t>mit Anbietern,...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Bewertung von Alternativen: </a:t>
            </a:r>
            <a:r>
              <a:rPr lang="de-DE" sz="800" b="1" dirty="0" smtClean="0"/>
              <a:t>Kriterien (qualitativ und quantitativ) </a:t>
            </a:r>
            <a:r>
              <a:rPr lang="de-DE" sz="800" dirty="0" smtClean="0"/>
              <a:t>Gegenüberstellung von Vor- und Nachteilen der Alternativen, </a:t>
            </a:r>
            <a:r>
              <a:rPr lang="de-DE" sz="800" b="1" dirty="0" smtClean="0"/>
              <a:t>Prüfung der Finanzierungsmöglichkeit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Entscheidung für eine Alternative: </a:t>
            </a:r>
            <a:r>
              <a:rPr lang="de-DE" sz="800" b="1" dirty="0" smtClean="0"/>
              <a:t>Kosten?, Gewinn? </a:t>
            </a:r>
            <a:r>
              <a:rPr lang="de-DE" sz="800" dirty="0" smtClean="0"/>
              <a:t>Wie r</a:t>
            </a:r>
            <a:r>
              <a:rPr lang="de-DE" sz="800" b="1" dirty="0" smtClean="0"/>
              <a:t>entabel</a:t>
            </a:r>
            <a:r>
              <a:rPr lang="de-DE" sz="800" dirty="0" smtClean="0"/>
              <a:t> ist ...? </a:t>
            </a:r>
            <a:r>
              <a:rPr lang="de-DE" sz="800" b="1" dirty="0" smtClean="0"/>
              <a:t>Wann</a:t>
            </a:r>
            <a:r>
              <a:rPr lang="de-DE" sz="800" dirty="0" smtClean="0"/>
              <a:t> ist das Geld wieder </a:t>
            </a:r>
            <a:r>
              <a:rPr lang="de-DE" sz="800" b="1" dirty="0" smtClean="0"/>
              <a:t>zurückverdient</a:t>
            </a:r>
            <a:r>
              <a:rPr lang="de-DE" sz="800" dirty="0" smtClean="0"/>
              <a:t>?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Durchführung: Das Vorhaben wird durchgeführt</a:t>
            </a:r>
          </a:p>
          <a:p>
            <a:pPr marL="228600" indent="-228600">
              <a:buAutoNum type="arabicParenR"/>
            </a:pPr>
            <a:r>
              <a:rPr lang="de-DE" sz="800" dirty="0" smtClean="0"/>
              <a:t>Kontrolle: </a:t>
            </a:r>
            <a:r>
              <a:rPr lang="de-DE" sz="800" b="1" dirty="0" smtClean="0"/>
              <a:t>Istwerte</a:t>
            </a:r>
            <a:r>
              <a:rPr lang="de-DE" sz="800" dirty="0" smtClean="0"/>
              <a:t> werden mit </a:t>
            </a:r>
            <a:r>
              <a:rPr lang="de-DE" sz="800" b="1" dirty="0" smtClean="0"/>
              <a:t>Sollwerten</a:t>
            </a:r>
            <a:r>
              <a:rPr lang="de-DE" sz="800" dirty="0" smtClean="0"/>
              <a:t> verglichen (Abweichungsanalyse) und eventuell korrektive Handlungen durchgeführt... </a:t>
            </a:r>
            <a:r>
              <a:rPr lang="de-DE" sz="800" b="1" dirty="0" smtClean="0"/>
              <a:t>Was lernt man für die Zukunft</a:t>
            </a:r>
            <a:r>
              <a:rPr lang="de-DE" sz="800" dirty="0" smtClean="0"/>
              <a:t>...</a:t>
            </a:r>
            <a:endParaRPr lang="de-DE" sz="800" dirty="0"/>
          </a:p>
        </p:txBody>
      </p:sp>
      <p:sp>
        <p:nvSpPr>
          <p:cNvPr id="75" name="Textfeld 74"/>
          <p:cNvSpPr txBox="1"/>
          <p:nvPr/>
        </p:nvSpPr>
        <p:spPr>
          <a:xfrm>
            <a:off x="1619672" y="148478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Investitionsarten unterscheiden ja nach ...</a:t>
            </a:r>
          </a:p>
          <a:p>
            <a:r>
              <a:rPr lang="de-DE" sz="800" dirty="0" smtClean="0"/>
              <a:t>1) Was; - Sach-, Finanz, Immaterielle Investition Investition</a:t>
            </a:r>
          </a:p>
          <a:p>
            <a:r>
              <a:rPr lang="de-DE" sz="800" dirty="0" smtClean="0"/>
              <a:t>2) Wann: Gründungsinvestition, laufende Investition</a:t>
            </a:r>
          </a:p>
          <a:p>
            <a:r>
              <a:rPr lang="de-DE" sz="800" dirty="0" smtClean="0"/>
              <a:t>3) Warum: 	Erstinvestition</a:t>
            </a:r>
          </a:p>
          <a:p>
            <a:r>
              <a:rPr lang="de-DE" sz="800" dirty="0" smtClean="0"/>
              <a:t>	Ersatzinvestition</a:t>
            </a:r>
          </a:p>
          <a:p>
            <a:r>
              <a:rPr lang="de-DE" sz="800" dirty="0" smtClean="0"/>
              <a:t>	Erweiterungsinvestition</a:t>
            </a:r>
          </a:p>
          <a:p>
            <a:r>
              <a:rPr lang="de-DE" sz="800" dirty="0" smtClean="0"/>
              <a:t>	Rationalisierungsinvestition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1074915" cy="977615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0" y="35730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4</a:t>
            </a:r>
            <a:r>
              <a:rPr lang="de-AT" sz="1200" b="1" dirty="0" smtClean="0"/>
              <a:t>) Quantitative Kriterien durch Statische </a:t>
            </a:r>
          </a:p>
          <a:p>
            <a:r>
              <a:rPr lang="de-AT" sz="1200" b="1" dirty="0" smtClean="0"/>
              <a:t>Investitionsrechen-</a:t>
            </a:r>
          </a:p>
          <a:p>
            <a:r>
              <a:rPr lang="de-AT" sz="1200" b="1" dirty="0" smtClean="0"/>
              <a:t>Verfahren:</a:t>
            </a:r>
            <a:endParaRPr lang="de-AT" sz="1200" b="1" dirty="0"/>
          </a:p>
        </p:txBody>
      </p:sp>
      <p:sp>
        <p:nvSpPr>
          <p:cNvPr id="79" name="Textfeld 78"/>
          <p:cNvSpPr txBox="1"/>
          <p:nvPr/>
        </p:nvSpPr>
        <p:spPr>
          <a:xfrm>
            <a:off x="0" y="44371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Beispiel</a:t>
            </a:r>
            <a:endParaRPr lang="de-AT" sz="1200" b="1" dirty="0"/>
          </a:p>
        </p:txBody>
      </p:sp>
      <p:sp>
        <p:nvSpPr>
          <p:cNvPr id="80" name="Rechteck 79"/>
          <p:cNvSpPr/>
          <p:nvPr/>
        </p:nvSpPr>
        <p:spPr>
          <a:xfrm>
            <a:off x="4644008" y="1484784"/>
            <a:ext cx="449999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feld 80"/>
          <p:cNvSpPr txBox="1"/>
          <p:nvPr/>
        </p:nvSpPr>
        <p:spPr>
          <a:xfrm>
            <a:off x="5076056" y="1484784"/>
            <a:ext cx="399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de-DE" sz="800" b="1" dirty="0" smtClean="0"/>
              <a:t>Statische IR </a:t>
            </a:r>
            <a:r>
              <a:rPr lang="de-DE" sz="800" dirty="0" smtClean="0"/>
              <a:t>= Einfache Verfahren, ... Es wird meist nur 1 Periode berücksichtigt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 smtClean="0"/>
              <a:t>Zahlungszeitpunkt wird nicht berücksichtigt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 smtClean="0"/>
              <a:t>Durchschnittswerte sind unpräzise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 smtClean="0"/>
              <a:t>Kosten, Erlöse etc. sind schwer vorhersagbar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 smtClean="0"/>
              <a:t>Qualitative Kriterien bleiben unberücksichtigt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 smtClean="0"/>
              <a:t>Zinseszinsberechnung kommt nicht zur Anwendung</a:t>
            </a:r>
          </a:p>
          <a:p>
            <a:r>
              <a:rPr lang="de-DE" sz="800" b="1" dirty="0" smtClean="0"/>
              <a:t>&gt; Dynamische IR</a:t>
            </a:r>
            <a:r>
              <a:rPr lang="de-DE" sz="800" dirty="0" smtClean="0"/>
              <a:t>: komplexer, Berücksichtigung von Zahlungszeitpunkt u. mehrerer Perioden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4644008" y="14847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5) Kritik</a:t>
            </a:r>
            <a:endParaRPr lang="de-AT" sz="1200" b="1" dirty="0"/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44"/>
            <a:ext cx="2108516" cy="1916832"/>
          </a:xfrm>
          <a:prstGeom prst="rect">
            <a:avLst/>
          </a:prstGeom>
        </p:spPr>
      </p:pic>
      <p:sp>
        <p:nvSpPr>
          <p:cNvPr id="45" name="Rechteck 44"/>
          <p:cNvSpPr/>
          <p:nvPr/>
        </p:nvSpPr>
        <p:spPr>
          <a:xfrm>
            <a:off x="5580112" y="3861048"/>
            <a:ext cx="3563888" cy="15841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2123728" y="3861048"/>
            <a:ext cx="3456384" cy="15841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Bild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492896"/>
            <a:ext cx="3456384" cy="136815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8" name="Rechteck 47"/>
          <p:cNvSpPr/>
          <p:nvPr/>
        </p:nvSpPr>
        <p:spPr>
          <a:xfrm>
            <a:off x="5580112" y="5457387"/>
            <a:ext cx="3563888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2123728" y="5457387"/>
            <a:ext cx="3456384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005064"/>
            <a:ext cx="2524395" cy="1227136"/>
          </a:xfrm>
          <a:prstGeom prst="rect">
            <a:avLst/>
          </a:prstGeom>
        </p:spPr>
      </p:pic>
      <p:pic>
        <p:nvPicPr>
          <p:cNvPr id="53" name="Bild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4077072"/>
            <a:ext cx="2448272" cy="1222967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5733256"/>
            <a:ext cx="2592288" cy="1008112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5733256"/>
            <a:ext cx="2464162" cy="851256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9557" y="4797152"/>
            <a:ext cx="1102483" cy="357950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984" y="5949280"/>
            <a:ext cx="996933" cy="609104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8384" y="5730469"/>
            <a:ext cx="1105272" cy="672775"/>
          </a:xfrm>
          <a:prstGeom prst="rect">
            <a:avLst/>
          </a:prstGeom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9617" y="4437112"/>
            <a:ext cx="1238487" cy="566688"/>
          </a:xfrm>
          <a:prstGeom prst="rect">
            <a:avLst/>
          </a:prstGeom>
        </p:spPr>
      </p:pic>
      <p:sp>
        <p:nvSpPr>
          <p:cNvPr id="61" name="Rechteck 60"/>
          <p:cNvSpPr/>
          <p:nvPr/>
        </p:nvSpPr>
        <p:spPr>
          <a:xfrm>
            <a:off x="5580112" y="2492896"/>
            <a:ext cx="3552717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652120" y="2420888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6) Qualitative Kriterien : Scoring Methode</a:t>
            </a:r>
            <a:endParaRPr lang="de-AT" sz="1200" b="1" dirty="0"/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8184" y="3068960"/>
            <a:ext cx="2684677" cy="720080"/>
          </a:xfrm>
          <a:prstGeom prst="rect">
            <a:avLst/>
          </a:prstGeom>
        </p:spPr>
      </p:pic>
      <p:sp>
        <p:nvSpPr>
          <p:cNvPr id="64" name="Textfeld 63"/>
          <p:cNvSpPr txBox="1"/>
          <p:nvPr/>
        </p:nvSpPr>
        <p:spPr>
          <a:xfrm>
            <a:off x="5607302" y="2636912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Aufgrund von Kriterien und Vergabe von Punkten können qualitative Kriterien </a:t>
            </a:r>
          </a:p>
          <a:p>
            <a:r>
              <a:rPr lang="de-DE" sz="800" dirty="0"/>
              <a:t>q</a:t>
            </a:r>
            <a:r>
              <a:rPr lang="de-DE" sz="800" dirty="0" smtClean="0"/>
              <a:t>uantifiziert werden. </a:t>
            </a:r>
          </a:p>
          <a:p>
            <a:r>
              <a:rPr lang="de-DE" sz="800" dirty="0" smtClean="0"/>
              <a:t>Prozess: Festlegung von Kriterien, Gewichtung, Punktevergabe und Bewertung 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2123728" y="3830851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1) Kostenvergleichsrechnung</a:t>
            </a:r>
            <a:endParaRPr lang="de-DE" sz="10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5580112" y="3861048"/>
            <a:ext cx="1762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2</a:t>
            </a:r>
            <a:r>
              <a:rPr lang="de-DE" sz="1000" b="1" dirty="0" smtClean="0"/>
              <a:t>) Gewinnvergleichsrechnung</a:t>
            </a:r>
            <a:endParaRPr lang="de-DE" sz="10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123728" y="5445224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3) Rentabilitätsvergleichsrechnung</a:t>
            </a:r>
            <a:endParaRPr lang="de-DE" sz="1000" b="1" dirty="0"/>
          </a:p>
        </p:txBody>
      </p:sp>
      <p:sp>
        <p:nvSpPr>
          <p:cNvPr id="69" name="Textfeld 68"/>
          <p:cNvSpPr txBox="1"/>
          <p:nvPr/>
        </p:nvSpPr>
        <p:spPr>
          <a:xfrm>
            <a:off x="5580112" y="5445224"/>
            <a:ext cx="1570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4</a:t>
            </a:r>
            <a:r>
              <a:rPr lang="de-DE" sz="1000" b="1" dirty="0" smtClean="0"/>
              <a:t>) Amortisationsrechnung</a:t>
            </a:r>
            <a:endParaRPr lang="de-DE" sz="1000" b="1" dirty="0"/>
          </a:p>
        </p:txBody>
      </p:sp>
      <p:sp>
        <p:nvSpPr>
          <p:cNvPr id="70" name="Textfeld 69"/>
          <p:cNvSpPr txBox="1"/>
          <p:nvPr/>
        </p:nvSpPr>
        <p:spPr>
          <a:xfrm>
            <a:off x="3349605" y="4540478"/>
            <a:ext cx="6724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(fixe</a:t>
            </a:r>
            <a:r>
              <a:rPr lang="de-DE" sz="600" dirty="0" smtClean="0"/>
              <a:t>+ variable)</a:t>
            </a:r>
            <a:endParaRPr lang="de-DE" sz="600" dirty="0"/>
          </a:p>
        </p:txBody>
      </p:sp>
      <p:sp>
        <p:nvSpPr>
          <p:cNvPr id="71" name="Textfeld 70"/>
          <p:cNvSpPr txBox="1"/>
          <p:nvPr/>
        </p:nvSpPr>
        <p:spPr>
          <a:xfrm>
            <a:off x="2051720" y="5229200"/>
            <a:ext cx="35236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Kritische Menge bei unbekannter Auslastung</a:t>
            </a:r>
            <a:r>
              <a:rPr lang="de-DE" sz="600" dirty="0" smtClean="0"/>
              <a:t>: Different fixe Kosten pro Periode / Diff. variable Stückkosten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/>
      <p:bldP spid="43" grpId="0"/>
      <p:bldP spid="59" grpId="0" animBg="1"/>
      <p:bldP spid="66" grpId="0" animBg="1"/>
      <p:bldP spid="8" grpId="0"/>
      <p:bldP spid="75" grpId="0"/>
      <p:bldP spid="78" grpId="0"/>
      <p:bldP spid="79" grpId="0"/>
      <p:bldP spid="80" grpId="0" animBg="1"/>
      <p:bldP spid="81" grpId="0"/>
      <p:bldP spid="82" grpId="0"/>
      <p:bldP spid="45" grpId="0" animBg="1"/>
      <p:bldP spid="46" grpId="0" animBg="1"/>
      <p:bldP spid="48" grpId="0" animBg="1"/>
      <p:bldP spid="51" grpId="0" animBg="1"/>
      <p:bldP spid="61" grpId="0" animBg="1"/>
      <p:bldP spid="62" grpId="0"/>
      <p:bldP spid="64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Macintosh PowerPoint</Application>
  <PresentationFormat>Bildschirmpräsentation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werner holzheu</cp:lastModifiedBy>
  <cp:revision>85</cp:revision>
  <cp:lastPrinted>2019-02-12T16:36:02Z</cp:lastPrinted>
  <dcterms:created xsi:type="dcterms:W3CDTF">2016-04-20T06:25:58Z</dcterms:created>
  <dcterms:modified xsi:type="dcterms:W3CDTF">2019-02-12T16:42:08Z</dcterms:modified>
</cp:coreProperties>
</file>