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100" d="100"/>
          <a:sy n="100" d="100"/>
        </p:scale>
        <p:origin x="-63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p>
            <a:fld id="{C8D5AD63-41A2-A646-AEE6-95E64B73BB29}" type="datetimeFigureOut">
              <a:rPr lang="de-DE" smtClean="0"/>
              <a:t>08.02.19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301033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C8D5AD63-41A2-A646-AEE6-95E64B73BB29}" type="datetimeFigureOut">
              <a:rPr lang="de-DE" smtClean="0"/>
              <a:t>08.02.19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325419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C8D5AD63-41A2-A646-AEE6-95E64B73BB29}" type="datetimeFigureOut">
              <a:rPr lang="de-DE" smtClean="0"/>
              <a:t>08.02.19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74109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p>
            <a:fld id="{C8D5AD63-41A2-A646-AEE6-95E64B73BB29}" type="datetimeFigureOut">
              <a:rPr lang="de-DE" smtClean="0"/>
              <a:t>08.02.19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113946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p>
            <a:fld id="{C8D5AD63-41A2-A646-AEE6-95E64B73BB29}" type="datetimeFigureOut">
              <a:rPr lang="de-DE" smtClean="0"/>
              <a:t>08.02.19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9803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p:txBody>
          <a:bodyPr/>
          <a:lstStyle/>
          <a:p>
            <a:fld id="{C8D5AD63-41A2-A646-AEE6-95E64B73BB29}" type="datetimeFigureOut">
              <a:rPr lang="de-DE" smtClean="0"/>
              <a:t>08.02.19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22132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p:txBody>
          <a:bodyPr/>
          <a:lstStyle/>
          <a:p>
            <a:fld id="{C8D5AD63-41A2-A646-AEE6-95E64B73BB29}" type="datetimeFigureOut">
              <a:rPr lang="de-DE" smtClean="0"/>
              <a:t>08.02.19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314154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p:txBody>
          <a:bodyPr/>
          <a:lstStyle/>
          <a:p>
            <a:fld id="{C8D5AD63-41A2-A646-AEE6-95E64B73BB29}" type="datetimeFigureOut">
              <a:rPr lang="de-DE" smtClean="0"/>
              <a:t>08.02.19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424066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8D5AD63-41A2-A646-AEE6-95E64B73BB29}" type="datetimeFigureOut">
              <a:rPr lang="de-DE" smtClean="0"/>
              <a:t>08.02.19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351103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C8D5AD63-41A2-A646-AEE6-95E64B73BB29}" type="datetimeFigureOut">
              <a:rPr lang="de-DE" smtClean="0"/>
              <a:t>08.02.19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331240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p:txBody>
          <a:bodyPr/>
          <a:lstStyle/>
          <a:p>
            <a:fld id="{C8D5AD63-41A2-A646-AEE6-95E64B73BB29}" type="datetimeFigureOut">
              <a:rPr lang="de-DE" smtClean="0"/>
              <a:t>08.02.19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84E6AB1-4414-4645-9D23-AA59D8DB47BC}" type="slidenum">
              <a:rPr lang="de-DE" smtClean="0"/>
              <a:t>‹Nr.›</a:t>
            </a:fld>
            <a:endParaRPr lang="de-DE"/>
          </a:p>
        </p:txBody>
      </p:sp>
    </p:spTree>
    <p:extLst>
      <p:ext uri="{BB962C8B-B14F-4D97-AF65-F5344CB8AC3E}">
        <p14:creationId xmlns:p14="http://schemas.microsoft.com/office/powerpoint/2010/main" val="1313640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5AD63-41A2-A646-AEE6-95E64B73BB29}" type="datetimeFigureOut">
              <a:rPr lang="de-DE" smtClean="0"/>
              <a:t>08.02.19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E6AB1-4414-4645-9D23-AA59D8DB47BC}" type="slidenum">
              <a:rPr lang="de-DE" smtClean="0"/>
              <a:t>‹Nr.›</a:t>
            </a:fld>
            <a:endParaRPr lang="de-DE"/>
          </a:p>
        </p:txBody>
      </p:sp>
    </p:spTree>
    <p:extLst>
      <p:ext uri="{BB962C8B-B14F-4D97-AF65-F5344CB8AC3E}">
        <p14:creationId xmlns:p14="http://schemas.microsoft.com/office/powerpoint/2010/main" val="2875057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feld 24"/>
          <p:cNvSpPr txBox="1"/>
          <p:nvPr/>
        </p:nvSpPr>
        <p:spPr>
          <a:xfrm>
            <a:off x="0" y="5784"/>
            <a:ext cx="2074333" cy="307777"/>
          </a:xfrm>
          <a:prstGeom prst="rect">
            <a:avLst/>
          </a:prstGeom>
          <a:noFill/>
          <a:ln>
            <a:solidFill>
              <a:schemeClr val="tx1"/>
            </a:solidFill>
          </a:ln>
        </p:spPr>
        <p:txBody>
          <a:bodyPr wrap="square" rtlCol="0">
            <a:spAutoFit/>
          </a:bodyPr>
          <a:lstStyle/>
          <a:p>
            <a:r>
              <a:rPr lang="de-DE" sz="1400" dirty="0" smtClean="0">
                <a:latin typeface="+mj-lt"/>
                <a:cs typeface="Chalkduster"/>
              </a:rPr>
              <a:t>CM int. Geschäftstätigkeit</a:t>
            </a:r>
            <a:endParaRPr lang="de-DE" sz="1400" dirty="0">
              <a:latin typeface="+mj-lt"/>
              <a:cs typeface="Chalkduster"/>
            </a:endParaRPr>
          </a:p>
        </p:txBody>
      </p:sp>
      <p:sp>
        <p:nvSpPr>
          <p:cNvPr id="26" name="Textfeld 25"/>
          <p:cNvSpPr txBox="1"/>
          <p:nvPr/>
        </p:nvSpPr>
        <p:spPr>
          <a:xfrm>
            <a:off x="2074333" y="5784"/>
            <a:ext cx="7069667" cy="369332"/>
          </a:xfrm>
          <a:prstGeom prst="rect">
            <a:avLst/>
          </a:prstGeom>
          <a:noFill/>
          <a:ln>
            <a:solidFill>
              <a:schemeClr val="tx1"/>
            </a:solidFill>
          </a:ln>
        </p:spPr>
        <p:txBody>
          <a:bodyPr wrap="square" rtlCol="0">
            <a:spAutoFit/>
          </a:bodyPr>
          <a:lstStyle/>
          <a:p>
            <a:r>
              <a:rPr lang="de-DE" sz="900" dirty="0" smtClean="0">
                <a:latin typeface="+mj-lt"/>
                <a:cs typeface="Chalkduster"/>
              </a:rPr>
              <a:t>Ziel/Kompetenzen: </a:t>
            </a:r>
            <a:r>
              <a:rPr lang="de-AT" sz="900" dirty="0" smtClean="0">
                <a:cs typeface="Chalkduster"/>
              </a:rPr>
              <a:t>Chancen </a:t>
            </a:r>
            <a:r>
              <a:rPr lang="de-AT" sz="900" dirty="0">
                <a:cs typeface="Chalkduster"/>
              </a:rPr>
              <a:t>und Risiken </a:t>
            </a:r>
            <a:r>
              <a:rPr lang="de-AT" sz="900" dirty="0" smtClean="0">
                <a:cs typeface="Chalkduster"/>
              </a:rPr>
              <a:t>des Außenhandels einschätzen können, Vertragsbestandteile int. Verträge erläutern können, Abwicklung von internationaler Geschäftstätigkeit beschreiben können, volkswirtschaftliche Bedeutung des Außenhandels einschätzen können.</a:t>
            </a:r>
            <a:endParaRPr lang="de-AT" sz="900" dirty="0" smtClean="0">
              <a:latin typeface="+mj-lt"/>
              <a:cs typeface="Chalkduster"/>
            </a:endParaRPr>
          </a:p>
        </p:txBody>
      </p:sp>
      <p:sp>
        <p:nvSpPr>
          <p:cNvPr id="18" name="Textfeld 17"/>
          <p:cNvSpPr txBox="1"/>
          <p:nvPr/>
        </p:nvSpPr>
        <p:spPr>
          <a:xfrm>
            <a:off x="12701" y="1402305"/>
            <a:ext cx="1466010" cy="507831"/>
          </a:xfrm>
          <a:prstGeom prst="rect">
            <a:avLst/>
          </a:prstGeom>
          <a:noFill/>
        </p:spPr>
        <p:txBody>
          <a:bodyPr wrap="square" rtlCol="0">
            <a:spAutoFit/>
          </a:bodyPr>
          <a:lstStyle/>
          <a:p>
            <a:r>
              <a:rPr lang="de-DE" sz="900" b="1" dirty="0"/>
              <a:t>4</a:t>
            </a:r>
            <a:r>
              <a:rPr lang="de-DE" sz="900" b="1" dirty="0" smtClean="0"/>
              <a:t>) </a:t>
            </a:r>
            <a:r>
              <a:rPr lang="de-DE" sz="900" b="1" dirty="0" smtClean="0"/>
              <a:t>Verträge im Außenhandel: Besonderheiten</a:t>
            </a:r>
            <a:endParaRPr lang="de-DE" sz="900" b="1" dirty="0"/>
          </a:p>
        </p:txBody>
      </p:sp>
      <p:graphicFrame>
        <p:nvGraphicFramePr>
          <p:cNvPr id="12" name="Tabelle 11"/>
          <p:cNvGraphicFramePr>
            <a:graphicFrameLocks noGrp="1"/>
          </p:cNvGraphicFramePr>
          <p:nvPr>
            <p:extLst>
              <p:ext uri="{D42A27DB-BD31-4B8C-83A1-F6EECF244321}">
                <p14:modId xmlns:p14="http://schemas.microsoft.com/office/powerpoint/2010/main" val="3031503024"/>
              </p:ext>
            </p:extLst>
          </p:nvPr>
        </p:nvGraphicFramePr>
        <p:xfrm>
          <a:off x="8459" y="529426"/>
          <a:ext cx="3092435" cy="931953"/>
        </p:xfrm>
        <a:graphic>
          <a:graphicData uri="http://schemas.openxmlformats.org/drawingml/2006/table">
            <a:tbl>
              <a:tblPr/>
              <a:tblGrid>
                <a:gridCol w="1430462"/>
                <a:gridCol w="1661973"/>
              </a:tblGrid>
              <a:tr h="122729">
                <a:tc>
                  <a:txBody>
                    <a:bodyPr/>
                    <a:lstStyle/>
                    <a:p>
                      <a:pPr algn="l" fontAlgn="ctr"/>
                      <a:r>
                        <a:rPr lang="de-DE" sz="600" b="0" i="0" u="none" strike="noStrike">
                          <a:solidFill>
                            <a:srgbClr val="000000"/>
                          </a:solidFill>
                          <a:effectLst/>
                          <a:latin typeface="Calibri"/>
                        </a:rPr>
                        <a:t>Chancen nützen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de-DE" sz="600" b="0" i="0" u="none" strike="noStrike" dirty="0">
                          <a:solidFill>
                            <a:srgbClr val="000000"/>
                          </a:solidFill>
                          <a:effectLst/>
                          <a:latin typeface="Calibri"/>
                        </a:rPr>
                        <a:t>Risiken vermeiden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729">
                <a:tc>
                  <a:txBody>
                    <a:bodyPr/>
                    <a:lstStyle/>
                    <a:p>
                      <a:pPr algn="l" fontAlgn="ctr"/>
                      <a:r>
                        <a:rPr lang="de-DE" sz="600" b="0" i="0" u="none" strike="noStrike">
                          <a:solidFill>
                            <a:srgbClr val="000000"/>
                          </a:solidFill>
                          <a:effectLst/>
                          <a:latin typeface="Calibri"/>
                        </a:rPr>
                        <a:t>mehr Umsatz durch Export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Annahmeverweigerung durch ausl. Kunden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29">
                <a:tc>
                  <a:txBody>
                    <a:bodyPr/>
                    <a:lstStyle/>
                    <a:p>
                      <a:pPr algn="l" fontAlgn="ctr"/>
                      <a:r>
                        <a:rPr lang="de-DE" sz="600" b="0" i="0" u="none" strike="noStrike" dirty="0">
                          <a:solidFill>
                            <a:srgbClr val="000000"/>
                          </a:solidFill>
                          <a:effectLst/>
                          <a:latin typeface="Calibri"/>
                        </a:rPr>
                        <a:t>weniger Abhängigkeit </a:t>
                      </a:r>
                      <a:r>
                        <a:rPr lang="de-DE" sz="600" b="0" i="0" u="none" strike="noStrike" baseline="0" dirty="0" smtClean="0">
                          <a:solidFill>
                            <a:srgbClr val="000000"/>
                          </a:solidFill>
                          <a:effectLst/>
                          <a:latin typeface="Calibri"/>
                        </a:rPr>
                        <a:t> v Kunden u. Lieferanten</a:t>
                      </a:r>
                      <a:endParaRPr lang="de-DE" sz="600" b="0" i="0" u="none" strike="noStrike" dirty="0">
                        <a:solidFill>
                          <a:srgbClr val="000000"/>
                        </a:solidFill>
                        <a:effectLst/>
                        <a:latin typeface="Calibri"/>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höheres Transportschadenrisiko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29">
                <a:tc>
                  <a:txBody>
                    <a:bodyPr/>
                    <a:lstStyle/>
                    <a:p>
                      <a:pPr algn="l" fontAlgn="ctr"/>
                      <a:r>
                        <a:rPr lang="de-DE" sz="600" b="0" i="0" u="none" strike="noStrike">
                          <a:solidFill>
                            <a:srgbClr val="000000"/>
                          </a:solidFill>
                          <a:effectLst/>
                          <a:latin typeface="Calibri"/>
                        </a:rPr>
                        <a:t>Zugang zu neuen Produkten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Rechtsstreitigkeiten, welches Recht,...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29">
                <a:tc>
                  <a:txBody>
                    <a:bodyPr/>
                    <a:lstStyle/>
                    <a:p>
                      <a:pPr algn="l" fontAlgn="ctr"/>
                      <a:r>
                        <a:rPr lang="de-DE" sz="600" b="0" i="0" u="none" strike="noStrike">
                          <a:solidFill>
                            <a:srgbClr val="000000"/>
                          </a:solidFill>
                          <a:effectLst/>
                          <a:latin typeface="Calibri"/>
                        </a:rPr>
                        <a:t>Zugang zu neuen Absatzmärkten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andere </a:t>
                      </a:r>
                      <a:r>
                        <a:rPr lang="de-DE" sz="600" b="0" i="0" u="none" strike="noStrike" dirty="0" smtClean="0">
                          <a:solidFill>
                            <a:srgbClr val="000000"/>
                          </a:solidFill>
                          <a:effectLst/>
                          <a:latin typeface="Calibri"/>
                        </a:rPr>
                        <a:t>Sprache, </a:t>
                      </a:r>
                      <a:r>
                        <a:rPr lang="de-DE" sz="600" b="0" i="0" u="none" strike="noStrike" dirty="0">
                          <a:solidFill>
                            <a:srgbClr val="000000"/>
                          </a:solidFill>
                          <a:effectLst/>
                          <a:latin typeface="Calibri"/>
                        </a:rPr>
                        <a:t>Kultur und Konsumgewohnheiten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29">
                <a:tc>
                  <a:txBody>
                    <a:bodyPr/>
                    <a:lstStyle/>
                    <a:p>
                      <a:pPr algn="l" fontAlgn="ctr"/>
                      <a:r>
                        <a:rPr lang="de-DE" sz="600" b="0" i="0" u="none" strike="noStrike">
                          <a:solidFill>
                            <a:srgbClr val="000000"/>
                          </a:solidFill>
                          <a:effectLst/>
                          <a:latin typeface="Calibri"/>
                        </a:rPr>
                        <a:t>Teilhabe an int. Arbeitsteilung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Zahlungen: Wechselkursrisiko,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29">
                <a:tc>
                  <a:txBody>
                    <a:bodyPr/>
                    <a:lstStyle/>
                    <a:p>
                      <a:pPr algn="l" fontAlgn="ctr"/>
                      <a:r>
                        <a:rPr lang="sk-SK" sz="6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politische und wirtschaftliche Risiken, Krisen,...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9" name="Textfeld 38"/>
          <p:cNvSpPr txBox="1"/>
          <p:nvPr/>
        </p:nvSpPr>
        <p:spPr>
          <a:xfrm>
            <a:off x="8459" y="313561"/>
            <a:ext cx="2480166" cy="215444"/>
          </a:xfrm>
          <a:prstGeom prst="rect">
            <a:avLst/>
          </a:prstGeom>
          <a:noFill/>
        </p:spPr>
        <p:txBody>
          <a:bodyPr wrap="none" rtlCol="0">
            <a:spAutoFit/>
          </a:bodyPr>
          <a:lstStyle/>
          <a:p>
            <a:r>
              <a:rPr lang="de-DE" sz="800" b="1" dirty="0" smtClean="0"/>
              <a:t>1) Außenhandel: Chancen u. Risiken gegenüberstellen</a:t>
            </a:r>
            <a:endParaRPr lang="de-DE" sz="800" b="1" dirty="0"/>
          </a:p>
        </p:txBody>
      </p:sp>
      <p:sp>
        <p:nvSpPr>
          <p:cNvPr id="47" name="Textfeld 46"/>
          <p:cNvSpPr txBox="1"/>
          <p:nvPr/>
        </p:nvSpPr>
        <p:spPr>
          <a:xfrm>
            <a:off x="3024694" y="322762"/>
            <a:ext cx="3416320" cy="215444"/>
          </a:xfrm>
          <a:prstGeom prst="rect">
            <a:avLst/>
          </a:prstGeom>
          <a:noFill/>
        </p:spPr>
        <p:txBody>
          <a:bodyPr wrap="none" rtlCol="0">
            <a:spAutoFit/>
          </a:bodyPr>
          <a:lstStyle/>
          <a:p>
            <a:r>
              <a:rPr lang="de-DE" sz="800" b="1" dirty="0" smtClean="0"/>
              <a:t>2) Marktbearbeitung planen, Vertriebswege im Ausland: Vor- und Nachteile</a:t>
            </a:r>
            <a:endParaRPr lang="de-DE" sz="800" b="1" dirty="0"/>
          </a:p>
        </p:txBody>
      </p:sp>
      <p:graphicFrame>
        <p:nvGraphicFramePr>
          <p:cNvPr id="15" name="Tabelle 14"/>
          <p:cNvGraphicFramePr>
            <a:graphicFrameLocks noGrp="1"/>
          </p:cNvGraphicFramePr>
          <p:nvPr>
            <p:extLst>
              <p:ext uri="{D42A27DB-BD31-4B8C-83A1-F6EECF244321}">
                <p14:modId xmlns:p14="http://schemas.microsoft.com/office/powerpoint/2010/main" val="2062516905"/>
              </p:ext>
            </p:extLst>
          </p:nvPr>
        </p:nvGraphicFramePr>
        <p:xfrm>
          <a:off x="3127180" y="529005"/>
          <a:ext cx="3416300" cy="1117600"/>
        </p:xfrm>
        <a:graphic>
          <a:graphicData uri="http://schemas.openxmlformats.org/drawingml/2006/table">
            <a:tbl>
              <a:tblPr/>
              <a:tblGrid>
                <a:gridCol w="1155700"/>
                <a:gridCol w="977900"/>
                <a:gridCol w="1282700"/>
              </a:tblGrid>
              <a:tr h="139700">
                <a:tc>
                  <a:txBody>
                    <a:bodyPr/>
                    <a:lstStyle/>
                    <a:p>
                      <a:pPr algn="l" fontAlgn="ctr"/>
                      <a:r>
                        <a:rPr lang="de-DE" sz="600" b="0" i="0" u="none" strike="noStrike">
                          <a:solidFill>
                            <a:srgbClr val="000000"/>
                          </a:solidFill>
                          <a:effectLst/>
                          <a:latin typeface="Calibri"/>
                        </a:rPr>
                        <a:t>Marktbearbeitung Vertriebsweg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de-DE" sz="600" b="0" i="0" u="none" strike="noStrike">
                          <a:solidFill>
                            <a:srgbClr val="008000"/>
                          </a:solidFill>
                          <a:effectLst/>
                          <a:latin typeface="Calibri"/>
                        </a:rPr>
                        <a:t>Vorteile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de-DE" sz="600" b="0" i="0" u="none" strike="noStrike">
                          <a:solidFill>
                            <a:srgbClr val="FF0000"/>
                          </a:solidFill>
                          <a:effectLst/>
                          <a:latin typeface="Calibri"/>
                        </a:rPr>
                        <a:t>Nachteile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139700">
                <a:tc>
                  <a:txBody>
                    <a:bodyPr/>
                    <a:lstStyle/>
                    <a:p>
                      <a:pPr algn="l" fontAlgn="ctr"/>
                      <a:r>
                        <a:rPr lang="de-DE" sz="600" b="0" i="0" u="none" strike="noStrike">
                          <a:solidFill>
                            <a:srgbClr val="000000"/>
                          </a:solidFill>
                          <a:effectLst/>
                          <a:latin typeface="Calibri"/>
                        </a:rPr>
                        <a:t>eigener Außendienstmitarbeiter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gute Produktkenntnis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geringe Marktkenntnis, Reiskosten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a:solidFill>
                            <a:srgbClr val="000000"/>
                          </a:solidFill>
                          <a:effectLst/>
                          <a:latin typeface="Calibri"/>
                        </a:rPr>
                        <a:t>Handelsvertreter (vor Ort)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Markt und Sprachkenntnis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betreut mehrere Unternehmen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a:solidFill>
                            <a:srgbClr val="000000"/>
                          </a:solidFill>
                          <a:effectLst/>
                          <a:latin typeface="Calibri"/>
                        </a:rPr>
                        <a:t>Groß- und Einzelhändler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bestehende Kunden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Endkunde nicht bekannt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a:solidFill>
                            <a:srgbClr val="000000"/>
                          </a:solidFill>
                          <a:effectLst/>
                          <a:latin typeface="Calibri"/>
                        </a:rPr>
                        <a:t>Distanzverkehr (Webshop,...)</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geringe Kosten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nicht für alle Produkte geeignet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a:solidFill>
                            <a:srgbClr val="000000"/>
                          </a:solidFill>
                          <a:effectLst/>
                          <a:latin typeface="Calibri"/>
                        </a:rPr>
                        <a:t>Eigenen Niederlassung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Markt und Kundennähe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hohe Anfangskosten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a:solidFill>
                            <a:srgbClr val="000000"/>
                          </a:solidFill>
                          <a:effectLst/>
                          <a:latin typeface="Calibri"/>
                        </a:rPr>
                        <a:t>Franchise- Lizenznehmer</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schneller Markteintritt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richtige Partner notwendig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00">
                <a:tc>
                  <a:txBody>
                    <a:bodyPr/>
                    <a:lstStyle/>
                    <a:p>
                      <a:pPr algn="l" fontAlgn="ctr"/>
                      <a:r>
                        <a:rPr lang="de-DE" sz="600" b="0" i="0" u="none" strike="noStrike" dirty="0">
                          <a:solidFill>
                            <a:srgbClr val="000000"/>
                          </a:solidFill>
                          <a:effectLst/>
                          <a:latin typeface="Calibri"/>
                        </a:rPr>
                        <a:t>Kooperation (Exportgemeinschaft)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a:solidFill>
                            <a:srgbClr val="000000"/>
                          </a:solidFill>
                          <a:effectLst/>
                          <a:latin typeface="Calibri"/>
                        </a:rPr>
                        <a:t>Kostenteilung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600" b="0" i="0" u="none" strike="noStrike" dirty="0">
                          <a:solidFill>
                            <a:srgbClr val="000000"/>
                          </a:solidFill>
                          <a:effectLst/>
                          <a:latin typeface="Calibri"/>
                        </a:rPr>
                        <a:t>Kooperation mit </a:t>
                      </a:r>
                      <a:r>
                        <a:rPr lang="de-DE" sz="600" b="0" i="0" u="none" strike="noStrike" dirty="0" err="1">
                          <a:solidFill>
                            <a:srgbClr val="000000"/>
                          </a:solidFill>
                          <a:effectLst/>
                          <a:latin typeface="Calibri"/>
                        </a:rPr>
                        <a:t>Mitbewerb</a:t>
                      </a:r>
                      <a:r>
                        <a:rPr lang="de-DE" sz="600" b="0" i="0" u="none" strike="noStrike" dirty="0">
                          <a:solidFill>
                            <a:srgbClr val="000000"/>
                          </a:solidFill>
                          <a:effectLst/>
                          <a:latin typeface="Calibri"/>
                        </a:rPr>
                        <a:t> schwierig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2" name="Textfeld 51"/>
          <p:cNvSpPr txBox="1"/>
          <p:nvPr/>
        </p:nvSpPr>
        <p:spPr>
          <a:xfrm>
            <a:off x="6574180" y="375116"/>
            <a:ext cx="2562419" cy="1354217"/>
          </a:xfrm>
          <a:prstGeom prst="rect">
            <a:avLst/>
          </a:prstGeom>
          <a:noFill/>
          <a:ln>
            <a:solidFill>
              <a:schemeClr val="tx1"/>
            </a:solidFill>
          </a:ln>
        </p:spPr>
        <p:txBody>
          <a:bodyPr wrap="square" rtlCol="0">
            <a:spAutoFit/>
          </a:bodyPr>
          <a:lstStyle/>
          <a:p>
            <a:r>
              <a:rPr lang="de-DE" sz="800" b="1" dirty="0" smtClean="0"/>
              <a:t>3) Erste Schritte</a:t>
            </a:r>
            <a:endParaRPr lang="de-DE" sz="800" b="1" dirty="0" smtClean="0"/>
          </a:p>
          <a:p>
            <a:r>
              <a:rPr lang="de-DE" sz="600" dirty="0" smtClean="0"/>
              <a:t>1) Informationssuche u. erste Kontakte</a:t>
            </a:r>
          </a:p>
          <a:p>
            <a:pPr marL="171450" indent="-171450">
              <a:buFont typeface="Arial"/>
              <a:buChar char="•"/>
            </a:pPr>
            <a:r>
              <a:rPr lang="de-DE" sz="600" dirty="0" smtClean="0"/>
              <a:t>Marktrecherche: Internet, Fachzeitschriften, Unternehmen</a:t>
            </a:r>
          </a:p>
          <a:p>
            <a:pPr marL="171450" indent="-171450">
              <a:buFont typeface="Arial"/>
              <a:buChar char="•"/>
            </a:pPr>
            <a:r>
              <a:rPr lang="de-DE" sz="600" dirty="0" smtClean="0"/>
              <a:t>Erstberatung in der Wirtschaftskammer</a:t>
            </a:r>
          </a:p>
          <a:p>
            <a:pPr marL="171450" indent="-171450">
              <a:buFont typeface="Arial"/>
              <a:buChar char="•"/>
            </a:pPr>
            <a:r>
              <a:rPr lang="de-DE" sz="600" dirty="0" smtClean="0"/>
              <a:t>Besuch von Messen und Kongressen</a:t>
            </a:r>
          </a:p>
          <a:p>
            <a:r>
              <a:rPr lang="de-DE" sz="600" dirty="0" smtClean="0"/>
              <a:t>2) Suche nach Partnern und Aufbau von Vertriebswegen</a:t>
            </a:r>
          </a:p>
          <a:p>
            <a:r>
              <a:rPr lang="de-DE" sz="600" dirty="0" smtClean="0"/>
              <a:t>3) Maßnahmen zur Kundengewinnung</a:t>
            </a:r>
            <a:endParaRPr lang="de-DE" sz="600" dirty="0"/>
          </a:p>
          <a:p>
            <a:r>
              <a:rPr lang="de-DE" sz="800" b="1" dirty="0" smtClean="0"/>
              <a:t>4) Kulturbezogen verhandeln (4 Felder)</a:t>
            </a:r>
          </a:p>
          <a:p>
            <a:pPr marL="171450" indent="-171450">
              <a:buFont typeface="Arial"/>
              <a:buChar char="•"/>
            </a:pPr>
            <a:r>
              <a:rPr lang="de-DE" sz="600" dirty="0" smtClean="0"/>
              <a:t>Beziehung (z.B. Asien, Lateinamerika) oder Abschluss (USA, Europa)</a:t>
            </a:r>
          </a:p>
          <a:p>
            <a:pPr marL="171450" indent="-171450">
              <a:buFont typeface="Arial"/>
              <a:buChar char="•"/>
            </a:pPr>
            <a:r>
              <a:rPr lang="de-DE" sz="600" dirty="0" smtClean="0"/>
              <a:t>Formell  (Japan) oder Informell (USA)</a:t>
            </a:r>
          </a:p>
          <a:p>
            <a:pPr marL="171450" indent="-171450">
              <a:buFont typeface="Arial"/>
              <a:buChar char="•"/>
            </a:pPr>
            <a:r>
              <a:rPr lang="de-DE" sz="600" dirty="0" smtClean="0"/>
              <a:t>Gehetzt, Pünktlichkeit (Deutschland) oder relaxed (Indien, Afrika)</a:t>
            </a:r>
            <a:endParaRPr lang="de-DE" sz="600" dirty="0"/>
          </a:p>
          <a:p>
            <a:pPr marL="171450" indent="-171450">
              <a:buFont typeface="Arial"/>
              <a:buChar char="•"/>
            </a:pPr>
            <a:r>
              <a:rPr lang="de-DE" sz="600" dirty="0" smtClean="0"/>
              <a:t>Intro- (Asien, Nordeuropa) oder extrovertiert (Mittelmeerraum)</a:t>
            </a:r>
          </a:p>
          <a:p>
            <a:r>
              <a:rPr lang="de-DE" sz="600" b="1" dirty="0" smtClean="0"/>
              <a:t>Tipp: </a:t>
            </a:r>
            <a:r>
              <a:rPr lang="de-DE" sz="600" dirty="0" smtClean="0"/>
              <a:t>Wertschätzung z.B. Erlernen von wenigen Worten der lokalen Sprache</a:t>
            </a:r>
            <a:endParaRPr lang="de-DE" sz="600" dirty="0" smtClean="0"/>
          </a:p>
        </p:txBody>
      </p:sp>
      <p:sp>
        <p:nvSpPr>
          <p:cNvPr id="56" name="Textfeld 55"/>
          <p:cNvSpPr txBox="1"/>
          <p:nvPr/>
        </p:nvSpPr>
        <p:spPr>
          <a:xfrm>
            <a:off x="12700" y="2691515"/>
            <a:ext cx="1118852" cy="1384994"/>
          </a:xfrm>
          <a:prstGeom prst="rect">
            <a:avLst/>
          </a:prstGeom>
          <a:noFill/>
          <a:ln>
            <a:solidFill>
              <a:schemeClr val="tx1"/>
            </a:solidFill>
          </a:ln>
        </p:spPr>
        <p:txBody>
          <a:bodyPr wrap="square" rtlCol="0">
            <a:spAutoFit/>
          </a:bodyPr>
          <a:lstStyle/>
          <a:p>
            <a:r>
              <a:rPr lang="de-DE" sz="800" b="1" dirty="0" smtClean="0"/>
              <a:t>Grundsätzliche Bestandteile (vgl. </a:t>
            </a:r>
            <a:r>
              <a:rPr lang="de-DE" sz="800" b="1" dirty="0" smtClean="0"/>
              <a:t>1 </a:t>
            </a:r>
            <a:r>
              <a:rPr lang="de-DE" sz="800" b="1" dirty="0" err="1" smtClean="0"/>
              <a:t>Jhg</a:t>
            </a:r>
            <a:r>
              <a:rPr lang="de-DE" sz="800" b="1" dirty="0" smtClean="0"/>
              <a:t>) </a:t>
            </a:r>
          </a:p>
          <a:p>
            <a:pPr marL="228600" indent="-228600">
              <a:buAutoNum type="arabicParenR"/>
            </a:pPr>
            <a:r>
              <a:rPr lang="de-DE" sz="600" dirty="0" smtClean="0"/>
              <a:t>Verkäufer</a:t>
            </a:r>
          </a:p>
          <a:p>
            <a:pPr marL="228600" indent="-228600">
              <a:buAutoNum type="arabicParenR"/>
            </a:pPr>
            <a:r>
              <a:rPr lang="de-DE" sz="600" dirty="0" smtClean="0"/>
              <a:t>Käufer</a:t>
            </a:r>
          </a:p>
          <a:p>
            <a:pPr marL="228600" indent="-228600">
              <a:buAutoNum type="arabicParenR"/>
            </a:pPr>
            <a:r>
              <a:rPr lang="de-DE" sz="600" dirty="0" smtClean="0"/>
              <a:t>Ware: Menge</a:t>
            </a:r>
          </a:p>
          <a:p>
            <a:pPr marL="228600" indent="-228600">
              <a:buAutoNum type="arabicParenR"/>
            </a:pPr>
            <a:r>
              <a:rPr lang="de-DE" sz="600" dirty="0" smtClean="0"/>
              <a:t>Ware: Qualität</a:t>
            </a:r>
            <a:endParaRPr lang="de-DE" sz="600" dirty="0" smtClean="0"/>
          </a:p>
          <a:p>
            <a:pPr marL="228600" indent="-228600">
              <a:buAutoNum type="arabicParenR"/>
            </a:pPr>
            <a:r>
              <a:rPr lang="de-DE" sz="600" dirty="0" smtClean="0"/>
              <a:t>Preis</a:t>
            </a:r>
          </a:p>
          <a:p>
            <a:pPr marL="228600" indent="-228600">
              <a:buAutoNum type="arabicParenR"/>
            </a:pPr>
            <a:r>
              <a:rPr lang="de-DE" sz="600" dirty="0" smtClean="0"/>
              <a:t>Lieferbedingungen</a:t>
            </a:r>
          </a:p>
          <a:p>
            <a:pPr marL="228600" indent="-228600">
              <a:buAutoNum type="arabicParenR"/>
            </a:pPr>
            <a:r>
              <a:rPr lang="de-DE" sz="600" dirty="0" smtClean="0"/>
              <a:t>Zahlungsbedingungen</a:t>
            </a:r>
            <a:endParaRPr lang="de-DE" sz="600" dirty="0" smtClean="0"/>
          </a:p>
          <a:p>
            <a:pPr marL="228600" indent="-228600">
              <a:buAutoNum type="arabicParenR"/>
            </a:pPr>
            <a:r>
              <a:rPr lang="de-DE" sz="600" dirty="0" smtClean="0"/>
              <a:t>Anwendbares Recht</a:t>
            </a:r>
          </a:p>
          <a:p>
            <a:pPr marL="228600" indent="-228600">
              <a:buAutoNum type="arabicParenR"/>
            </a:pPr>
            <a:r>
              <a:rPr lang="de-DE" sz="600" dirty="0" smtClean="0"/>
              <a:t>Gerichtsstand</a:t>
            </a:r>
          </a:p>
          <a:p>
            <a:pPr marL="228600" indent="-228600">
              <a:buAutoNum type="arabicParenR"/>
            </a:pPr>
            <a:r>
              <a:rPr lang="de-DE" sz="600" dirty="0" smtClean="0"/>
              <a:t>Schiedsgericht</a:t>
            </a:r>
            <a:endParaRPr lang="de-DE" sz="600" dirty="0" smtClean="0"/>
          </a:p>
        </p:txBody>
      </p:sp>
      <p:pic>
        <p:nvPicPr>
          <p:cNvPr id="17" name="Bild 16"/>
          <p:cNvPicPr>
            <a:picLocks noChangeAspect="1"/>
          </p:cNvPicPr>
          <p:nvPr/>
        </p:nvPicPr>
        <p:blipFill>
          <a:blip r:embed="rId2"/>
          <a:stretch>
            <a:fillRect/>
          </a:stretch>
        </p:blipFill>
        <p:spPr>
          <a:xfrm>
            <a:off x="27260" y="1924037"/>
            <a:ext cx="1104292" cy="640214"/>
          </a:xfrm>
          <a:prstGeom prst="rect">
            <a:avLst/>
          </a:prstGeom>
        </p:spPr>
      </p:pic>
      <p:sp>
        <p:nvSpPr>
          <p:cNvPr id="57" name="Textfeld 56"/>
          <p:cNvSpPr txBox="1"/>
          <p:nvPr/>
        </p:nvSpPr>
        <p:spPr>
          <a:xfrm>
            <a:off x="1148513" y="1418005"/>
            <a:ext cx="1562165" cy="230832"/>
          </a:xfrm>
          <a:prstGeom prst="rect">
            <a:avLst/>
          </a:prstGeom>
          <a:noFill/>
        </p:spPr>
        <p:txBody>
          <a:bodyPr wrap="none" rtlCol="0">
            <a:spAutoFit/>
          </a:bodyPr>
          <a:lstStyle/>
          <a:p>
            <a:r>
              <a:rPr lang="de-DE" sz="900" b="1" dirty="0" smtClean="0"/>
              <a:t>5</a:t>
            </a:r>
            <a:r>
              <a:rPr lang="de-DE" sz="900" b="1" dirty="0" smtClean="0"/>
              <a:t>) Absicherung der Lieferung</a:t>
            </a:r>
            <a:endParaRPr lang="de-DE" sz="900" b="1" dirty="0"/>
          </a:p>
        </p:txBody>
      </p:sp>
      <p:pic>
        <p:nvPicPr>
          <p:cNvPr id="20" name="Bild 19"/>
          <p:cNvPicPr>
            <a:picLocks noChangeAspect="1"/>
          </p:cNvPicPr>
          <p:nvPr/>
        </p:nvPicPr>
        <p:blipFill>
          <a:blip r:embed="rId3"/>
          <a:stretch>
            <a:fillRect/>
          </a:stretch>
        </p:blipFill>
        <p:spPr>
          <a:xfrm>
            <a:off x="5447491" y="2705100"/>
            <a:ext cx="3625609" cy="1790700"/>
          </a:xfrm>
          <a:prstGeom prst="rect">
            <a:avLst/>
          </a:prstGeom>
        </p:spPr>
      </p:pic>
      <p:pic>
        <p:nvPicPr>
          <p:cNvPr id="21" name="Bild 20"/>
          <p:cNvPicPr>
            <a:picLocks noChangeAspect="1"/>
          </p:cNvPicPr>
          <p:nvPr/>
        </p:nvPicPr>
        <p:blipFill>
          <a:blip r:embed="rId4"/>
          <a:stretch>
            <a:fillRect/>
          </a:stretch>
        </p:blipFill>
        <p:spPr>
          <a:xfrm>
            <a:off x="5568137" y="4923498"/>
            <a:ext cx="3593861" cy="1934502"/>
          </a:xfrm>
          <a:prstGeom prst="rect">
            <a:avLst/>
          </a:prstGeom>
        </p:spPr>
      </p:pic>
      <p:sp>
        <p:nvSpPr>
          <p:cNvPr id="58" name="Textfeld 57"/>
          <p:cNvSpPr txBox="1"/>
          <p:nvPr/>
        </p:nvSpPr>
        <p:spPr>
          <a:xfrm>
            <a:off x="1131552" y="1702064"/>
            <a:ext cx="4188938" cy="630942"/>
          </a:xfrm>
          <a:prstGeom prst="rect">
            <a:avLst/>
          </a:prstGeom>
          <a:noFill/>
          <a:ln>
            <a:solidFill>
              <a:schemeClr val="tx1"/>
            </a:solidFill>
          </a:ln>
        </p:spPr>
        <p:txBody>
          <a:bodyPr wrap="square" rtlCol="0">
            <a:spAutoFit/>
          </a:bodyPr>
          <a:lstStyle/>
          <a:p>
            <a:r>
              <a:rPr lang="de-DE" sz="700" b="1" dirty="0" smtClean="0"/>
              <a:t>Absicherung von Lieferverzug:</a:t>
            </a:r>
          </a:p>
          <a:p>
            <a:r>
              <a:rPr lang="de-DE" sz="700" b="1" dirty="0" smtClean="0"/>
              <a:t>Bankgarantie (Liefergarantie)</a:t>
            </a:r>
            <a:r>
              <a:rPr lang="de-DE" sz="700" dirty="0" smtClean="0"/>
              <a:t>: Zahlungsversprechen einer Bank über vereinbarten Betrag bei Lieferverzug</a:t>
            </a:r>
          </a:p>
          <a:p>
            <a:r>
              <a:rPr lang="de-DE" sz="700" b="1" dirty="0" smtClean="0"/>
              <a:t>Pönale: </a:t>
            </a:r>
            <a:r>
              <a:rPr lang="de-DE" sz="700" dirty="0" smtClean="0"/>
              <a:t>Vertragsstrafe bei Überschreitung des Liefertermins z.B. 0,5% des Gesamtbetrages pro Woche</a:t>
            </a:r>
          </a:p>
          <a:p>
            <a:r>
              <a:rPr lang="de-DE" sz="700" dirty="0" smtClean="0"/>
              <a:t>Fixgeschäft: (für Exportgeschäft nur bedingt geeignet)</a:t>
            </a:r>
          </a:p>
          <a:p>
            <a:r>
              <a:rPr lang="de-DE" sz="700" b="1" dirty="0" smtClean="0"/>
              <a:t>Wichtigstes Instrument</a:t>
            </a:r>
            <a:r>
              <a:rPr lang="de-DE" sz="700" dirty="0" smtClean="0"/>
              <a:t>: Vertragsklauseln</a:t>
            </a:r>
            <a:r>
              <a:rPr lang="de-DE" sz="700" b="1" dirty="0" smtClean="0"/>
              <a:t>: </a:t>
            </a:r>
            <a:r>
              <a:rPr lang="de-DE" sz="700" b="1" dirty="0" err="1" smtClean="0"/>
              <a:t>Incoterms</a:t>
            </a:r>
            <a:r>
              <a:rPr lang="de-DE" sz="700" b="1" dirty="0" smtClean="0"/>
              <a:t> </a:t>
            </a:r>
            <a:r>
              <a:rPr lang="de-DE" sz="700" dirty="0" smtClean="0"/>
              <a:t>(lt. Int</a:t>
            </a:r>
            <a:r>
              <a:rPr lang="de-DE" sz="700" dirty="0" smtClean="0"/>
              <a:t>ernationaler Handelskammer Paris </a:t>
            </a:r>
            <a:r>
              <a:rPr lang="de-DE" sz="700" dirty="0" err="1" smtClean="0"/>
              <a:t>lletzte</a:t>
            </a:r>
            <a:r>
              <a:rPr lang="de-DE" sz="700" dirty="0" smtClean="0"/>
              <a:t> 2010)</a:t>
            </a:r>
            <a:endParaRPr lang="de-DE" sz="700" dirty="0" smtClean="0"/>
          </a:p>
        </p:txBody>
      </p:sp>
      <p:pic>
        <p:nvPicPr>
          <p:cNvPr id="27" name="Bild 26"/>
          <p:cNvPicPr>
            <a:picLocks noChangeAspect="1"/>
          </p:cNvPicPr>
          <p:nvPr/>
        </p:nvPicPr>
        <p:blipFill>
          <a:blip r:embed="rId5"/>
          <a:stretch>
            <a:fillRect/>
          </a:stretch>
        </p:blipFill>
        <p:spPr>
          <a:xfrm>
            <a:off x="1298022" y="2333006"/>
            <a:ext cx="3886915" cy="2510431"/>
          </a:xfrm>
          <a:prstGeom prst="rect">
            <a:avLst/>
          </a:prstGeom>
        </p:spPr>
      </p:pic>
      <p:sp>
        <p:nvSpPr>
          <p:cNvPr id="59" name="Textfeld 58"/>
          <p:cNvSpPr txBox="1"/>
          <p:nvPr/>
        </p:nvSpPr>
        <p:spPr>
          <a:xfrm>
            <a:off x="5299324" y="1655105"/>
            <a:ext cx="1493693" cy="230832"/>
          </a:xfrm>
          <a:prstGeom prst="rect">
            <a:avLst/>
          </a:prstGeom>
          <a:noFill/>
        </p:spPr>
        <p:txBody>
          <a:bodyPr wrap="none" rtlCol="0">
            <a:spAutoFit/>
          </a:bodyPr>
          <a:lstStyle/>
          <a:p>
            <a:r>
              <a:rPr lang="de-DE" sz="900" b="1" dirty="0"/>
              <a:t>6</a:t>
            </a:r>
            <a:r>
              <a:rPr lang="de-DE" sz="900" b="1" dirty="0" smtClean="0"/>
              <a:t>) Absicherung der Zahlung</a:t>
            </a:r>
            <a:endParaRPr lang="de-DE" sz="900" b="1" dirty="0"/>
          </a:p>
        </p:txBody>
      </p:sp>
      <p:sp>
        <p:nvSpPr>
          <p:cNvPr id="61" name="Textfeld 60"/>
          <p:cNvSpPr txBox="1"/>
          <p:nvPr/>
        </p:nvSpPr>
        <p:spPr>
          <a:xfrm>
            <a:off x="5362824" y="2197703"/>
            <a:ext cx="3755775" cy="523220"/>
          </a:xfrm>
          <a:prstGeom prst="rect">
            <a:avLst/>
          </a:prstGeom>
          <a:noFill/>
          <a:ln>
            <a:solidFill>
              <a:schemeClr val="tx1"/>
            </a:solidFill>
          </a:ln>
        </p:spPr>
        <p:txBody>
          <a:bodyPr wrap="square" rtlCol="0">
            <a:spAutoFit/>
          </a:bodyPr>
          <a:lstStyle/>
          <a:p>
            <a:r>
              <a:rPr lang="de-DE" sz="700" b="1" dirty="0" smtClean="0"/>
              <a:t>Dokumenteninkasso: </a:t>
            </a:r>
            <a:r>
              <a:rPr lang="de-DE" sz="700" dirty="0" smtClean="0"/>
              <a:t>(D/P: </a:t>
            </a:r>
            <a:r>
              <a:rPr lang="de-DE" sz="700" dirty="0" err="1" smtClean="0"/>
              <a:t>Documents</a:t>
            </a:r>
            <a:r>
              <a:rPr lang="de-DE" sz="700" dirty="0" smtClean="0"/>
              <a:t> </a:t>
            </a:r>
            <a:r>
              <a:rPr lang="de-DE" sz="700" dirty="0" err="1" smtClean="0"/>
              <a:t>against</a:t>
            </a:r>
            <a:r>
              <a:rPr lang="de-DE" sz="700" dirty="0" smtClean="0"/>
              <a:t> </a:t>
            </a:r>
            <a:r>
              <a:rPr lang="de-DE" sz="700" dirty="0" err="1" smtClean="0"/>
              <a:t>payments</a:t>
            </a:r>
            <a:r>
              <a:rPr lang="de-DE" sz="700" dirty="0" smtClean="0"/>
              <a:t>)</a:t>
            </a:r>
            <a:endParaRPr lang="de-DE" sz="700" b="1" dirty="0" smtClean="0"/>
          </a:p>
          <a:p>
            <a:r>
              <a:rPr lang="de-DE" sz="700" dirty="0" smtClean="0"/>
              <a:t>Verkäufer übergibt nach Versendung sämtliche Dokumente seiner Bank, Weitergabe an Käuferbank Diese gibt Kunden Dokumente nur, wenn dieser Zahlung an den Verkäufer freigibt. Wenn Käufer Dokumente nicht annimmt erhält Verkäufer kein Geld...</a:t>
            </a:r>
          </a:p>
        </p:txBody>
      </p:sp>
      <p:sp>
        <p:nvSpPr>
          <p:cNvPr id="62" name="Textfeld 61"/>
          <p:cNvSpPr txBox="1"/>
          <p:nvPr/>
        </p:nvSpPr>
        <p:spPr>
          <a:xfrm>
            <a:off x="5471405" y="4510260"/>
            <a:ext cx="3665194" cy="415498"/>
          </a:xfrm>
          <a:prstGeom prst="rect">
            <a:avLst/>
          </a:prstGeom>
          <a:noFill/>
          <a:ln>
            <a:solidFill>
              <a:schemeClr val="tx1"/>
            </a:solidFill>
          </a:ln>
        </p:spPr>
        <p:txBody>
          <a:bodyPr wrap="square" rtlCol="0">
            <a:spAutoFit/>
          </a:bodyPr>
          <a:lstStyle/>
          <a:p>
            <a:r>
              <a:rPr lang="de-DE" sz="700" dirty="0" smtClean="0"/>
              <a:t>Zur Vermeidung des Annahmerisikos auch: </a:t>
            </a:r>
            <a:r>
              <a:rPr lang="de-DE" sz="700" b="1" dirty="0" smtClean="0"/>
              <a:t>Dokumentenakkreditiv (L/C</a:t>
            </a:r>
            <a:r>
              <a:rPr lang="de-DE" sz="700" dirty="0" smtClean="0"/>
              <a:t> </a:t>
            </a:r>
            <a:r>
              <a:rPr lang="de-DE" sz="700" dirty="0" err="1" smtClean="0"/>
              <a:t>letter</a:t>
            </a:r>
            <a:r>
              <a:rPr lang="de-DE" sz="700" dirty="0" smtClean="0"/>
              <a:t> </a:t>
            </a:r>
            <a:r>
              <a:rPr lang="de-DE" sz="700" dirty="0" err="1" smtClean="0"/>
              <a:t>of</a:t>
            </a:r>
            <a:r>
              <a:rPr lang="de-DE" sz="700" dirty="0" smtClean="0"/>
              <a:t> </a:t>
            </a:r>
            <a:r>
              <a:rPr lang="de-DE" sz="700" dirty="0" err="1" smtClean="0"/>
              <a:t>credit</a:t>
            </a:r>
            <a:r>
              <a:rPr lang="de-DE" sz="700" dirty="0" smtClean="0"/>
              <a:t>) möglich:</a:t>
            </a:r>
          </a:p>
          <a:p>
            <a:r>
              <a:rPr lang="de-DE" sz="700" dirty="0" smtClean="0"/>
              <a:t>Käufer gibt seiner Bank die Anweisung, dem Verkäufer den Kaufpreis zu überweisen, wenn dieser vereinbarte Dokumente (z.B. Transport- Versicherungs-, Zollpapiere) rechtzeitig übergibt:</a:t>
            </a:r>
          </a:p>
        </p:txBody>
      </p:sp>
      <p:sp>
        <p:nvSpPr>
          <p:cNvPr id="63" name="Textfeld 62"/>
          <p:cNvSpPr txBox="1"/>
          <p:nvPr/>
        </p:nvSpPr>
        <p:spPr>
          <a:xfrm>
            <a:off x="5362825" y="1867164"/>
            <a:ext cx="3755774" cy="307777"/>
          </a:xfrm>
          <a:prstGeom prst="rect">
            <a:avLst/>
          </a:prstGeom>
          <a:noFill/>
          <a:ln>
            <a:solidFill>
              <a:schemeClr val="tx1"/>
            </a:solidFill>
          </a:ln>
        </p:spPr>
        <p:txBody>
          <a:bodyPr wrap="square" rtlCol="0">
            <a:spAutoFit/>
          </a:bodyPr>
          <a:lstStyle/>
          <a:p>
            <a:r>
              <a:rPr lang="de-DE" sz="700" dirty="0" smtClean="0"/>
              <a:t>Ohne Banken: An- Vorauszahlung, Exportkredit-  Zahlungsausfallversicherung, Eigentumsvorbehalt</a:t>
            </a:r>
          </a:p>
          <a:p>
            <a:r>
              <a:rPr lang="de-DE" sz="700" dirty="0" smtClean="0"/>
              <a:t>Mit Banken: Zahlungsgarantie, Dokumenteninkasso, </a:t>
            </a:r>
            <a:r>
              <a:rPr lang="de-DE" sz="700" dirty="0"/>
              <a:t>-</a:t>
            </a:r>
            <a:r>
              <a:rPr lang="de-DE" sz="700" dirty="0" smtClean="0"/>
              <a:t>akkreditiv, Wechsel (Zahlungsversprechen)</a:t>
            </a:r>
          </a:p>
        </p:txBody>
      </p:sp>
      <p:sp>
        <p:nvSpPr>
          <p:cNvPr id="64" name="Textfeld 63"/>
          <p:cNvSpPr txBox="1"/>
          <p:nvPr/>
        </p:nvSpPr>
        <p:spPr>
          <a:xfrm>
            <a:off x="-9276" y="4855505"/>
            <a:ext cx="5432215" cy="230832"/>
          </a:xfrm>
          <a:prstGeom prst="rect">
            <a:avLst/>
          </a:prstGeom>
          <a:noFill/>
        </p:spPr>
        <p:txBody>
          <a:bodyPr wrap="none" rtlCol="0">
            <a:spAutoFit/>
          </a:bodyPr>
          <a:lstStyle/>
          <a:p>
            <a:r>
              <a:rPr lang="de-DE" sz="900" b="1" dirty="0" smtClean="0"/>
              <a:t>7) Abwicklung internationaler Geschäfte: Lieferung vorbereiten, Rechnungen erstellen, Dienstleistung planen</a:t>
            </a:r>
            <a:endParaRPr lang="de-DE" sz="900" b="1" dirty="0"/>
          </a:p>
        </p:txBody>
      </p:sp>
      <p:sp>
        <p:nvSpPr>
          <p:cNvPr id="65" name="Textfeld 64"/>
          <p:cNvSpPr txBox="1"/>
          <p:nvPr/>
        </p:nvSpPr>
        <p:spPr>
          <a:xfrm>
            <a:off x="16124" y="6214405"/>
            <a:ext cx="1826141" cy="230832"/>
          </a:xfrm>
          <a:prstGeom prst="rect">
            <a:avLst/>
          </a:prstGeom>
          <a:noFill/>
        </p:spPr>
        <p:txBody>
          <a:bodyPr wrap="none" rtlCol="0">
            <a:spAutoFit/>
          </a:bodyPr>
          <a:lstStyle/>
          <a:p>
            <a:r>
              <a:rPr lang="de-DE" sz="900" b="1" dirty="0"/>
              <a:t>8</a:t>
            </a:r>
            <a:r>
              <a:rPr lang="de-DE" sz="900" b="1" dirty="0" smtClean="0"/>
              <a:t>) Volkswirtschaftliche Bedeutung</a:t>
            </a:r>
            <a:endParaRPr lang="de-DE" sz="900" b="1" dirty="0"/>
          </a:p>
        </p:txBody>
      </p:sp>
      <p:sp>
        <p:nvSpPr>
          <p:cNvPr id="66" name="Textfeld 65"/>
          <p:cNvSpPr txBox="1"/>
          <p:nvPr/>
        </p:nvSpPr>
        <p:spPr>
          <a:xfrm>
            <a:off x="8458" y="6437158"/>
            <a:ext cx="5527931" cy="415498"/>
          </a:xfrm>
          <a:prstGeom prst="rect">
            <a:avLst/>
          </a:prstGeom>
          <a:noFill/>
          <a:ln>
            <a:solidFill>
              <a:schemeClr val="tx1"/>
            </a:solidFill>
          </a:ln>
        </p:spPr>
        <p:txBody>
          <a:bodyPr wrap="square" rtlCol="0">
            <a:spAutoFit/>
          </a:bodyPr>
          <a:lstStyle/>
          <a:p>
            <a:r>
              <a:rPr lang="de-DE" sz="700" b="1" dirty="0" smtClean="0"/>
              <a:t>Exporte</a:t>
            </a:r>
            <a:r>
              <a:rPr lang="de-DE" sz="700" dirty="0" smtClean="0"/>
              <a:t>: zentrale Stütze der österreichischen Volkswirtschaft, 60% des BIP kommt durch Exporte zustande, großer Teil des Wohlstandes und der Arbeitsplätze, der Wettbewerbsfähigkeit und Zukunftsfähigkeit des Landes hängen von Exporten ab</a:t>
            </a:r>
          </a:p>
          <a:p>
            <a:r>
              <a:rPr lang="de-DE" sz="700" dirty="0" smtClean="0"/>
              <a:t>I</a:t>
            </a:r>
            <a:r>
              <a:rPr lang="de-DE" sz="700" b="1" dirty="0" smtClean="0"/>
              <a:t>mporte</a:t>
            </a:r>
            <a:r>
              <a:rPr lang="de-DE" sz="700" dirty="0" smtClean="0"/>
              <a:t>: Österreich &gt; kleines Land mit wenig Rohstoffen abhängig von der Versorgung durch das Ausland</a:t>
            </a:r>
          </a:p>
        </p:txBody>
      </p:sp>
      <p:sp>
        <p:nvSpPr>
          <p:cNvPr id="67" name="Textfeld 66"/>
          <p:cNvSpPr txBox="1"/>
          <p:nvPr/>
        </p:nvSpPr>
        <p:spPr>
          <a:xfrm>
            <a:off x="-4242" y="5078258"/>
            <a:ext cx="5527931" cy="1169551"/>
          </a:xfrm>
          <a:prstGeom prst="rect">
            <a:avLst/>
          </a:prstGeom>
          <a:noFill/>
          <a:ln>
            <a:solidFill>
              <a:schemeClr val="tx1"/>
            </a:solidFill>
          </a:ln>
        </p:spPr>
        <p:txBody>
          <a:bodyPr wrap="square" rtlCol="0">
            <a:spAutoFit/>
          </a:bodyPr>
          <a:lstStyle/>
          <a:p>
            <a:r>
              <a:rPr lang="de-DE" sz="700" dirty="0" smtClean="0"/>
              <a:t>Im internationalen Frachtverkehr sind besondere Dokumente notwendig um z.B. die Eigentumsrechte zu dokumentieren,...</a:t>
            </a:r>
          </a:p>
          <a:p>
            <a:r>
              <a:rPr lang="de-DE" sz="700" b="1" dirty="0" err="1" smtClean="0"/>
              <a:t>Konossoment</a:t>
            </a:r>
            <a:r>
              <a:rPr lang="de-DE" sz="700" dirty="0" smtClean="0"/>
              <a:t> (Bill </a:t>
            </a:r>
            <a:r>
              <a:rPr lang="de-DE" sz="700" dirty="0" err="1" smtClean="0"/>
              <a:t>of</a:t>
            </a:r>
            <a:r>
              <a:rPr lang="de-DE" sz="700" dirty="0" smtClean="0"/>
              <a:t> </a:t>
            </a:r>
            <a:r>
              <a:rPr lang="de-DE" sz="700" dirty="0" err="1" smtClean="0"/>
              <a:t>Lading</a:t>
            </a:r>
            <a:r>
              <a:rPr lang="de-DE" sz="700" dirty="0" smtClean="0"/>
              <a:t>): wichtigstes Transportdokument &gt; Dem Inhaber dieses Papieres gehört die Ware</a:t>
            </a:r>
          </a:p>
          <a:p>
            <a:r>
              <a:rPr lang="de-DE" sz="700" b="1" dirty="0" smtClean="0"/>
              <a:t>Frachtbriefe </a:t>
            </a:r>
            <a:r>
              <a:rPr lang="de-DE" sz="700" dirty="0" smtClean="0"/>
              <a:t>für Luft, Bahn-, LKW Fracht &gt; Dokument zur Abwicklung des Transportes</a:t>
            </a:r>
          </a:p>
          <a:p>
            <a:r>
              <a:rPr lang="de-DE" sz="700" b="1" dirty="0" smtClean="0"/>
              <a:t>Begleitpapiere</a:t>
            </a:r>
            <a:r>
              <a:rPr lang="de-DE" sz="700" dirty="0" smtClean="0"/>
              <a:t>: Handels- und </a:t>
            </a:r>
            <a:r>
              <a:rPr lang="de-DE" sz="700" dirty="0" err="1" smtClean="0"/>
              <a:t>Zollrechtung</a:t>
            </a:r>
            <a:r>
              <a:rPr lang="de-DE" sz="700" dirty="0" smtClean="0"/>
              <a:t>, Ursprungszeugnis, Packliste, Versicherungspolizze</a:t>
            </a:r>
          </a:p>
          <a:p>
            <a:r>
              <a:rPr lang="de-DE" sz="700" b="1" dirty="0" smtClean="0"/>
              <a:t>Rechnungen für EU </a:t>
            </a:r>
            <a:r>
              <a:rPr lang="de-DE" sz="700" dirty="0" smtClean="0"/>
              <a:t>Staaten: Nettobetrag, </a:t>
            </a:r>
            <a:r>
              <a:rPr lang="de-DE" sz="700" dirty="0" err="1" smtClean="0"/>
              <a:t>ig</a:t>
            </a:r>
            <a:r>
              <a:rPr lang="de-DE" sz="700" dirty="0" smtClean="0"/>
              <a:t> Lieferung:; Bestimmungslandprinzip (Erwerbssteuer), UID des Empfängers notwendig</a:t>
            </a:r>
          </a:p>
          <a:p>
            <a:r>
              <a:rPr lang="de-DE" sz="700" b="1" dirty="0" smtClean="0"/>
              <a:t>Rechnungen für Drittstaaten</a:t>
            </a:r>
            <a:r>
              <a:rPr lang="de-DE" sz="700" dirty="0" smtClean="0"/>
              <a:t>: Nettobetrag mit Hinweis auf Steuerbefreiung für Exporte</a:t>
            </a:r>
          </a:p>
          <a:p>
            <a:r>
              <a:rPr lang="de-DE" sz="700" dirty="0" smtClean="0"/>
              <a:t>Erforderliche Meldungen: Zusammenfassende Meldung über IG Lieferungen, UVA, Umsatzsteuererklärung, Zollmeldung, etc.</a:t>
            </a:r>
          </a:p>
          <a:p>
            <a:r>
              <a:rPr lang="de-DE" sz="700" b="1" dirty="0" smtClean="0"/>
              <a:t>Dienstleistungen im Ausland: </a:t>
            </a:r>
          </a:p>
          <a:p>
            <a:pPr marL="171450" indent="-171450">
              <a:buFont typeface="Arial"/>
              <a:buChar char="•"/>
            </a:pPr>
            <a:r>
              <a:rPr lang="de-DE" sz="700" dirty="0" smtClean="0"/>
              <a:t>Gewerbeberechtigung prüfen, -   Einreise- Aufenthalts und Arbeitsbewilligungen einholen, </a:t>
            </a:r>
          </a:p>
          <a:p>
            <a:pPr marL="171450" indent="-171450">
              <a:buFont typeface="Arial"/>
              <a:buChar char="•"/>
            </a:pPr>
            <a:r>
              <a:rPr lang="de-DE" sz="700" dirty="0" smtClean="0"/>
              <a:t>Sozialversicherung und Lohnsteuer nach öst. Recht (außer bei längeren Aufenthalten)</a:t>
            </a:r>
          </a:p>
        </p:txBody>
      </p:sp>
    </p:spTree>
    <p:extLst>
      <p:ext uri="{BB962C8B-B14F-4D97-AF65-F5344CB8AC3E}">
        <p14:creationId xmlns:p14="http://schemas.microsoft.com/office/powerpoint/2010/main" val="2379999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9" grpId="0"/>
      <p:bldP spid="47" grpId="0"/>
      <p:bldP spid="52" grpId="0" animBg="1"/>
      <p:bldP spid="56" grpId="0" animBg="1"/>
      <p:bldP spid="57" grpId="0"/>
      <p:bldP spid="58" grpId="0" animBg="1"/>
      <p:bldP spid="59" grpId="0"/>
      <p:bldP spid="61" grpId="0" animBg="1"/>
      <p:bldP spid="62" grpId="0" animBg="1"/>
      <p:bldP spid="63" grpId="0" animBg="1"/>
      <p:bldP spid="64" grpId="0"/>
      <p:bldP spid="65" grpId="0"/>
      <p:bldP spid="66" grpId="0" animBg="1"/>
      <p:bldP spid="67" grpId="0" animBg="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729</Words>
  <Application>Microsoft Macintosh PowerPoint</Application>
  <PresentationFormat>Bildschirmpräsentation (4:3)</PresentationFormat>
  <Paragraphs>94</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Office-Design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 holzheu</dc:creator>
  <cp:lastModifiedBy>werner holzheu</cp:lastModifiedBy>
  <cp:revision>213</cp:revision>
  <cp:lastPrinted>2018-11-21T16:37:53Z</cp:lastPrinted>
  <dcterms:created xsi:type="dcterms:W3CDTF">2015-09-21T19:41:13Z</dcterms:created>
  <dcterms:modified xsi:type="dcterms:W3CDTF">2019-02-08T18:00:22Z</dcterms:modified>
</cp:coreProperties>
</file>