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06" r:id="rId2"/>
    <p:sldId id="296" r:id="rId3"/>
    <p:sldId id="457" r:id="rId4"/>
    <p:sldId id="370" r:id="rId5"/>
    <p:sldId id="371" r:id="rId6"/>
    <p:sldId id="372" r:id="rId7"/>
    <p:sldId id="436" r:id="rId8"/>
    <p:sldId id="373" r:id="rId9"/>
    <p:sldId id="376" r:id="rId10"/>
    <p:sldId id="375" r:id="rId11"/>
    <p:sldId id="422" r:id="rId12"/>
    <p:sldId id="437" r:id="rId13"/>
    <p:sldId id="379" r:id="rId14"/>
    <p:sldId id="438" r:id="rId15"/>
    <p:sldId id="382" r:id="rId16"/>
    <p:sldId id="439" r:id="rId17"/>
    <p:sldId id="440" r:id="rId18"/>
    <p:sldId id="441" r:id="rId19"/>
    <p:sldId id="385" r:id="rId20"/>
    <p:sldId id="442" r:id="rId21"/>
    <p:sldId id="387" r:id="rId22"/>
    <p:sldId id="388" r:id="rId23"/>
    <p:sldId id="338" r:id="rId24"/>
    <p:sldId id="389" r:id="rId25"/>
    <p:sldId id="390" r:id="rId26"/>
    <p:sldId id="443" r:id="rId27"/>
    <p:sldId id="444" r:id="rId28"/>
    <p:sldId id="393" r:id="rId29"/>
    <p:sldId id="394" r:id="rId30"/>
    <p:sldId id="395" r:id="rId31"/>
    <p:sldId id="445" r:id="rId32"/>
    <p:sldId id="446" r:id="rId33"/>
    <p:sldId id="400" r:id="rId34"/>
    <p:sldId id="447" r:id="rId35"/>
    <p:sldId id="448" r:id="rId36"/>
    <p:sldId id="449" r:id="rId37"/>
    <p:sldId id="404" r:id="rId38"/>
    <p:sldId id="450" r:id="rId39"/>
    <p:sldId id="451" r:id="rId40"/>
    <p:sldId id="407" r:id="rId41"/>
    <p:sldId id="408" r:id="rId42"/>
    <p:sldId id="409" r:id="rId43"/>
    <p:sldId id="458" r:id="rId44"/>
    <p:sldId id="412" r:id="rId45"/>
    <p:sldId id="452" r:id="rId46"/>
    <p:sldId id="414" r:id="rId47"/>
    <p:sldId id="453" r:id="rId48"/>
    <p:sldId id="416" r:id="rId49"/>
    <p:sldId id="417" r:id="rId50"/>
    <p:sldId id="418" r:id="rId51"/>
    <p:sldId id="454" r:id="rId52"/>
    <p:sldId id="420" r:id="rId53"/>
    <p:sldId id="421" r:id="rId54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BFB6"/>
    <a:srgbClr val="F1EDE2"/>
    <a:srgbClr val="F8A602"/>
    <a:srgbClr val="FEDD9C"/>
    <a:srgbClr val="FEC95E"/>
    <a:srgbClr val="F89B02"/>
    <a:srgbClr val="E89B02"/>
    <a:srgbClr val="000000"/>
    <a:srgbClr val="808080"/>
    <a:srgbClr val="FAA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9297" autoAdjust="0"/>
  </p:normalViewPr>
  <p:slideViewPr>
    <p:cSldViewPr>
      <p:cViewPr varScale="1">
        <p:scale>
          <a:sx n="52" d="100"/>
          <a:sy n="52" d="100"/>
        </p:scale>
        <p:origin x="-11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658" y="-96"/>
      </p:cViewPr>
      <p:guideLst>
        <p:guide orient="horz" pos="3126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5300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r">
              <a:defRPr sz="1200"/>
            </a:lvl1pPr>
          </a:lstStyle>
          <a:p>
            <a:pPr>
              <a:defRPr/>
            </a:pPr>
            <a:fld id="{AF81748D-BF24-4AC5-9D77-2B65E151777B}" type="datetimeFigureOut">
              <a:rPr lang="de-DE"/>
              <a:pPr>
                <a:defRPr/>
              </a:pPr>
              <a:t>12.12.18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813" cy="495300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1275" y="9429750"/>
            <a:ext cx="2944813" cy="495300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r">
              <a:defRPr sz="1200"/>
            </a:lvl1pPr>
          </a:lstStyle>
          <a:p>
            <a:pPr>
              <a:defRPr/>
            </a:pPr>
            <a:fld id="{D37BA99F-7226-45CB-8E24-7B953B6BA7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605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547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530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0547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547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ABF041E-FE1F-453E-A138-13F941E946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6689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8306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2204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7475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9497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5395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1"/>
          </p:nvPr>
        </p:nvSpPr>
        <p:spPr>
          <a:xfrm>
            <a:off x="2417733" y="1931967"/>
            <a:ext cx="5768975" cy="3870325"/>
          </a:xfrm>
          <a:prstGeom prst="rect">
            <a:avLst/>
          </a:prstGeo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endParaRPr lang="de-DE" noProof="0" dirty="0" smtClean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117414" y="1895454"/>
            <a:ext cx="1277955" cy="4235471"/>
          </a:xfrm>
          <a:prstGeom prst="rect">
            <a:avLst/>
          </a:prstGeom>
        </p:spPr>
        <p:txBody>
          <a:bodyPr/>
          <a:lstStyle>
            <a:lvl1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lang="de-DE" sz="1200" b="0" baseline="0" dirty="0" smtClean="0">
                <a:solidFill>
                  <a:schemeClr val="tx1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marL="92075" lvl="0" indent="-92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1669247" y="1101439"/>
            <a:ext cx="7320825" cy="511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 lang="de-DE" sz="2200" dirty="0" smtClean="0">
                <a:solidFill>
                  <a:srgbClr val="43BFB6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marL="92075" lvl="0" indent="-92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</a:pPr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87473" y="1895454"/>
            <a:ext cx="6999327" cy="4416424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buFont typeface="Wingdings" pitchFamily="2" charset="2"/>
              <a:buChar char="§"/>
              <a:defRPr sz="1600">
                <a:latin typeface="ScalaSansLF-Regular" panose="020B0503060101020103" pitchFamily="34" charset="0"/>
              </a:defRPr>
            </a:lvl1pPr>
            <a:lvl2pPr>
              <a:defRPr sz="1400">
                <a:latin typeface="ScalaSansLF-Regular" panose="020B0503060101020103" pitchFamily="34" charset="0"/>
              </a:defRPr>
            </a:lvl2pPr>
            <a:lvl3pPr>
              <a:defRPr sz="1200">
                <a:latin typeface="ScalaSansLF-Regular" panose="020B0503060101020103" pitchFamily="34" charset="0"/>
              </a:defRPr>
            </a:lvl3pPr>
            <a:lvl4pPr>
              <a:defRPr sz="1100">
                <a:latin typeface="ScalaSansLF-Regular" panose="020B0503060101020103" pitchFamily="34" charset="0"/>
              </a:defRPr>
            </a:lvl4pPr>
            <a:lvl5pPr>
              <a:defRPr sz="1000">
                <a:latin typeface="ScalaSansLF-Regular" panose="020B0503060101020103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8"/>
          <p:cNvSpPr>
            <a:spLocks noGrp="1"/>
          </p:cNvSpPr>
          <p:nvPr>
            <p:ph sz="quarter" idx="11"/>
          </p:nvPr>
        </p:nvSpPr>
        <p:spPr>
          <a:xfrm>
            <a:off x="1678369" y="215900"/>
            <a:ext cx="5047898" cy="328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2200" b="0" dirty="0" smtClean="0">
                <a:solidFill>
                  <a:schemeClr val="bg2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117414" y="1895454"/>
            <a:ext cx="1277955" cy="4235471"/>
          </a:xfrm>
          <a:prstGeom prst="rect">
            <a:avLst/>
          </a:prstGeom>
        </p:spPr>
        <p:txBody>
          <a:bodyPr/>
          <a:lstStyle>
            <a:lvl1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lang="de-DE" sz="1200" b="0" baseline="0" dirty="0" smtClean="0">
                <a:solidFill>
                  <a:schemeClr val="tx1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marL="92075" lvl="0" indent="-92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  <p:sp>
        <p:nvSpPr>
          <p:cNvPr id="7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1687473" y="1165320"/>
            <a:ext cx="7320825" cy="511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 lang="de-DE" sz="2200" dirty="0" smtClean="0">
                <a:solidFill>
                  <a:srgbClr val="43BFB6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marL="92075" lvl="0" indent="-92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</a:pPr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417733" y="1566837"/>
            <a:ext cx="6076980" cy="3651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ScalaSansLF-Regular" panose="020B0503060101020103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8"/>
          <p:cNvSpPr>
            <a:spLocks noGrp="1"/>
          </p:cNvSpPr>
          <p:nvPr>
            <p:ph sz="quarter" idx="11"/>
          </p:nvPr>
        </p:nvSpPr>
        <p:spPr>
          <a:xfrm>
            <a:off x="1678369" y="215900"/>
            <a:ext cx="5011385" cy="328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2200" b="0" dirty="0" smtClean="0">
                <a:solidFill>
                  <a:schemeClr val="bg2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117414" y="1895454"/>
            <a:ext cx="1277955" cy="4235471"/>
          </a:xfrm>
          <a:prstGeom prst="rect">
            <a:avLst/>
          </a:prstGeom>
        </p:spPr>
        <p:txBody>
          <a:bodyPr/>
          <a:lstStyle>
            <a:lvl1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lang="de-DE" sz="1200" b="0" baseline="0" dirty="0" smtClean="0">
                <a:solidFill>
                  <a:schemeClr val="tx1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marL="92075" lvl="0" indent="-92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  <p:sp>
        <p:nvSpPr>
          <p:cNvPr id="7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1687473" y="1165320"/>
            <a:ext cx="7320825" cy="511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 lang="de-DE" sz="2200" dirty="0" smtClean="0">
                <a:solidFill>
                  <a:srgbClr val="43BFB6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marL="92075" lvl="0" indent="-92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</a:pPr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87471" y="1858941"/>
            <a:ext cx="3286171" cy="4267222"/>
          </a:xfrm>
          <a:prstGeom prst="rect">
            <a:avLst/>
          </a:prstGeom>
        </p:spPr>
        <p:txBody>
          <a:bodyPr/>
          <a:lstStyle>
            <a:lvl1pPr>
              <a:buClr>
                <a:srgbClr val="C0C0C0"/>
              </a:buClr>
              <a:buFont typeface="Wingdings" pitchFamily="2" charset="2"/>
              <a:buChar char="§"/>
              <a:defRPr lang="de-DE" sz="1800" dirty="0" smtClean="0">
                <a:solidFill>
                  <a:schemeClr val="tx1"/>
                </a:solidFill>
                <a:latin typeface="ScalaSansLF-Regular" panose="020B0503060101020103" pitchFamily="34" charset="0"/>
                <a:ea typeface="+mn-ea"/>
                <a:cs typeface="+mn-cs"/>
              </a:defRPr>
            </a:lvl1pPr>
            <a:lvl2pPr>
              <a:defRPr sz="1600">
                <a:latin typeface="ScalaSansLF-Regular" panose="020B0503060101020103" pitchFamily="34" charset="0"/>
              </a:defRPr>
            </a:lvl2pPr>
            <a:lvl3pPr>
              <a:defRPr sz="1400">
                <a:latin typeface="ScalaSansLF-Regular" panose="020B0503060101020103" pitchFamily="34" charset="0"/>
              </a:defRPr>
            </a:lvl3pPr>
            <a:lvl4pPr>
              <a:defRPr sz="1200">
                <a:latin typeface="ScalaSansLF-Regular" panose="020B0503060101020103" pitchFamily="34" charset="0"/>
              </a:defRPr>
            </a:lvl4pPr>
            <a:lvl5pPr>
              <a:defRPr sz="1100">
                <a:latin typeface="ScalaSansLF-Regular" panose="020B05030601010201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Inhaltsplatzhalter 8"/>
          <p:cNvSpPr>
            <a:spLocks noGrp="1"/>
          </p:cNvSpPr>
          <p:nvPr>
            <p:ph sz="quarter" idx="11"/>
          </p:nvPr>
        </p:nvSpPr>
        <p:spPr>
          <a:xfrm>
            <a:off x="1678369" y="215900"/>
            <a:ext cx="5047898" cy="328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2200" b="0" dirty="0" smtClean="0">
                <a:solidFill>
                  <a:schemeClr val="bg2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117414" y="1895454"/>
            <a:ext cx="1277955" cy="4235471"/>
          </a:xfrm>
          <a:prstGeom prst="rect">
            <a:avLst/>
          </a:prstGeom>
        </p:spPr>
        <p:txBody>
          <a:bodyPr/>
          <a:lstStyle>
            <a:lvl1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lang="de-DE" sz="1200" b="0" baseline="0" dirty="0" smtClean="0">
                <a:solidFill>
                  <a:schemeClr val="tx1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marL="92075" lvl="0" indent="-92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5192721" y="1858941"/>
            <a:ext cx="3286171" cy="4270372"/>
          </a:xfrm>
          <a:prstGeom prst="rect">
            <a:avLst/>
          </a:prstGeom>
        </p:spPr>
        <p:txBody>
          <a:bodyPr/>
          <a:lstStyle>
            <a:lvl1pPr>
              <a:buClr>
                <a:srgbClr val="C0C0C0"/>
              </a:buClr>
              <a:buFont typeface="Wingdings" pitchFamily="2" charset="2"/>
              <a:buChar char="§"/>
              <a:defRPr lang="de-DE" sz="1800" dirty="0" smtClean="0">
                <a:solidFill>
                  <a:schemeClr val="tx1"/>
                </a:solidFill>
                <a:latin typeface="ScalaSansLF-Regular" panose="020B0503060101020103" pitchFamily="34" charset="0"/>
                <a:ea typeface="+mn-ea"/>
                <a:cs typeface="+mn-cs"/>
              </a:defRPr>
            </a:lvl1pPr>
            <a:lvl2pPr>
              <a:defRPr sz="1600">
                <a:latin typeface="ScalaSansLF-Regular" panose="020B0503060101020103" pitchFamily="34" charset="0"/>
              </a:defRPr>
            </a:lvl2pPr>
            <a:lvl3pPr>
              <a:defRPr sz="1400">
                <a:latin typeface="ScalaSansLF-Regular" panose="020B0503060101020103" pitchFamily="34" charset="0"/>
              </a:defRPr>
            </a:lvl3pPr>
            <a:lvl4pPr>
              <a:defRPr sz="1200">
                <a:latin typeface="ScalaSansLF-Regular" panose="020B0503060101020103" pitchFamily="34" charset="0"/>
              </a:defRPr>
            </a:lvl4pPr>
            <a:lvl5pPr>
              <a:defRPr sz="1100">
                <a:latin typeface="ScalaSansLF-Regular" panose="020B05030601010201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14"/>
          <p:cNvSpPr>
            <a:spLocks noGrp="1"/>
          </p:cNvSpPr>
          <p:nvPr>
            <p:ph type="body" sz="quarter" idx="14"/>
          </p:nvPr>
        </p:nvSpPr>
        <p:spPr>
          <a:xfrm>
            <a:off x="1687473" y="1165320"/>
            <a:ext cx="7320825" cy="511182"/>
          </a:xfrm>
          <a:prstGeom prst="rect">
            <a:avLst/>
          </a:prstGeom>
        </p:spPr>
        <p:txBody>
          <a:bodyPr/>
          <a:lstStyle>
            <a:lvl1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 lang="de-DE" sz="2200" dirty="0" smtClean="0">
                <a:solidFill>
                  <a:srgbClr val="43BFB6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87473" y="1895454"/>
            <a:ext cx="3140117" cy="676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ScalaSansLF-Bold" panose="020B080306010102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687473" y="2552687"/>
            <a:ext cx="3140118" cy="3573475"/>
          </a:xfrm>
          <a:prstGeom prst="rect">
            <a:avLst/>
          </a:prstGeom>
        </p:spPr>
        <p:txBody>
          <a:bodyPr/>
          <a:lstStyle>
            <a:lvl1pPr>
              <a:defRPr lang="de-DE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Inhaltsplatzhalter 8"/>
          <p:cNvSpPr>
            <a:spLocks noGrp="1"/>
          </p:cNvSpPr>
          <p:nvPr>
            <p:ph sz="quarter" idx="11"/>
          </p:nvPr>
        </p:nvSpPr>
        <p:spPr>
          <a:xfrm>
            <a:off x="1678369" y="215900"/>
            <a:ext cx="5047898" cy="328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2200" b="0" dirty="0" smtClean="0">
                <a:solidFill>
                  <a:schemeClr val="bg2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de-DE" dirty="0" smtClean="0"/>
              <a:t>Textmasterformate durch Klicken bearbeiten</a:t>
            </a:r>
          </a:p>
        </p:txBody>
      </p:sp>
      <p:sp>
        <p:nvSpPr>
          <p:cNvPr id="8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117414" y="1895454"/>
            <a:ext cx="1277955" cy="4235471"/>
          </a:xfrm>
          <a:prstGeom prst="rect">
            <a:avLst/>
          </a:prstGeom>
        </p:spPr>
        <p:txBody>
          <a:bodyPr/>
          <a:lstStyle>
            <a:lvl1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lang="de-DE" sz="1200" b="0" baseline="0" dirty="0" smtClean="0">
                <a:solidFill>
                  <a:schemeClr val="tx1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marL="92075" lvl="0" indent="-92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  <p:sp>
        <p:nvSpPr>
          <p:cNvPr id="10" name="Textplatzhalter 2"/>
          <p:cNvSpPr>
            <a:spLocks noGrp="1"/>
          </p:cNvSpPr>
          <p:nvPr>
            <p:ph type="body" idx="13"/>
          </p:nvPr>
        </p:nvSpPr>
        <p:spPr>
          <a:xfrm>
            <a:off x="5083182" y="1895454"/>
            <a:ext cx="3140117" cy="676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de-DE" sz="1800" b="0" dirty="0" smtClean="0">
                <a:solidFill>
                  <a:schemeClr val="tx1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5083182" y="2552687"/>
            <a:ext cx="3140118" cy="3573475"/>
          </a:xfrm>
          <a:prstGeom prst="rect">
            <a:avLst/>
          </a:prstGeom>
        </p:spPr>
        <p:txBody>
          <a:bodyPr/>
          <a:lstStyle>
            <a:lvl1pPr>
              <a:defRPr lang="de-DE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1687473" y="1165320"/>
            <a:ext cx="7320825" cy="511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 lang="de-DE" sz="2200" dirty="0" smtClean="0">
                <a:solidFill>
                  <a:srgbClr val="43BFB6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marL="92075" lvl="0" indent="-92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</a:pPr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8"/>
          <p:cNvSpPr>
            <a:spLocks noGrp="1"/>
          </p:cNvSpPr>
          <p:nvPr>
            <p:ph sz="quarter" idx="11"/>
          </p:nvPr>
        </p:nvSpPr>
        <p:spPr>
          <a:xfrm>
            <a:off x="1678369" y="215900"/>
            <a:ext cx="5011385" cy="328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2200" b="0" dirty="0" smtClean="0">
                <a:solidFill>
                  <a:schemeClr val="bg2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117414" y="1895454"/>
            <a:ext cx="1277955" cy="4235471"/>
          </a:xfrm>
          <a:prstGeom prst="rect">
            <a:avLst/>
          </a:prstGeom>
        </p:spPr>
        <p:txBody>
          <a:bodyPr/>
          <a:lstStyle>
            <a:lvl1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lang="de-DE" sz="1200" b="0" baseline="0" dirty="0" smtClean="0">
                <a:solidFill>
                  <a:schemeClr val="tx1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marL="92075" lvl="0" indent="-92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1687473" y="1165320"/>
            <a:ext cx="7320825" cy="511182"/>
          </a:xfrm>
          <a:prstGeom prst="rect">
            <a:avLst/>
          </a:prstGeom>
        </p:spPr>
        <p:txBody>
          <a:bodyPr/>
          <a:lstStyle>
            <a:lvl1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 lang="de-DE" sz="2200" dirty="0" smtClean="0">
                <a:solidFill>
                  <a:srgbClr val="43BFB6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8"/>
          <p:cNvSpPr>
            <a:spLocks noGrp="1"/>
          </p:cNvSpPr>
          <p:nvPr>
            <p:ph sz="quarter" idx="11"/>
          </p:nvPr>
        </p:nvSpPr>
        <p:spPr>
          <a:xfrm>
            <a:off x="1678369" y="215900"/>
            <a:ext cx="5047898" cy="328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2200" b="0" dirty="0" smtClean="0">
                <a:solidFill>
                  <a:schemeClr val="bg2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de-DE" dirty="0" smtClean="0"/>
              <a:t>Textmasterformate durch Klicken bearbeiten</a:t>
            </a:r>
          </a:p>
        </p:txBody>
      </p:sp>
      <p:sp>
        <p:nvSpPr>
          <p:cNvPr id="3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117414" y="1895454"/>
            <a:ext cx="1277955" cy="4235471"/>
          </a:xfrm>
          <a:prstGeom prst="rect">
            <a:avLst/>
          </a:prstGeom>
        </p:spPr>
        <p:txBody>
          <a:bodyPr/>
          <a:lstStyle>
            <a:lvl1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lang="de-DE" sz="1200" b="0" baseline="0" dirty="0" smtClean="0">
                <a:solidFill>
                  <a:schemeClr val="tx1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marL="92075" lvl="0" indent="-92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  <p:sp>
        <p:nvSpPr>
          <p:cNvPr id="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1687473" y="1165320"/>
            <a:ext cx="7320825" cy="511182"/>
          </a:xfrm>
          <a:prstGeom prst="rect">
            <a:avLst/>
          </a:prstGeom>
        </p:spPr>
        <p:txBody>
          <a:bodyPr/>
          <a:lstStyle>
            <a:lvl1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 lang="de-DE" sz="2200" dirty="0" smtClean="0">
                <a:solidFill>
                  <a:srgbClr val="43BFB6"/>
                </a:solidFill>
                <a:latin typeface="ScalaSansLF-Bold" panose="020B0803060101020104" pitchFamily="34" charset="0"/>
                <a:ea typeface="+mn-ea"/>
                <a:cs typeface="+mn-cs"/>
              </a:defRPr>
            </a:lvl1pPr>
            <a:lvl2pPr marL="265113" indent="-173038">
              <a:tabLst>
                <a:tab pos="265113" algn="l"/>
              </a:tabLst>
              <a:defRPr sz="900"/>
            </a:lvl2pPr>
            <a:lvl3pPr marL="447675" indent="-182563">
              <a:defRPr sz="900"/>
            </a:lvl3pPr>
            <a:lvl4pPr marL="496888" indent="-49213">
              <a:defRPr sz="900"/>
            </a:lvl4pPr>
            <a:lvl5pPr>
              <a:defRPr sz="9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0"/>
            <a:endParaRPr lang="de-DE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43"/>
          <p:cNvSpPr txBox="1">
            <a:spLocks noChangeArrowheads="1"/>
          </p:cNvSpPr>
          <p:nvPr userDrawn="1"/>
        </p:nvSpPr>
        <p:spPr bwMode="auto">
          <a:xfrm>
            <a:off x="1249363" y="6359525"/>
            <a:ext cx="7488237" cy="214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800" b="1" smtClean="0">
                <a:solidFill>
                  <a:schemeClr val="bg2"/>
                </a:solidFill>
              </a:rPr>
              <a:t>© by TRAUNER Verlag, Linz</a:t>
            </a:r>
          </a:p>
        </p:txBody>
      </p:sp>
      <p:sp>
        <p:nvSpPr>
          <p:cNvPr id="1027" name="Rectangle 34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Text Box 7"/>
          <p:cNvSpPr txBox="1">
            <a:spLocks noChangeArrowheads="1"/>
          </p:cNvSpPr>
          <p:nvPr userDrawn="1"/>
        </p:nvSpPr>
        <p:spPr bwMode="auto">
          <a:xfrm>
            <a:off x="3429000" y="-1587500"/>
            <a:ext cx="685800" cy="685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1029" name="Rectangle 28"/>
          <p:cNvSpPr>
            <a:spLocks noChangeArrowheads="1"/>
          </p:cNvSpPr>
          <p:nvPr userDrawn="1"/>
        </p:nvSpPr>
        <p:spPr bwMode="auto">
          <a:xfrm>
            <a:off x="457200" y="-194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30" name="Rectangle 30"/>
          <p:cNvSpPr>
            <a:spLocks noChangeArrowheads="1"/>
          </p:cNvSpPr>
          <p:nvPr userDrawn="1"/>
        </p:nvSpPr>
        <p:spPr bwMode="auto">
          <a:xfrm>
            <a:off x="457200" y="-19431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1" name="Rectangle 35"/>
          <p:cNvSpPr>
            <a:spLocks noChangeArrowheads="1"/>
          </p:cNvSpPr>
          <p:nvPr userDrawn="1"/>
        </p:nvSpPr>
        <p:spPr bwMode="auto">
          <a:xfrm>
            <a:off x="0" y="690563"/>
            <a:ext cx="1431925" cy="616743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2" name="Text Box 44"/>
          <p:cNvSpPr txBox="1">
            <a:spLocks noChangeArrowheads="1"/>
          </p:cNvSpPr>
          <p:nvPr userDrawn="1"/>
        </p:nvSpPr>
        <p:spPr bwMode="auto">
          <a:xfrm>
            <a:off x="34925" y="6345238"/>
            <a:ext cx="1260475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sz="1000" smtClean="0"/>
              <a:t>- </a:t>
            </a:r>
            <a:fld id="{514DBA25-5A25-4DE0-8F8C-272F5BEFADA2}" type="slidenum">
              <a:rPr lang="de-DE" sz="1000" smtClean="0"/>
              <a:pPr algn="ctr" eaLnBrk="1" hangingPunct="1">
                <a:spcBef>
                  <a:spcPct val="50000"/>
                </a:spcBef>
                <a:defRPr/>
              </a:pPr>
              <a:t>‹Nr.›</a:t>
            </a:fld>
            <a:r>
              <a:rPr lang="de-DE" sz="1000" smtClean="0"/>
              <a:t> -</a:t>
            </a:r>
          </a:p>
        </p:txBody>
      </p:sp>
      <p:sp>
        <p:nvSpPr>
          <p:cNvPr id="1033" name="Rectangle 57"/>
          <p:cNvSpPr>
            <a:spLocks noChangeArrowheads="1"/>
          </p:cNvSpPr>
          <p:nvPr userDrawn="1"/>
        </p:nvSpPr>
        <p:spPr bwMode="auto">
          <a:xfrm>
            <a:off x="0" y="1522413"/>
            <a:ext cx="9144000" cy="349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4" name="Rectangle 58"/>
          <p:cNvSpPr>
            <a:spLocks noChangeArrowheads="1"/>
          </p:cNvSpPr>
          <p:nvPr userDrawn="1"/>
        </p:nvSpPr>
        <p:spPr bwMode="auto">
          <a:xfrm>
            <a:off x="0" y="6308725"/>
            <a:ext cx="9144000" cy="349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5" name="Picture 7"/>
          <p:cNvPicPr>
            <a:picLocks noChangeAspect="1" noChangeArrowheads="1"/>
          </p:cNvPicPr>
          <p:nvPr userDrawn="1"/>
        </p:nvPicPr>
        <p:blipFill>
          <a:blip r:embed="rId10" cstate="print"/>
          <a:srcRect l="1488" t="2135" r="89079" b="82373"/>
          <a:stretch>
            <a:fillRect/>
          </a:stretch>
        </p:blipFill>
        <p:spPr bwMode="auto">
          <a:xfrm>
            <a:off x="8712200" y="6345238"/>
            <a:ext cx="44132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4"/>
          <p:cNvSpPr txBox="1"/>
          <p:nvPr userDrawn="1"/>
        </p:nvSpPr>
        <p:spPr>
          <a:xfrm>
            <a:off x="1439863" y="6381750"/>
            <a:ext cx="4752975" cy="2301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900" b="1" dirty="0" smtClean="0">
                <a:solidFill>
                  <a:srgbClr val="A6A6A6"/>
                </a:solidFill>
              </a:rPr>
              <a:t>Praxisblicke –</a:t>
            </a:r>
            <a:r>
              <a:rPr lang="de-DE" sz="900" b="1" baseline="0" dirty="0" smtClean="0">
                <a:solidFill>
                  <a:srgbClr val="A6A6A6"/>
                </a:solidFill>
              </a:rPr>
              <a:t> III HLT</a:t>
            </a:r>
            <a:endParaRPr lang="de-DE" sz="900" b="1" dirty="0" smtClean="0">
              <a:solidFill>
                <a:srgbClr val="A6A6A6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platzhalter 6"/>
          <p:cNvSpPr>
            <a:spLocks noGrp="1"/>
          </p:cNvSpPr>
          <p:nvPr>
            <p:ph type="body" sz="quarter" idx="12"/>
          </p:nvPr>
        </p:nvSpPr>
        <p:spPr bwMode="auto">
          <a:xfrm>
            <a:off x="117475" y="1895475"/>
            <a:ext cx="1277938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1583668" y="5265204"/>
            <a:ext cx="3837992" cy="803731"/>
          </a:xfrm>
          <a:prstGeom prst="roundRect">
            <a:avLst>
              <a:gd name="adj" fmla="val 2086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6700" indent="-266700">
              <a:lnSpc>
                <a:spcPct val="125000"/>
              </a:lnSpc>
              <a:buClr>
                <a:srgbClr val="7F7F7F"/>
              </a:buClr>
              <a:buSzPct val="101000"/>
              <a:buFont typeface="Wingdings" pitchFamily="2" charset="2"/>
              <a:buChar char="v"/>
              <a:tabLst>
                <a:tab pos="266700" algn="l"/>
              </a:tabLst>
              <a:defRPr/>
            </a:pPr>
            <a:r>
              <a:rPr lang="de-DE" sz="1600" dirty="0">
                <a:solidFill>
                  <a:srgbClr val="606060"/>
                </a:solidFill>
                <a:latin typeface="ScalaSansLF-Regular" panose="020B0503060101020103" pitchFamily="34" charset="0"/>
              </a:rPr>
              <a:t>Unternehmer, Firma, Firmenbuch</a:t>
            </a:r>
          </a:p>
          <a:p>
            <a:pPr marL="266700" indent="-266700">
              <a:lnSpc>
                <a:spcPct val="125000"/>
              </a:lnSpc>
              <a:buClr>
                <a:srgbClr val="7F7F7F"/>
              </a:buClr>
              <a:buSzPct val="101000"/>
              <a:buFont typeface="Wingdings" pitchFamily="2" charset="2"/>
              <a:buChar char="v"/>
              <a:tabLst>
                <a:tab pos="266700" algn="l"/>
              </a:tabLst>
              <a:defRPr/>
            </a:pPr>
            <a:r>
              <a:rPr lang="de-DE" sz="1600" dirty="0">
                <a:solidFill>
                  <a:srgbClr val="606060"/>
                </a:solidFill>
                <a:latin typeface="ScalaSansLF-Regular" panose="020B0503060101020103" pitchFamily="34" charset="0"/>
              </a:rPr>
              <a:t>Wahl der Rechtsform im </a:t>
            </a:r>
            <a:r>
              <a:rPr lang="de-DE" sz="1600" dirty="0" smtClean="0">
                <a:solidFill>
                  <a:srgbClr val="606060"/>
                </a:solidFill>
                <a:latin typeface="ScalaSansLF-Regular" panose="020B0503060101020103" pitchFamily="34" charset="0"/>
              </a:rPr>
              <a:t>Überblick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112060" y="5265204"/>
            <a:ext cx="3708400" cy="803731"/>
          </a:xfrm>
          <a:prstGeom prst="roundRect">
            <a:avLst>
              <a:gd name="adj" fmla="val 2086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66700" indent="-266700">
              <a:lnSpc>
                <a:spcPct val="125000"/>
              </a:lnSpc>
              <a:buClr>
                <a:srgbClr val="7F7F7F"/>
              </a:buClr>
              <a:buSzPct val="101000"/>
              <a:buFont typeface="Wingdings" pitchFamily="2" charset="2"/>
              <a:buChar char="v"/>
              <a:tabLst>
                <a:tab pos="266700" algn="l"/>
              </a:tabLst>
              <a:defRPr/>
            </a:pPr>
            <a:r>
              <a:rPr lang="de-DE" sz="1600" dirty="0">
                <a:solidFill>
                  <a:srgbClr val="606060"/>
                </a:solidFill>
                <a:latin typeface="ScalaSansLF-Regular" panose="020B0503060101020103" pitchFamily="34" charset="0"/>
              </a:rPr>
              <a:t>Rechtsformen der Unternehmen</a:t>
            </a:r>
          </a:p>
          <a:p>
            <a:pPr marL="266700" indent="-266700">
              <a:lnSpc>
                <a:spcPct val="125000"/>
              </a:lnSpc>
              <a:buClr>
                <a:srgbClr val="7F7F7F"/>
              </a:buClr>
              <a:buSzPct val="101000"/>
              <a:buFont typeface="Wingdings" pitchFamily="2" charset="2"/>
              <a:buChar char="v"/>
              <a:tabLst>
                <a:tab pos="266700" algn="l"/>
              </a:tabLst>
              <a:defRPr/>
            </a:pPr>
            <a:r>
              <a:rPr lang="de-DE" sz="1600" dirty="0">
                <a:solidFill>
                  <a:srgbClr val="606060"/>
                </a:solidFill>
                <a:latin typeface="ScalaSansLF-Regular" panose="020B0503060101020103" pitchFamily="34" charset="0"/>
              </a:rPr>
              <a:t>Vollmachten im Unternehmen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20522" y="15814376"/>
            <a:ext cx="9045883" cy="755012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97740" y="15274316"/>
            <a:ext cx="13187012" cy="1100651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3" y="-50556"/>
            <a:ext cx="5984825" cy="531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Was ist eine Firma?</a:t>
            </a:r>
          </a:p>
        </p:txBody>
      </p:sp>
      <p:sp>
        <p:nvSpPr>
          <p:cNvPr id="11267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Unternehmer, Firma, Firmenbuch</a:t>
            </a:r>
          </a:p>
        </p:txBody>
      </p:sp>
      <p:sp>
        <p:nvSpPr>
          <p:cNvPr id="11268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43BFB6"/>
                </a:solidFill>
              </a:rPr>
              <a:t>Was ist eine Firma?</a:t>
            </a:r>
          </a:p>
          <a:p>
            <a:pPr eaLnBrk="1" hangingPunct="1"/>
            <a:r>
              <a:rPr lang="de-DE" kern="1200" dirty="0"/>
              <a:t>Firmenbuch</a:t>
            </a:r>
          </a:p>
        </p:txBody>
      </p:sp>
      <p:pic>
        <p:nvPicPr>
          <p:cNvPr id="11270" name="Picture 2" descr="L:\fotolia-Bilder\Betriebswirtschaft\Vertrag_21797969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4365625"/>
            <a:ext cx="224155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644" y="1989138"/>
            <a:ext cx="7085828" cy="110932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680" y="3413534"/>
            <a:ext cx="7106796" cy="807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Firmenbuch</a:t>
            </a:r>
          </a:p>
        </p:txBody>
      </p:sp>
      <p:sp>
        <p:nvSpPr>
          <p:cNvPr id="14339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Unternehmer, Firma, Firmenbuch</a:t>
            </a:r>
          </a:p>
        </p:txBody>
      </p:sp>
      <p:sp>
        <p:nvSpPr>
          <p:cNvPr id="14340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kern="1200" dirty="0"/>
              <a:t>Was ist eine Firma?</a:t>
            </a:r>
          </a:p>
          <a:p>
            <a:pPr eaLnBrk="1" hangingPunct="1"/>
            <a:r>
              <a:rPr lang="de-DE" dirty="0">
                <a:solidFill>
                  <a:srgbClr val="43BFB6"/>
                </a:solidFill>
              </a:rPr>
              <a:t>Firmenbuch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048" y="2217010"/>
            <a:ext cx="6801177" cy="348024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349" y="1725387"/>
            <a:ext cx="3340707" cy="317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Firmenbuch</a:t>
            </a:r>
          </a:p>
        </p:txBody>
      </p:sp>
      <p:sp>
        <p:nvSpPr>
          <p:cNvPr id="13315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Unternehmer, Firma, Firmenbuch</a:t>
            </a:r>
          </a:p>
        </p:txBody>
      </p:sp>
      <p:sp>
        <p:nvSpPr>
          <p:cNvPr id="13316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kern="1200" dirty="0"/>
              <a:t>Was ist eine Firma?</a:t>
            </a:r>
          </a:p>
          <a:p>
            <a:pPr eaLnBrk="1" hangingPunct="1"/>
            <a:r>
              <a:rPr lang="de-DE" dirty="0">
                <a:solidFill>
                  <a:srgbClr val="43BFB6"/>
                </a:solidFill>
              </a:rPr>
              <a:t>Firmenbuch</a:t>
            </a:r>
          </a:p>
        </p:txBody>
      </p:sp>
      <p:sp>
        <p:nvSpPr>
          <p:cNvPr id="13317" name="Textfeld 4"/>
          <p:cNvSpPr txBox="1">
            <a:spLocks noChangeArrowheads="1"/>
          </p:cNvSpPr>
          <p:nvPr/>
        </p:nvSpPr>
        <p:spPr bwMode="auto">
          <a:xfrm>
            <a:off x="1691680" y="1727200"/>
            <a:ext cx="736602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43BFB6"/>
                </a:solidFill>
                <a:latin typeface="ScalaSansLF-Bold" panose="020B0803060101020104" pitchFamily="34" charset="0"/>
              </a:rPr>
              <a:t>Bestandteile des Firmenbuchs</a:t>
            </a:r>
          </a:p>
          <a:p>
            <a:endParaRPr lang="de-DE" sz="1600" b="1" dirty="0">
              <a:solidFill>
                <a:srgbClr val="D99101"/>
              </a:solidFill>
            </a:endParaRPr>
          </a:p>
          <a:p>
            <a:endParaRPr lang="de-DE" sz="1600" b="1" dirty="0">
              <a:solidFill>
                <a:srgbClr val="D99101"/>
              </a:solidFill>
            </a:endParaRPr>
          </a:p>
          <a:p>
            <a:endParaRPr lang="de-DE" sz="1600" b="1" dirty="0">
              <a:solidFill>
                <a:srgbClr val="D99101"/>
              </a:solidFill>
            </a:endParaRPr>
          </a:p>
          <a:p>
            <a:endParaRPr lang="de-DE" sz="1600" dirty="0"/>
          </a:p>
          <a:p>
            <a:endParaRPr lang="de-DE" sz="1600" b="1" dirty="0">
              <a:solidFill>
                <a:srgbClr val="D9910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40" y="2297112"/>
            <a:ext cx="6052839" cy="37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Firmenbuch</a:t>
            </a:r>
          </a:p>
        </p:txBody>
      </p:sp>
      <p:sp>
        <p:nvSpPr>
          <p:cNvPr id="14339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Unternehmer, Firma, Firmenbuch</a:t>
            </a:r>
          </a:p>
        </p:txBody>
      </p:sp>
      <p:sp>
        <p:nvSpPr>
          <p:cNvPr id="14340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kern="1200" dirty="0"/>
              <a:t>Was ist eine Firma?</a:t>
            </a:r>
          </a:p>
          <a:p>
            <a:pPr eaLnBrk="1" hangingPunct="1"/>
            <a:r>
              <a:rPr lang="de-DE" dirty="0">
                <a:solidFill>
                  <a:srgbClr val="43BFB6"/>
                </a:solidFill>
              </a:rPr>
              <a:t>Firmenbuch</a:t>
            </a:r>
          </a:p>
        </p:txBody>
      </p:sp>
      <p:sp>
        <p:nvSpPr>
          <p:cNvPr id="14341" name="Textfeld 4"/>
          <p:cNvSpPr txBox="1">
            <a:spLocks noChangeArrowheads="1"/>
          </p:cNvSpPr>
          <p:nvPr/>
        </p:nvSpPr>
        <p:spPr bwMode="auto">
          <a:xfrm>
            <a:off x="1691680" y="1727200"/>
            <a:ext cx="752475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solidFill>
                  <a:srgbClr val="43BFB6"/>
                </a:solidFill>
                <a:latin typeface="ScalaSansLF-Bold" panose="020B0803060101020104" pitchFamily="34" charset="0"/>
              </a:rPr>
              <a:t>Veröffentlichung der Firmenbucheinträge</a:t>
            </a:r>
          </a:p>
          <a:p>
            <a:endParaRPr lang="de-DE" sz="1600" b="1" dirty="0">
              <a:solidFill>
                <a:srgbClr val="D99101"/>
              </a:solidFill>
            </a:endParaRPr>
          </a:p>
          <a:p>
            <a:endParaRPr lang="de-DE" sz="1600" b="1" dirty="0">
              <a:solidFill>
                <a:srgbClr val="D99101"/>
              </a:solidFill>
            </a:endParaRPr>
          </a:p>
          <a:p>
            <a:endParaRPr lang="de-DE" sz="1600" b="1" dirty="0">
              <a:solidFill>
                <a:srgbClr val="D99101"/>
              </a:solidFill>
            </a:endParaRPr>
          </a:p>
          <a:p>
            <a:endParaRPr lang="de-DE" sz="1600" dirty="0"/>
          </a:p>
          <a:p>
            <a:endParaRPr lang="de-DE" sz="1600" b="1" dirty="0">
              <a:solidFill>
                <a:srgbClr val="D9910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63713" y="2312988"/>
            <a:ext cx="723741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7800" indent="-177800">
              <a:buClr>
                <a:schemeClr val="bg2"/>
              </a:buClr>
              <a:defRPr/>
            </a:pPr>
            <a:endParaRPr lang="de-DE" sz="1600" dirty="0" smtClean="0"/>
          </a:p>
          <a:p>
            <a:pPr marL="177800" indent="-177800">
              <a:buClr>
                <a:schemeClr val="bg2"/>
              </a:buClr>
              <a:defRPr/>
            </a:pPr>
            <a:endParaRPr lang="de-DE" sz="1600" dirty="0"/>
          </a:p>
          <a:p>
            <a:pPr marL="177800" indent="-177800">
              <a:buClr>
                <a:schemeClr val="bg2"/>
              </a:buClr>
              <a:defRPr/>
            </a:pPr>
            <a:endParaRPr lang="de-DE" sz="1600" dirty="0" smtClean="0"/>
          </a:p>
          <a:p>
            <a:pPr marL="177800" indent="-177800">
              <a:buClr>
                <a:schemeClr val="bg2"/>
              </a:buClr>
              <a:defRPr/>
            </a:pPr>
            <a:endParaRPr lang="de-DE" sz="1600" dirty="0"/>
          </a:p>
          <a:p>
            <a:pPr marL="177800" indent="-177800">
              <a:buClr>
                <a:schemeClr val="bg2"/>
              </a:buClr>
              <a:defRPr/>
            </a:pPr>
            <a:endParaRPr lang="de-DE" sz="160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905" y="2439236"/>
            <a:ext cx="6724567" cy="9392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806" y="3867286"/>
            <a:ext cx="6823435" cy="749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Firmenbuch</a:t>
            </a:r>
          </a:p>
        </p:txBody>
      </p:sp>
      <p:sp>
        <p:nvSpPr>
          <p:cNvPr id="15363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Unternehmer, Firma, Firmenbuch</a:t>
            </a:r>
          </a:p>
        </p:txBody>
      </p:sp>
      <p:sp>
        <p:nvSpPr>
          <p:cNvPr id="15364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kern="1200" dirty="0"/>
              <a:t>Was ist eine Firma?</a:t>
            </a:r>
          </a:p>
          <a:p>
            <a:pPr eaLnBrk="1" hangingPunct="1"/>
            <a:r>
              <a:rPr lang="de-DE" dirty="0">
                <a:solidFill>
                  <a:srgbClr val="43BFB6"/>
                </a:solidFill>
              </a:rPr>
              <a:t>Firmenbuch</a:t>
            </a:r>
          </a:p>
        </p:txBody>
      </p:sp>
      <p:sp>
        <p:nvSpPr>
          <p:cNvPr id="15365" name="Textfeld 4"/>
          <p:cNvSpPr txBox="1">
            <a:spLocks noChangeArrowheads="1"/>
          </p:cNvSpPr>
          <p:nvPr/>
        </p:nvSpPr>
        <p:spPr bwMode="auto">
          <a:xfrm>
            <a:off x="1692275" y="1727200"/>
            <a:ext cx="752475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solidFill>
                  <a:srgbClr val="43BFB6"/>
                </a:solidFill>
                <a:latin typeface="ScalaSansLF-Bold" panose="020B0803060101020104" pitchFamily="34" charset="0"/>
              </a:rPr>
              <a:t>Einsichtnahme in das Firmenbuch</a:t>
            </a:r>
          </a:p>
          <a:p>
            <a:endParaRPr lang="de-DE" sz="1600" b="1" dirty="0">
              <a:solidFill>
                <a:srgbClr val="D99101"/>
              </a:solidFill>
            </a:endParaRPr>
          </a:p>
          <a:p>
            <a:endParaRPr lang="de-DE" sz="1600" b="1" dirty="0">
              <a:solidFill>
                <a:srgbClr val="D99101"/>
              </a:solidFill>
            </a:endParaRPr>
          </a:p>
          <a:p>
            <a:endParaRPr lang="de-DE" sz="1600" b="1" dirty="0">
              <a:solidFill>
                <a:srgbClr val="D99101"/>
              </a:solidFill>
            </a:endParaRPr>
          </a:p>
          <a:p>
            <a:endParaRPr lang="de-DE" sz="1600" dirty="0"/>
          </a:p>
          <a:p>
            <a:endParaRPr lang="de-DE" sz="1600" b="1" dirty="0">
              <a:solidFill>
                <a:srgbClr val="D9910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692275" y="2312988"/>
            <a:ext cx="709295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Das Firmenbuch ist für jeden Interessenten zugänglich. Zugang zu den Informationen </a:t>
            </a:r>
            <a:r>
              <a:rPr lang="en-US" sz="1600" dirty="0">
                <a:latin typeface="ScalaSansLF-Regular" panose="020B0503060101020103" pitchFamily="34" charset="0"/>
              </a:rPr>
              <a:t>hat man</a:t>
            </a:r>
          </a:p>
          <a:p>
            <a:pPr>
              <a:defRPr/>
            </a:pPr>
            <a:endParaRPr lang="en-US" sz="1600" dirty="0">
              <a:latin typeface="ScalaSansLF-Regular" panose="020B0503060101020103" pitchFamily="34" charset="0"/>
            </a:endParaRPr>
          </a:p>
          <a:p>
            <a:pPr marL="177800" indent="-177800">
              <a:lnSpc>
                <a:spcPct val="150000"/>
              </a:lnSpc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durch Einsichtnahme bei Gericht,</a:t>
            </a:r>
          </a:p>
          <a:p>
            <a:pPr marL="177800" indent="-177800">
              <a:lnSpc>
                <a:spcPct val="150000"/>
              </a:lnSpc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über Notare und Rechtsanwälte oder</a:t>
            </a:r>
          </a:p>
          <a:p>
            <a:pPr marL="177800" indent="-177800">
              <a:lnSpc>
                <a:spcPct val="150000"/>
              </a:lnSpc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ScalaSansLF-Regular" panose="020B0503060101020103" pitchFamily="34" charset="0"/>
              </a:rPr>
              <a:t>via Internet </a:t>
            </a:r>
            <a:r>
              <a:rPr lang="en-US" sz="1600" dirty="0">
                <a:solidFill>
                  <a:srgbClr val="8CC63F"/>
                </a:solidFill>
                <a:latin typeface="ScalaSansLF-Regular" panose="020B0503060101020103" pitchFamily="34" charset="0"/>
              </a:rPr>
              <a:t>(www.jusline.at</a:t>
            </a:r>
            <a:r>
              <a:rPr lang="en-US" sz="1600" dirty="0" smtClean="0">
                <a:solidFill>
                  <a:srgbClr val="8CC63F"/>
                </a:solidFill>
                <a:latin typeface="ScalaSansLF-Regular" panose="020B0503060101020103" pitchFamily="34" charset="0"/>
              </a:rPr>
              <a:t>).</a:t>
            </a:r>
            <a:endParaRPr lang="en-US" sz="1600" dirty="0">
              <a:latin typeface="ScalaSansLF-Regular" panose="020B0503060101020103" pitchFamily="34" charset="0"/>
            </a:endParaRPr>
          </a:p>
          <a:p>
            <a:pPr>
              <a:lnSpc>
                <a:spcPct val="150000"/>
              </a:lnSpc>
              <a:buClr>
                <a:schemeClr val="bg2"/>
              </a:buClr>
              <a:defRPr/>
            </a:pPr>
            <a:endParaRPr lang="en-US" sz="1600" dirty="0">
              <a:latin typeface="ScalaSansLF-Regular" panose="020B0503060101020103" pitchFamily="34" charset="0"/>
            </a:endParaRPr>
          </a:p>
          <a:p>
            <a:pPr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Der Zugang zum Firmenbuch ist kostenpflichtig</a:t>
            </a:r>
            <a:r>
              <a:rPr lang="de-DE" sz="1600" dirty="0"/>
              <a:t>.</a:t>
            </a: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9150" y="3632200"/>
            <a:ext cx="1738313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300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1403350" y="1125538"/>
            <a:ext cx="7632700" cy="6826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Wahl der Rechtsform im Überblick</a:t>
            </a:r>
          </a:p>
        </p:txBody>
      </p:sp>
      <p:sp>
        <p:nvSpPr>
          <p:cNvPr id="16387" name="Textplatzhalter 2"/>
          <p:cNvSpPr txBox="1">
            <a:spLocks/>
          </p:cNvSpPr>
          <p:nvPr/>
        </p:nvSpPr>
        <p:spPr bwMode="auto">
          <a:xfrm>
            <a:off x="0" y="2024844"/>
            <a:ext cx="14033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Kriterien für die Wahl der Rechtsform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Arten von Rechtsformen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endParaRPr lang="de-DE" sz="12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808163"/>
            <a:ext cx="6209305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Kriterien für die Wahl der idealen Rechtsform</a:t>
            </a:r>
          </a:p>
        </p:txBody>
      </p:sp>
      <p:sp>
        <p:nvSpPr>
          <p:cNvPr id="17411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Wahl der Rechtsform im Überblick</a:t>
            </a:r>
          </a:p>
        </p:txBody>
      </p:sp>
      <p:sp>
        <p:nvSpPr>
          <p:cNvPr id="17412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43BFB6"/>
                </a:solidFill>
              </a:rPr>
              <a:t>Kriterien für die Wahl der Rechtsform</a:t>
            </a:r>
          </a:p>
          <a:p>
            <a:pPr eaLnBrk="1" hangingPunct="1"/>
            <a:r>
              <a:rPr lang="de-DE" kern="1200" dirty="0"/>
              <a:t>Arten von Rechtsformen</a:t>
            </a:r>
          </a:p>
          <a:p>
            <a:pPr eaLnBrk="1" hangingPunct="1"/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877" y="2420888"/>
            <a:ext cx="7205736" cy="30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6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Kriterien für die Wahl der idealen Rechtsform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Wahl der Rechtsform im Überblick</a:t>
            </a:r>
          </a:p>
        </p:txBody>
      </p:sp>
      <p:sp>
        <p:nvSpPr>
          <p:cNvPr id="18436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43BFB6"/>
                </a:solidFill>
              </a:rPr>
              <a:t>Kriterien für die Wahl der Rechtsform</a:t>
            </a:r>
          </a:p>
          <a:p>
            <a:pPr eaLnBrk="1" hangingPunct="1"/>
            <a:r>
              <a:rPr lang="de-DE" kern="1200" dirty="0"/>
              <a:t>Arten von Rechtsformen</a:t>
            </a:r>
          </a:p>
          <a:p>
            <a:pPr eaLnBrk="1" hangingPunct="1"/>
            <a:endParaRPr lang="de-DE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880828"/>
            <a:ext cx="5845227" cy="40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5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Kriterien für die Wahl der idealen Rechtsform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Wahl der Rechtsform im Überblick</a:t>
            </a:r>
          </a:p>
        </p:txBody>
      </p:sp>
      <p:sp>
        <p:nvSpPr>
          <p:cNvPr id="19460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43BFB6"/>
                </a:solidFill>
              </a:rPr>
              <a:t>Kriterien für die Wahl der Rechtsform</a:t>
            </a:r>
          </a:p>
          <a:p>
            <a:pPr eaLnBrk="1" hangingPunct="1"/>
            <a:r>
              <a:rPr lang="de-DE" kern="1200" dirty="0"/>
              <a:t>Arten von Rechtsformen</a:t>
            </a:r>
          </a:p>
          <a:p>
            <a:pPr eaLnBrk="1" hangingPunct="1"/>
            <a:endParaRPr lang="de-DE" dirty="0" smtClean="0"/>
          </a:p>
          <a:p>
            <a:pPr eaLnBrk="1" hangingPunct="1"/>
            <a:endParaRPr lang="de-DE" dirty="0" smtClean="0"/>
          </a:p>
        </p:txBody>
      </p:sp>
      <p:sp>
        <p:nvSpPr>
          <p:cNvPr id="19465" name="Textfeld 2"/>
          <p:cNvSpPr txBox="1">
            <a:spLocks noChangeArrowheads="1"/>
          </p:cNvSpPr>
          <p:nvPr/>
        </p:nvSpPr>
        <p:spPr bwMode="auto">
          <a:xfrm>
            <a:off x="1692275" y="1736725"/>
            <a:ext cx="1847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Haftung</a:t>
            </a:r>
            <a:endParaRPr lang="en-US" sz="2000" dirty="0">
              <a:solidFill>
                <a:srgbClr val="43BFB6"/>
              </a:solidFill>
              <a:latin typeface="ScalaSansLF-Bold" panose="020B08030601010201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198" y="2147966"/>
            <a:ext cx="6408204" cy="403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2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Kriterien für die Wahl der idealen Rechtsform</a:t>
            </a:r>
          </a:p>
          <a:p>
            <a:endParaRPr lang="de-DE" dirty="0" smtClean="0"/>
          </a:p>
        </p:txBody>
      </p:sp>
      <p:sp>
        <p:nvSpPr>
          <p:cNvPr id="20483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Wahl der Rechtsform im Überblick</a:t>
            </a:r>
          </a:p>
        </p:txBody>
      </p:sp>
      <p:sp>
        <p:nvSpPr>
          <p:cNvPr id="20484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43BFB6"/>
                </a:solidFill>
              </a:rPr>
              <a:t>Kriterien für die Wahl der Rechtsform</a:t>
            </a:r>
          </a:p>
          <a:p>
            <a:pPr eaLnBrk="1" hangingPunct="1"/>
            <a:r>
              <a:rPr lang="de-DE" kern="1200" dirty="0"/>
              <a:t>Arten von Rechtsformen</a:t>
            </a:r>
          </a:p>
          <a:p>
            <a:pPr eaLnBrk="1" hangingPunct="1"/>
            <a:endParaRPr lang="de-DE" dirty="0" smtClean="0"/>
          </a:p>
        </p:txBody>
      </p:sp>
      <p:sp>
        <p:nvSpPr>
          <p:cNvPr id="20485" name="Textfeld 2"/>
          <p:cNvSpPr txBox="1">
            <a:spLocks noChangeArrowheads="1"/>
          </p:cNvSpPr>
          <p:nvPr/>
        </p:nvSpPr>
        <p:spPr bwMode="auto">
          <a:xfrm>
            <a:off x="1692275" y="1736725"/>
            <a:ext cx="7092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Leitungsbefugnis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oder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Kontrolle</a:t>
            </a:r>
            <a:endParaRPr lang="en-US" sz="2000" dirty="0">
              <a:solidFill>
                <a:srgbClr val="43BFB6"/>
              </a:solidFill>
              <a:latin typeface="ScalaSansLF-Bold" panose="020B08030601010201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543" y="2924944"/>
            <a:ext cx="6343514" cy="1804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kern="1200" dirty="0"/>
              <a:t>Was ist eine Firma?</a:t>
            </a:r>
          </a:p>
          <a:p>
            <a:pPr eaLnBrk="1" hangingPunct="1"/>
            <a:r>
              <a:rPr lang="de-DE" kern="1200" dirty="0"/>
              <a:t>Firmenbuch</a:t>
            </a:r>
          </a:p>
        </p:txBody>
      </p:sp>
      <p:sp>
        <p:nvSpPr>
          <p:cNvPr id="3075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1403350" y="1125538"/>
            <a:ext cx="7632700" cy="6826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Unternehmen, Firma, Firmenbuch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993665"/>
            <a:ext cx="6048164" cy="4135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Kriterien für die Wahl der idealen Rechtsform</a:t>
            </a:r>
          </a:p>
          <a:p>
            <a:endParaRPr lang="de-DE" dirty="0" smtClean="0"/>
          </a:p>
        </p:txBody>
      </p:sp>
      <p:sp>
        <p:nvSpPr>
          <p:cNvPr id="21507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Wahl der Rechtsform im Überblick</a:t>
            </a:r>
          </a:p>
        </p:txBody>
      </p:sp>
      <p:sp>
        <p:nvSpPr>
          <p:cNvPr id="21508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43BFB6"/>
                </a:solidFill>
              </a:rPr>
              <a:t>Kriterien für die Wahl der Rechtsform</a:t>
            </a:r>
          </a:p>
          <a:p>
            <a:pPr eaLnBrk="1" hangingPunct="1"/>
            <a:r>
              <a:rPr lang="de-DE" kern="1200" dirty="0"/>
              <a:t>Arten von Rechtsformen</a:t>
            </a:r>
          </a:p>
          <a:p>
            <a:pPr eaLnBrk="1" hangingPunct="1"/>
            <a:endParaRPr lang="de-DE" dirty="0" smtClean="0"/>
          </a:p>
        </p:txBody>
      </p:sp>
      <p:sp>
        <p:nvSpPr>
          <p:cNvPr id="21509" name="Textfeld 2"/>
          <p:cNvSpPr txBox="1">
            <a:spLocks noChangeArrowheads="1"/>
          </p:cNvSpPr>
          <p:nvPr/>
        </p:nvSpPr>
        <p:spPr bwMode="auto">
          <a:xfrm>
            <a:off x="1675022" y="1722437"/>
            <a:ext cx="7092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Ertragsteuerliche</a:t>
            </a:r>
            <a:r>
              <a:rPr lang="de-DE" b="1" dirty="0" smtClean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Belastung</a:t>
            </a:r>
            <a:endParaRPr lang="en-US" sz="2000" dirty="0">
              <a:solidFill>
                <a:srgbClr val="43BFB6"/>
              </a:solidFill>
              <a:latin typeface="ScalaSansLF-Bold" panose="020B0803060101020104" pitchFamily="34" charset="0"/>
            </a:endParaRPr>
          </a:p>
        </p:txBody>
      </p:sp>
      <p:pic>
        <p:nvPicPr>
          <p:cNvPr id="57346" name="Picture 2" descr="L:\fotolia-Bilder\Politik_Wirtschaft u. Recht\Steuererklärung_30825309_Subscription_XXL.jpg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6376886" y="4581128"/>
            <a:ext cx="2238662" cy="149230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393" y="2621307"/>
            <a:ext cx="6444208" cy="14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1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Überblick über die Arten von Rechtsformen</a:t>
            </a:r>
          </a:p>
        </p:txBody>
      </p:sp>
      <p:sp>
        <p:nvSpPr>
          <p:cNvPr id="22531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Wahl der Rechtsform im Überblick</a:t>
            </a:r>
          </a:p>
        </p:txBody>
      </p:sp>
      <p:sp>
        <p:nvSpPr>
          <p:cNvPr id="22532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kern="1200" dirty="0"/>
              <a:t>Kriterien für die Wahl der Rechtsform</a:t>
            </a:r>
          </a:p>
          <a:p>
            <a:pPr eaLnBrk="1" hangingPunct="1"/>
            <a:r>
              <a:rPr lang="de-DE" dirty="0">
                <a:solidFill>
                  <a:srgbClr val="43BFB6"/>
                </a:solidFill>
              </a:rPr>
              <a:t>Arten von Rechtsformen</a:t>
            </a:r>
          </a:p>
          <a:p>
            <a:pPr eaLnBrk="1" hangingPunct="1"/>
            <a:endParaRPr lang="de-DE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936" y="1880828"/>
            <a:ext cx="6552728" cy="4058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1403350" y="1125538"/>
            <a:ext cx="7632700" cy="6826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Rechtsformen der Unternehmen</a:t>
            </a:r>
          </a:p>
        </p:txBody>
      </p:sp>
      <p:sp>
        <p:nvSpPr>
          <p:cNvPr id="23555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7200" y="1665288"/>
            <a:ext cx="7129463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Einzelunternehmen</a:t>
            </a:r>
          </a:p>
        </p:txBody>
      </p:sp>
      <p:sp>
        <p:nvSpPr>
          <p:cNvPr id="24579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24581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24585" name="Picture 11" descr="L:\fotolia-Bilder\Betriebswirtschaft\3D_Superman_10056610_X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3716338"/>
            <a:ext cx="2036763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2168860"/>
            <a:ext cx="3708412" cy="2455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Einzelunternehmen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25605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sp>
        <p:nvSpPr>
          <p:cNvPr id="25608" name="Textfeld 1"/>
          <p:cNvSpPr txBox="1">
            <a:spLocks noChangeArrowheads="1"/>
          </p:cNvSpPr>
          <p:nvPr/>
        </p:nvSpPr>
        <p:spPr bwMode="auto">
          <a:xfrm>
            <a:off x="1727200" y="1736725"/>
            <a:ext cx="7273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Firmenbuch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und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Firmen-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bzw. Unternehmensbezeichnung</a:t>
            </a:r>
          </a:p>
          <a:p>
            <a:endParaRPr lang="en-US" sz="1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176" y="2417087"/>
            <a:ext cx="6804248" cy="3218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Einzelunternehmen</a:t>
            </a:r>
          </a:p>
        </p:txBody>
      </p:sp>
      <p:sp>
        <p:nvSpPr>
          <p:cNvPr id="26627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17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916832"/>
            <a:ext cx="6876256" cy="3705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Personengesellschaften</a:t>
            </a:r>
          </a:p>
        </p:txBody>
      </p:sp>
      <p:sp>
        <p:nvSpPr>
          <p:cNvPr id="27652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27654" name="Textfeld 1"/>
          <p:cNvSpPr txBox="1">
            <a:spLocks noChangeArrowheads="1"/>
          </p:cNvSpPr>
          <p:nvPr/>
        </p:nvSpPr>
        <p:spPr bwMode="auto">
          <a:xfrm>
            <a:off x="1687513" y="1789083"/>
            <a:ext cx="30591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Offene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Gesellschaft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(OG)</a:t>
            </a:r>
            <a:endParaRPr lang="en-US" sz="2000" dirty="0">
              <a:solidFill>
                <a:srgbClr val="43BFB6"/>
              </a:solidFill>
              <a:latin typeface="ScalaSansLF-Bold" panose="020B08030601010201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8208404" y="3573016"/>
            <a:ext cx="360040" cy="154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080" y="2708530"/>
            <a:ext cx="6440439" cy="279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Personengesellschaften</a:t>
            </a:r>
          </a:p>
        </p:txBody>
      </p:sp>
      <p:sp>
        <p:nvSpPr>
          <p:cNvPr id="28675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28677" name="Textfeld 1"/>
          <p:cNvSpPr txBox="1">
            <a:spLocks noChangeArrowheads="1"/>
          </p:cNvSpPr>
          <p:nvPr/>
        </p:nvSpPr>
        <p:spPr bwMode="auto">
          <a:xfrm>
            <a:off x="1692275" y="1844675"/>
            <a:ext cx="3348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Kommanditgesellschaft (KG)</a:t>
            </a:r>
            <a:endParaRPr lang="en-US" sz="2000" dirty="0">
              <a:solidFill>
                <a:srgbClr val="43BFB6"/>
              </a:solidFill>
              <a:latin typeface="ScalaSansLF-Bold" panose="020B08030601010201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8060891" y="2500546"/>
            <a:ext cx="360040" cy="154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482" y="2399940"/>
            <a:ext cx="5017635" cy="35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8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Personengesellschaften</a:t>
            </a:r>
          </a:p>
        </p:txBody>
      </p:sp>
      <p:sp>
        <p:nvSpPr>
          <p:cNvPr id="29699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29701" name="Textfeld 1"/>
          <p:cNvSpPr txBox="1">
            <a:spLocks noChangeArrowheads="1"/>
          </p:cNvSpPr>
          <p:nvPr/>
        </p:nvSpPr>
        <p:spPr bwMode="auto">
          <a:xfrm>
            <a:off x="1687513" y="1789083"/>
            <a:ext cx="30591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Stille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Gesellschaft</a:t>
            </a:r>
            <a:endParaRPr lang="en-US" sz="2000" dirty="0">
              <a:solidFill>
                <a:srgbClr val="43BFB6"/>
              </a:solidFill>
              <a:latin typeface="ScalaSansLF-Bold" panose="020B0803060101020104" pitchFamily="34" charset="0"/>
            </a:endParaRPr>
          </a:p>
        </p:txBody>
      </p:sp>
      <p:sp>
        <p:nvSpPr>
          <p:cNvPr id="24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 smtClean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 smtClean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 smtClean="0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724" y="2413060"/>
            <a:ext cx="6514268" cy="3354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Personengesellschaften</a:t>
            </a:r>
          </a:p>
        </p:txBody>
      </p:sp>
      <p:sp>
        <p:nvSpPr>
          <p:cNvPr id="30723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30725" name="Textfeld 1"/>
          <p:cNvSpPr txBox="1">
            <a:spLocks noChangeArrowheads="1"/>
          </p:cNvSpPr>
          <p:nvPr/>
        </p:nvSpPr>
        <p:spPr bwMode="auto">
          <a:xfrm>
            <a:off x="1655762" y="1819275"/>
            <a:ext cx="48604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Gesellschaft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bürgerlichen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Rechts (</a:t>
            </a:r>
            <a:r>
              <a:rPr lang="de-DE" sz="20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GesbR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)</a:t>
            </a:r>
            <a:endParaRPr lang="en-US" sz="2000" dirty="0">
              <a:solidFill>
                <a:srgbClr val="43BFB6"/>
              </a:solidFill>
              <a:latin typeface="ScalaSansLF-Bold" panose="020B08030601010201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655763" y="2349500"/>
            <a:ext cx="7237412" cy="32162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400" dirty="0">
                <a:latin typeface="ScalaSansLF-Regular" panose="020B0503060101020103" pitchFamily="34" charset="0"/>
              </a:rPr>
              <a:t>Wenn sich zwei oder mehrere Personen oder Unternehmen zusammenschließen, um gemeinsam ein Projekt abzuwickeln und ihre Vermögenswerte oder Leistungen gemein-sam zu nutzen, haben sie die Möglichkeit der Gründung einer </a:t>
            </a:r>
            <a:r>
              <a:rPr lang="de-DE" sz="1400" b="1" dirty="0">
                <a:latin typeface="ScalaSansLF-Regular" panose="020B0503060101020103" pitchFamily="34" charset="0"/>
              </a:rPr>
              <a:t>Gesellschaft </a:t>
            </a:r>
            <a:r>
              <a:rPr lang="en-US" sz="1400" b="1" dirty="0" err="1">
                <a:latin typeface="ScalaSansLF-Regular" panose="020B0503060101020103" pitchFamily="34" charset="0"/>
              </a:rPr>
              <a:t>bürgerlichen</a:t>
            </a:r>
            <a:r>
              <a:rPr lang="en-US" sz="1400" b="1" dirty="0">
                <a:latin typeface="ScalaSansLF-Regular" panose="020B0503060101020103" pitchFamily="34" charset="0"/>
              </a:rPr>
              <a:t> </a:t>
            </a:r>
            <a:r>
              <a:rPr lang="en-US" sz="1400" b="1" dirty="0" err="1">
                <a:latin typeface="ScalaSansLF-Regular" panose="020B0503060101020103" pitchFamily="34" charset="0"/>
              </a:rPr>
              <a:t>Rechts</a:t>
            </a:r>
            <a:r>
              <a:rPr lang="en-US" sz="1400" b="1" dirty="0">
                <a:latin typeface="ScalaSansLF-Regular" panose="020B0503060101020103" pitchFamily="34" charset="0"/>
              </a:rPr>
              <a:t>.</a:t>
            </a:r>
          </a:p>
          <a:p>
            <a:pPr>
              <a:defRPr/>
            </a:pPr>
            <a:endParaRPr lang="de-DE" sz="1400" b="1" dirty="0">
              <a:latin typeface="ScalaSansLF-Regular" panose="020B0503060101020103" pitchFamily="34" charset="0"/>
            </a:endParaRPr>
          </a:p>
          <a:p>
            <a:pPr>
              <a:defRPr/>
            </a:pPr>
            <a:endParaRPr lang="de-DE" sz="1400" b="1" dirty="0">
              <a:latin typeface="ScalaSansLF-Regular" panose="020B0503060101020103" pitchFamily="34" charset="0"/>
            </a:endParaRPr>
          </a:p>
          <a:p>
            <a:pPr>
              <a:defRPr/>
            </a:pPr>
            <a:endParaRPr lang="de-DE" sz="1400" b="1" dirty="0">
              <a:latin typeface="ScalaSansLF-Regular" panose="020B0503060101020103" pitchFamily="34" charset="0"/>
            </a:endParaRPr>
          </a:p>
          <a:p>
            <a:pPr>
              <a:defRPr/>
            </a:pPr>
            <a:r>
              <a:rPr lang="de-DE" sz="1400" b="1" dirty="0">
                <a:latin typeface="ScalaSansLF-Regular" panose="020B0503060101020103" pitchFamily="34" charset="0"/>
              </a:rPr>
              <a:t>Wirtschaftliche Bedeutung der </a:t>
            </a:r>
            <a:r>
              <a:rPr lang="de-DE" sz="1400" b="1" dirty="0" err="1">
                <a:latin typeface="ScalaSansLF-Regular" panose="020B0503060101020103" pitchFamily="34" charset="0"/>
              </a:rPr>
              <a:t>GesbR</a:t>
            </a:r>
            <a:endParaRPr lang="de-DE" sz="1400" b="1" dirty="0">
              <a:latin typeface="ScalaSansLF-Regular" panose="020B0503060101020103" pitchFamily="34" charset="0"/>
            </a:endParaRPr>
          </a:p>
          <a:p>
            <a:pPr>
              <a:defRPr/>
            </a:pPr>
            <a:endParaRPr lang="de-DE" sz="1400" b="1" dirty="0">
              <a:latin typeface="ScalaSansLF-Regular" panose="020B0503060101020103" pitchFamily="34" charset="0"/>
            </a:endParaRPr>
          </a:p>
          <a:p>
            <a:pPr marL="182563" indent="-182563">
              <a:lnSpc>
                <a:spcPct val="150000"/>
              </a:lnSpc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400" dirty="0">
                <a:latin typeface="ScalaSansLF-Regular" panose="020B0503060101020103" pitchFamily="34" charset="0"/>
              </a:rPr>
              <a:t>Eignet sich für Arbeitsgemeinschaften. </a:t>
            </a:r>
          </a:p>
          <a:p>
            <a:pPr marL="182563" indent="-182563">
              <a:lnSpc>
                <a:spcPct val="150000"/>
              </a:lnSpc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400" dirty="0">
                <a:latin typeface="ScalaSansLF-Regular" panose="020B0503060101020103" pitchFamily="34" charset="0"/>
              </a:rPr>
              <a:t>Gesellschaft wird nach Beendigung des Projekts aufgelöst.</a:t>
            </a:r>
          </a:p>
          <a:p>
            <a:pPr marL="182563" indent="-182563">
              <a:lnSpc>
                <a:spcPct val="150000"/>
              </a:lnSpc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400" dirty="0">
                <a:latin typeface="ScalaSansLF-Regular" panose="020B0503060101020103" pitchFamily="34" charset="0"/>
              </a:rPr>
              <a:t>Koordiniert nur und hat keine eigenen Einnahmen.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endParaRPr lang="en-US" sz="1400" dirty="0"/>
          </a:p>
        </p:txBody>
      </p:sp>
      <p:sp>
        <p:nvSpPr>
          <p:cNvPr id="7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Wer ist ein Unternehmer?</a:t>
            </a:r>
          </a:p>
        </p:txBody>
      </p:sp>
      <p:sp>
        <p:nvSpPr>
          <p:cNvPr id="5123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Unternehmer, Firma, Firmenbuch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170" y="1700808"/>
            <a:ext cx="6696236" cy="4496389"/>
          </a:xfrm>
          <a:prstGeom prst="rect">
            <a:avLst/>
          </a:prstGeom>
        </p:spPr>
      </p:pic>
      <p:sp>
        <p:nvSpPr>
          <p:cNvPr id="9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kern="1200" dirty="0"/>
              <a:t>Was ist eine Firma?</a:t>
            </a:r>
          </a:p>
          <a:p>
            <a:pPr eaLnBrk="1" hangingPunct="1"/>
            <a:r>
              <a:rPr lang="de-DE" kern="1200" dirty="0"/>
              <a:t>Firmenbuch</a:t>
            </a:r>
          </a:p>
        </p:txBody>
      </p:sp>
    </p:spTree>
    <p:extLst>
      <p:ext uri="{BB962C8B-B14F-4D97-AF65-F5344CB8AC3E}">
        <p14:creationId xmlns:p14="http://schemas.microsoft.com/office/powerpoint/2010/main" val="188938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Personengesellschaften</a:t>
            </a:r>
          </a:p>
        </p:txBody>
      </p:sp>
      <p:sp>
        <p:nvSpPr>
          <p:cNvPr id="31747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31749" name="Textfeld 1"/>
          <p:cNvSpPr txBox="1">
            <a:spLocks noChangeArrowheads="1"/>
          </p:cNvSpPr>
          <p:nvPr/>
        </p:nvSpPr>
        <p:spPr bwMode="auto">
          <a:xfrm>
            <a:off x="1655762" y="1819275"/>
            <a:ext cx="48604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Gesellschaft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bürgerlichen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Rechts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(</a:t>
            </a:r>
            <a:r>
              <a:rPr lang="de-DE" sz="20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GesbR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)</a:t>
            </a:r>
          </a:p>
          <a:p>
            <a:endParaRPr lang="de-DE" b="1" dirty="0">
              <a:solidFill>
                <a:srgbClr val="D99101"/>
              </a:solidFill>
            </a:endParaRPr>
          </a:p>
          <a:p>
            <a:r>
              <a:rPr lang="de-DE" sz="1600" b="1" dirty="0"/>
              <a:t>Wirtschaftliche Bedeutung</a:t>
            </a:r>
            <a:endParaRPr lang="en-US" sz="1600" b="1" dirty="0"/>
          </a:p>
        </p:txBody>
      </p:sp>
      <p:sp>
        <p:nvSpPr>
          <p:cNvPr id="11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88" y="3392996"/>
            <a:ext cx="6772919" cy="1642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Kapitalgesellschaften</a:t>
            </a:r>
          </a:p>
        </p:txBody>
      </p:sp>
      <p:sp>
        <p:nvSpPr>
          <p:cNvPr id="32771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32773" name="Textfeld 1"/>
          <p:cNvSpPr txBox="1">
            <a:spLocks noChangeArrowheads="1"/>
          </p:cNvSpPr>
          <p:nvPr/>
        </p:nvSpPr>
        <p:spPr bwMode="auto">
          <a:xfrm>
            <a:off x="1655763" y="1819275"/>
            <a:ext cx="66606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Gesellschaft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mit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beschränkter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Haftung (GmbH, GesmbH)</a:t>
            </a:r>
            <a:endParaRPr lang="en-US" sz="2000" dirty="0">
              <a:solidFill>
                <a:srgbClr val="43BFB6"/>
              </a:solidFill>
              <a:latin typeface="ScalaSansLF-Bold" panose="020B0803060101020104" pitchFamily="34" charset="0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8169908" y="4106863"/>
            <a:ext cx="360040" cy="154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677" y="2334959"/>
            <a:ext cx="5721699" cy="3820601"/>
          </a:xfrm>
          <a:prstGeom prst="rect">
            <a:avLst/>
          </a:prstGeom>
        </p:spPr>
      </p:pic>
      <p:sp>
        <p:nvSpPr>
          <p:cNvPr id="7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Kapitalgesellschaften</a:t>
            </a:r>
          </a:p>
        </p:txBody>
      </p:sp>
      <p:sp>
        <p:nvSpPr>
          <p:cNvPr id="33795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33797" name="Textfeld 1"/>
          <p:cNvSpPr txBox="1">
            <a:spLocks noChangeArrowheads="1"/>
          </p:cNvSpPr>
          <p:nvPr/>
        </p:nvSpPr>
        <p:spPr bwMode="auto">
          <a:xfrm>
            <a:off x="1655763" y="1736725"/>
            <a:ext cx="673266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Gesellschaft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mit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beschränkter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Haftung (GmbH, GesmbH)</a:t>
            </a:r>
          </a:p>
          <a:p>
            <a:endParaRPr lang="de-DE" sz="1600" b="1" dirty="0">
              <a:solidFill>
                <a:srgbClr val="D99101"/>
              </a:solidFill>
            </a:endParaRPr>
          </a:p>
          <a:p>
            <a:r>
              <a:rPr lang="de-DE" sz="1600" b="1" dirty="0"/>
              <a:t>Leitungsbefugnis</a:t>
            </a:r>
            <a:endParaRPr lang="en-US" sz="1600" b="1" dirty="0"/>
          </a:p>
        </p:txBody>
      </p:sp>
      <p:sp>
        <p:nvSpPr>
          <p:cNvPr id="21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16" y="2960948"/>
            <a:ext cx="6181216" cy="249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6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Kapitalgesellschaften</a:t>
            </a:r>
          </a:p>
        </p:txBody>
      </p:sp>
      <p:sp>
        <p:nvSpPr>
          <p:cNvPr id="34819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691680" y="1716088"/>
            <a:ext cx="730885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Aktiengesellschaft (AG)</a:t>
            </a:r>
          </a:p>
          <a:p>
            <a:pPr>
              <a:defRPr/>
            </a:pPr>
            <a:endParaRPr lang="de-DE" sz="1600" b="1" dirty="0">
              <a:solidFill>
                <a:srgbClr val="D99101"/>
              </a:solidFill>
              <a:latin typeface="ScalaSansLF-Regular" panose="020B0503060101020103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b="1" dirty="0" err="1">
                <a:latin typeface="ScalaSansLF-Regular" panose="020B0503060101020103" pitchFamily="34" charset="0"/>
              </a:rPr>
              <a:t>Aktionäre</a:t>
            </a:r>
            <a:r>
              <a:rPr lang="en-US" sz="1600" b="1" dirty="0">
                <a:latin typeface="ScalaSansLF-Regular" panose="020B0503060101020103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Diese sind Eigentümer einer </a:t>
            </a:r>
            <a:r>
              <a:rPr lang="en-US" sz="1600" dirty="0" err="1">
                <a:latin typeface="ScalaSansLF-Regular" panose="020B0503060101020103" pitchFamily="34" charset="0"/>
              </a:rPr>
              <a:t>Aktie</a:t>
            </a:r>
            <a:r>
              <a:rPr lang="en-US" sz="1600" dirty="0">
                <a:latin typeface="ScalaSansLF-Regular" panose="020B0503060101020103" pitchFamily="34" charset="0"/>
              </a:rPr>
              <a:t> </a:t>
            </a:r>
            <a:r>
              <a:rPr lang="en-US" sz="1600" dirty="0" err="1">
                <a:latin typeface="ScalaSansLF-Regular" panose="020B0503060101020103" pitchFamily="34" charset="0"/>
              </a:rPr>
              <a:t>oder</a:t>
            </a:r>
            <a:r>
              <a:rPr lang="en-US" sz="1600" dirty="0">
                <a:latin typeface="ScalaSansLF-Regular" panose="020B0503060101020103" pitchFamily="34" charset="0"/>
              </a:rPr>
              <a:t> </a:t>
            </a:r>
            <a:r>
              <a:rPr lang="en-US" sz="1600" dirty="0" err="1">
                <a:latin typeface="ScalaSansLF-Regular" panose="020B0503060101020103" pitchFamily="34" charset="0"/>
              </a:rPr>
              <a:t>mehrerer</a:t>
            </a:r>
            <a:r>
              <a:rPr lang="en-US" sz="1600" dirty="0">
                <a:latin typeface="ScalaSansLF-Regular" panose="020B0503060101020103" pitchFamily="34" charset="0"/>
              </a:rPr>
              <a:t> </a:t>
            </a:r>
            <a:r>
              <a:rPr lang="en-US" sz="1600" dirty="0" err="1">
                <a:latin typeface="ScalaSansLF-Regular" panose="020B0503060101020103" pitchFamily="34" charset="0"/>
              </a:rPr>
              <a:t>Aktien</a:t>
            </a:r>
            <a:r>
              <a:rPr lang="en-US" sz="1600" dirty="0">
                <a:latin typeface="ScalaSansLF-Regular" panose="020B0503060101020103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Die Haftung ist auf das </a:t>
            </a:r>
            <a:r>
              <a:rPr lang="en-US" sz="1600" dirty="0" err="1">
                <a:latin typeface="ScalaSansLF-Regular" panose="020B0503060101020103" pitchFamily="34" charset="0"/>
              </a:rPr>
              <a:t>Ausmaß</a:t>
            </a:r>
            <a:r>
              <a:rPr lang="en-US" sz="1600" dirty="0">
                <a:latin typeface="ScalaSansLF-Regular" panose="020B0503060101020103" pitchFamily="34" charset="0"/>
              </a:rPr>
              <a:t> der </a:t>
            </a:r>
            <a:r>
              <a:rPr lang="en-US" sz="1600" dirty="0" err="1">
                <a:latin typeface="ScalaSansLF-Regular" panose="020B0503060101020103" pitchFamily="34" charset="0"/>
              </a:rPr>
              <a:t>Beteiligung</a:t>
            </a:r>
            <a:r>
              <a:rPr lang="en-US" sz="1600" dirty="0">
                <a:latin typeface="ScalaSansLF-Regular" panose="020B0503060101020103" pitchFamily="34" charset="0"/>
              </a:rPr>
              <a:t> </a:t>
            </a:r>
            <a:r>
              <a:rPr lang="en-US" sz="1600" dirty="0" err="1">
                <a:latin typeface="ScalaSansLF-Regular" panose="020B0503060101020103" pitchFamily="34" charset="0"/>
              </a:rPr>
              <a:t>beschränkt</a:t>
            </a:r>
            <a:r>
              <a:rPr lang="en-US" sz="1600" dirty="0">
                <a:latin typeface="ScalaSansLF-Regular" panose="020B0503060101020103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Ihre Rechte sind gesetzlich </a:t>
            </a:r>
            <a:r>
              <a:rPr lang="en-US" sz="1600" dirty="0" err="1">
                <a:latin typeface="ScalaSansLF-Regular" panose="020B0503060101020103" pitchFamily="34" charset="0"/>
              </a:rPr>
              <a:t>genau</a:t>
            </a:r>
            <a:r>
              <a:rPr lang="en-US" sz="1600" dirty="0">
                <a:latin typeface="ScalaSansLF-Regular" panose="020B0503060101020103" pitchFamily="34" charset="0"/>
              </a:rPr>
              <a:t> </a:t>
            </a:r>
            <a:r>
              <a:rPr lang="en-US" sz="1600" dirty="0" err="1">
                <a:latin typeface="ScalaSansLF-Regular" panose="020B0503060101020103" pitchFamily="34" charset="0"/>
              </a:rPr>
              <a:t>geregelt</a:t>
            </a:r>
            <a:r>
              <a:rPr lang="en-US" sz="1600" dirty="0">
                <a:latin typeface="ScalaSansLF-Regular" panose="020B0503060101020103" pitchFamily="34" charset="0"/>
              </a:rPr>
              <a:t>.</a:t>
            </a:r>
          </a:p>
          <a:p>
            <a:pPr>
              <a:defRPr/>
            </a:pPr>
            <a:endParaRPr lang="de-DE" sz="1600" b="1" dirty="0">
              <a:solidFill>
                <a:srgbClr val="D99101"/>
              </a:solidFill>
            </a:endParaRPr>
          </a:p>
          <a:p>
            <a:pPr>
              <a:defRPr/>
            </a:pPr>
            <a:endParaRPr lang="de-DE" sz="1600" b="1" dirty="0">
              <a:solidFill>
                <a:srgbClr val="D99101"/>
              </a:solidFill>
            </a:endParaRPr>
          </a:p>
          <a:p>
            <a:pPr>
              <a:defRPr/>
            </a:pPr>
            <a:endParaRPr lang="de-DE" sz="1600" b="1" dirty="0">
              <a:solidFill>
                <a:srgbClr val="D99101"/>
              </a:solidFill>
            </a:endParaRPr>
          </a:p>
        </p:txBody>
      </p:sp>
      <p:pic>
        <p:nvPicPr>
          <p:cNvPr id="34822" name="Picture 2" descr="L:\fotolia-Bilder\Politik_Wirtschaft u. Recht\Vertreter_1355364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3716338"/>
            <a:ext cx="1760538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Kapitalgesellschaften</a:t>
            </a:r>
          </a:p>
        </p:txBody>
      </p:sp>
      <p:sp>
        <p:nvSpPr>
          <p:cNvPr id="35843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35845" name="Textfeld 1"/>
          <p:cNvSpPr txBox="1">
            <a:spLocks noChangeArrowheads="1"/>
          </p:cNvSpPr>
          <p:nvPr/>
        </p:nvSpPr>
        <p:spPr bwMode="auto">
          <a:xfrm>
            <a:off x="1727646" y="1716088"/>
            <a:ext cx="73088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Aktiengesellschaft (AG)</a:t>
            </a:r>
          </a:p>
          <a:p>
            <a:endParaRPr lang="de-DE" b="1" dirty="0">
              <a:solidFill>
                <a:srgbClr val="F8A602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8208404" y="3418468"/>
            <a:ext cx="360040" cy="154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12" y="2297112"/>
            <a:ext cx="6156176" cy="37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8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Kapitalgesellschaften</a:t>
            </a:r>
          </a:p>
        </p:txBody>
      </p:sp>
      <p:sp>
        <p:nvSpPr>
          <p:cNvPr id="36867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36869" name="Textfeld 1"/>
          <p:cNvSpPr txBox="1">
            <a:spLocks noChangeArrowheads="1"/>
          </p:cNvSpPr>
          <p:nvPr/>
        </p:nvSpPr>
        <p:spPr bwMode="auto">
          <a:xfrm>
            <a:off x="1727684" y="1716088"/>
            <a:ext cx="73088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Aktiengesellschaft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(AG)</a:t>
            </a:r>
          </a:p>
          <a:p>
            <a:endParaRPr lang="de-DE" b="1" dirty="0">
              <a:solidFill>
                <a:srgbClr val="F8A602"/>
              </a:solidFill>
            </a:endParaRPr>
          </a:p>
        </p:txBody>
      </p:sp>
      <p:sp>
        <p:nvSpPr>
          <p:cNvPr id="25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168860"/>
            <a:ext cx="5966166" cy="385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Kapitalgesellschaften</a:t>
            </a:r>
          </a:p>
        </p:txBody>
      </p:sp>
      <p:sp>
        <p:nvSpPr>
          <p:cNvPr id="37891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37893" name="Textfeld 1"/>
          <p:cNvSpPr txBox="1">
            <a:spLocks noChangeArrowheads="1"/>
          </p:cNvSpPr>
          <p:nvPr/>
        </p:nvSpPr>
        <p:spPr bwMode="auto">
          <a:xfrm>
            <a:off x="1691642" y="1716088"/>
            <a:ext cx="73088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Aktiengesellschaft (AG)</a:t>
            </a:r>
          </a:p>
          <a:p>
            <a:endParaRPr lang="de-DE" b="1" dirty="0">
              <a:solidFill>
                <a:srgbClr val="F8A602"/>
              </a:solidFill>
            </a:endParaRPr>
          </a:p>
        </p:txBody>
      </p:sp>
      <p:sp>
        <p:nvSpPr>
          <p:cNvPr id="22" name="Flussdiagramm: Verbindungsstelle 21"/>
          <p:cNvSpPr/>
          <p:nvPr/>
        </p:nvSpPr>
        <p:spPr>
          <a:xfrm>
            <a:off x="4608004" y="2130770"/>
            <a:ext cx="1260140" cy="1152413"/>
          </a:xfrm>
          <a:prstGeom prst="flowChartConnector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995" y="3392996"/>
            <a:ext cx="6012160" cy="262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8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Kapitalgesellschaften</a:t>
            </a:r>
          </a:p>
        </p:txBody>
      </p:sp>
      <p:sp>
        <p:nvSpPr>
          <p:cNvPr id="38915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7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546" y="1868185"/>
            <a:ext cx="6892432" cy="102075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546" y="3320988"/>
            <a:ext cx="6804248" cy="2238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39941" name="Textfeld 1"/>
          <p:cNvSpPr txBox="1">
            <a:spLocks noChangeArrowheads="1"/>
          </p:cNvSpPr>
          <p:nvPr/>
        </p:nvSpPr>
        <p:spPr bwMode="auto">
          <a:xfrm>
            <a:off x="1691680" y="1696742"/>
            <a:ext cx="7308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Europäische</a:t>
            </a:r>
            <a:r>
              <a:rPr lang="de-DE" b="1" dirty="0">
                <a:solidFill>
                  <a:srgbClr val="43BFB6"/>
                </a:solidFill>
              </a:rPr>
              <a:t> 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Gesellschaft (</a:t>
            </a:r>
            <a:r>
              <a:rPr lang="de-DE" sz="20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Societas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 </a:t>
            </a:r>
            <a:r>
              <a:rPr lang="de-DE" sz="20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Europaea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, SE)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Kapitalgesellschaften</a:t>
            </a:r>
          </a:p>
        </p:txBody>
      </p:sp>
      <p:sp>
        <p:nvSpPr>
          <p:cNvPr id="17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350533"/>
            <a:ext cx="5696326" cy="359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Kapitalgesellschaften</a:t>
            </a:r>
          </a:p>
        </p:txBody>
      </p:sp>
      <p:sp>
        <p:nvSpPr>
          <p:cNvPr id="40963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40965" name="Textfeld 1"/>
          <p:cNvSpPr txBox="1">
            <a:spLocks noChangeArrowheads="1"/>
          </p:cNvSpPr>
          <p:nvPr/>
        </p:nvSpPr>
        <p:spPr bwMode="auto">
          <a:xfrm>
            <a:off x="1716595" y="1700213"/>
            <a:ext cx="74279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Privatstiftungen</a:t>
            </a:r>
          </a:p>
          <a:p>
            <a:endParaRPr lang="de-DE" sz="1600" b="1" dirty="0">
              <a:solidFill>
                <a:srgbClr val="D99101"/>
              </a:solidFill>
            </a:endParaRPr>
          </a:p>
        </p:txBody>
      </p:sp>
      <p:sp>
        <p:nvSpPr>
          <p:cNvPr id="16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398" y="4202145"/>
            <a:ext cx="7010062" cy="102705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691" y="2744924"/>
            <a:ext cx="7077625" cy="63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1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Was ist eine Firma?</a:t>
            </a:r>
          </a:p>
        </p:txBody>
      </p:sp>
      <p:sp>
        <p:nvSpPr>
          <p:cNvPr id="5123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Unternehmer, Firma, Firmenbuch</a:t>
            </a:r>
          </a:p>
        </p:txBody>
      </p:sp>
      <p:sp>
        <p:nvSpPr>
          <p:cNvPr id="5124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43BFB6"/>
                </a:solidFill>
              </a:rPr>
              <a:t>Was ist eine Firma?</a:t>
            </a:r>
          </a:p>
          <a:p>
            <a:pPr eaLnBrk="1" hangingPunct="1"/>
            <a:r>
              <a:rPr lang="de-DE" kern="1200" dirty="0"/>
              <a:t>Firmenbuch</a:t>
            </a:r>
          </a:p>
        </p:txBody>
      </p:sp>
      <p:pic>
        <p:nvPicPr>
          <p:cNvPr id="48130" name="Picture 2" descr="L:\fotolia-Bilder\Betriebswirtschaft\Unterschrift_26874845_XL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flipH="1">
            <a:off x="6480212" y="3429000"/>
            <a:ext cx="2004164" cy="244777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513" y="1989138"/>
            <a:ext cx="6961244" cy="1294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Mischformen von Personen- und Kapitalgesellschaften</a:t>
            </a:r>
          </a:p>
        </p:txBody>
      </p:sp>
      <p:sp>
        <p:nvSpPr>
          <p:cNvPr id="41987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41989" name="Textfeld 1"/>
          <p:cNvSpPr txBox="1">
            <a:spLocks noChangeArrowheads="1"/>
          </p:cNvSpPr>
          <p:nvPr/>
        </p:nvSpPr>
        <p:spPr bwMode="auto">
          <a:xfrm>
            <a:off x="1644650" y="1808163"/>
            <a:ext cx="74279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GmbH &amp; Co KG, AG &amp; Co KG</a:t>
            </a:r>
            <a:endParaRPr lang="de-DE" sz="20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endParaRPr lang="de-DE" sz="1600" b="1" dirty="0">
              <a:solidFill>
                <a:srgbClr val="D99101"/>
              </a:solidFill>
            </a:endParaRPr>
          </a:p>
        </p:txBody>
      </p:sp>
      <p:pic>
        <p:nvPicPr>
          <p:cNvPr id="41995" name="Picture 2" descr="L:\fotolia-Bilder\Politik_Wirtschaft u. Recht\Führung_660943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8663" y="4257675"/>
            <a:ext cx="3187700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latin typeface="ScalaSansLF-Bold" panose="020B0803060101020104" pitchFamily="34" charset="0"/>
              </a:rPr>
              <a:t>schaftsformen</a:t>
            </a:r>
            <a:endParaRPr lang="de-DE" sz="1200" dirty="0">
              <a:latin typeface="ScalaSansLF-Bold" panose="020B08030601010201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88" y="2824299"/>
            <a:ext cx="7236296" cy="1032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Sonstige Gesellschaftsformen</a:t>
            </a:r>
          </a:p>
        </p:txBody>
      </p:sp>
      <p:sp>
        <p:nvSpPr>
          <p:cNvPr id="43011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716595" y="1808163"/>
            <a:ext cx="7427913" cy="40934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Erwerbs</a:t>
            </a:r>
            <a:r>
              <a:rPr lang="en-US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-</a:t>
            </a:r>
            <a:r>
              <a:rPr lang="en-US" b="1" dirty="0">
                <a:solidFill>
                  <a:srgbClr val="43BFB6"/>
                </a:solidFill>
              </a:rPr>
              <a:t> </a:t>
            </a:r>
            <a:r>
              <a:rPr lang="en-US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und</a:t>
            </a:r>
            <a:r>
              <a:rPr lang="en-US" b="1" dirty="0">
                <a:solidFill>
                  <a:srgbClr val="43BFB6"/>
                </a:solidFill>
              </a:rPr>
              <a:t> </a:t>
            </a:r>
            <a:r>
              <a:rPr lang="en-US" sz="20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Wirtschaftsgenossenschaften</a:t>
            </a:r>
            <a:endParaRPr lang="en-US" sz="2000" dirty="0">
              <a:solidFill>
                <a:srgbClr val="43BFB6"/>
              </a:solidFill>
              <a:latin typeface="ScalaSansLF-Bold" panose="020B0803060101020104" pitchFamily="34" charset="0"/>
            </a:endParaRPr>
          </a:p>
          <a:p>
            <a:pPr>
              <a:defRPr/>
            </a:pPr>
            <a:endParaRPr lang="de-DE" sz="1600" b="1" dirty="0">
              <a:solidFill>
                <a:srgbClr val="D99101"/>
              </a:solidFill>
            </a:endParaRPr>
          </a:p>
          <a:p>
            <a:pPr>
              <a:defRPr/>
            </a:pPr>
            <a:r>
              <a:rPr lang="en-US" sz="1600" b="1" dirty="0" err="1">
                <a:latin typeface="ScalaSansLF-Regular" panose="020B0503060101020103" pitchFamily="34" charset="0"/>
              </a:rPr>
              <a:t>Genossenschaften</a:t>
            </a:r>
            <a:r>
              <a:rPr lang="en-US" sz="1600" b="1" dirty="0">
                <a:latin typeface="ScalaSansLF-Regular" panose="020B0503060101020103" pitchFamily="34" charset="0"/>
              </a:rPr>
              <a:t> </a:t>
            </a:r>
            <a:r>
              <a:rPr lang="en-US" sz="1600" dirty="0" err="1">
                <a:latin typeface="ScalaSansLF-Regular" panose="020B0503060101020103" pitchFamily="34" charset="0"/>
              </a:rPr>
              <a:t>sind</a:t>
            </a:r>
            <a:endParaRPr lang="en-US" sz="1600" dirty="0">
              <a:latin typeface="ScalaSansLF-Regular" panose="020B0503060101020103" pitchFamily="34" charset="0"/>
            </a:endParaRP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Vereine von nicht geschlossener Mitgliederzahl,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deren Ziel die Förderung des Erwerbs und der Wirtschaftlichkeit ihrer Mitglieder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durch gemeinsamen Geschäftsbetrieb oder Kreditgewährung ist.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  <a:defRPr/>
            </a:pPr>
            <a:endParaRPr lang="de-DE" sz="1600" dirty="0">
              <a:latin typeface="ScalaSansLF-Regular" panose="020B0503060101020103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defRPr/>
            </a:pP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Genossenschaften nach der Art der Förderung der Mitglieder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  <a:defRPr/>
            </a:pPr>
            <a:endParaRPr lang="de-DE" sz="1600" dirty="0">
              <a:latin typeface="ScalaSansLF-Regular" panose="020B0503060101020103" pitchFamily="34" charset="0"/>
            </a:endParaRPr>
          </a:p>
          <a:p>
            <a:pPr>
              <a:defRPr/>
            </a:pPr>
            <a:endParaRPr lang="en-US" sz="1600" dirty="0">
              <a:solidFill>
                <a:srgbClr val="D99101"/>
              </a:solidFill>
              <a:latin typeface="ScalaSansLF-Regular" panose="020B0503060101020103" pitchFamily="34" charset="0"/>
            </a:endParaRPr>
          </a:p>
          <a:p>
            <a:pPr>
              <a:defRPr/>
            </a:pPr>
            <a:endParaRPr lang="de-DE" sz="1600" b="1" dirty="0">
              <a:solidFill>
                <a:srgbClr val="D99101"/>
              </a:solidFill>
            </a:endParaRPr>
          </a:p>
          <a:p>
            <a:pPr>
              <a:defRPr/>
            </a:pPr>
            <a:endParaRPr lang="de-DE" sz="1600" b="1" dirty="0">
              <a:solidFill>
                <a:srgbClr val="D99101"/>
              </a:solidFill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261284"/>
              </p:ext>
            </p:extLst>
          </p:nvPr>
        </p:nvGraphicFramePr>
        <p:xfrm>
          <a:off x="1726952" y="4868863"/>
          <a:ext cx="7021512" cy="126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0756"/>
                <a:gridCol w="3510756"/>
              </a:tblGrid>
              <a:tr h="1260475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Font typeface="Wingdings" pitchFamily="2" charset="2"/>
                        <a:buChar char="§"/>
                      </a:pPr>
                      <a:r>
                        <a:rPr lang="de-DE" sz="1600" b="0" dirty="0" smtClean="0">
                          <a:solidFill>
                            <a:schemeClr val="tx1"/>
                          </a:solidFill>
                          <a:latin typeface="ScalaSansLF-Regular" panose="020B0503060101020103" pitchFamily="34" charset="0"/>
                        </a:rPr>
                        <a:t>Einkaufsgenossenschaften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Font typeface="Wingdings" pitchFamily="2" charset="2"/>
                        <a:buChar char="§"/>
                      </a:pPr>
                      <a:r>
                        <a:rPr lang="de-DE" sz="1600" b="0" dirty="0" smtClean="0">
                          <a:solidFill>
                            <a:schemeClr val="tx1"/>
                          </a:solidFill>
                          <a:latin typeface="ScalaSansLF-Regular" panose="020B0503060101020103" pitchFamily="34" charset="0"/>
                        </a:rPr>
                        <a:t>Verkaufsgenossenschaften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Font typeface="Wingdings" pitchFamily="2" charset="2"/>
                        <a:buChar char="§"/>
                      </a:pPr>
                      <a:r>
                        <a:rPr lang="de-DE" sz="1600" b="0" dirty="0" smtClean="0">
                          <a:solidFill>
                            <a:schemeClr val="tx1"/>
                          </a:solidFill>
                          <a:latin typeface="ScalaSansLF-Regular" panose="020B0503060101020103" pitchFamily="34" charset="0"/>
                        </a:rPr>
                        <a:t>Verwertungsgenossenschaften</a:t>
                      </a:r>
                    </a:p>
                  </a:txBody>
                  <a:tcPr marL="91450" marR="91450" marT="45732" marB="4573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chemeClr val="tx1"/>
                          </a:solidFill>
                          <a:latin typeface="ScalaSansLF-Regular" panose="020B0503060101020103" pitchFamily="34" charset="0"/>
                        </a:rPr>
                        <a:t>Nutzungsgenossenschaften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chemeClr val="tx1"/>
                          </a:solidFill>
                          <a:latin typeface="ScalaSansLF-Regular" panose="020B0503060101020103" pitchFamily="34" charset="0"/>
                        </a:rPr>
                        <a:t>Kreditgenossenschaften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chemeClr val="tx1"/>
                          </a:solidFill>
                          <a:latin typeface="ScalaSansLF-Regular" panose="020B0503060101020103" pitchFamily="34" charset="0"/>
                        </a:rPr>
                        <a:t>Bau-, Wohn und Siedlungs-genossenschaften</a:t>
                      </a:r>
                    </a:p>
                  </a:txBody>
                  <a:tcPr marL="91450" marR="91450" marT="45732" marB="45732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SonstiGesell-schaftsformenge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Sonstige Gesellschaftsformen</a:t>
            </a:r>
          </a:p>
        </p:txBody>
      </p:sp>
      <p:sp>
        <p:nvSpPr>
          <p:cNvPr id="44035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Rechtsformen der Unternehmen</a:t>
            </a:r>
          </a:p>
        </p:txBody>
      </p:sp>
      <p:sp>
        <p:nvSpPr>
          <p:cNvPr id="44038" name="Textfeld 3"/>
          <p:cNvSpPr txBox="1">
            <a:spLocks noChangeArrowheads="1"/>
          </p:cNvSpPr>
          <p:nvPr/>
        </p:nvSpPr>
        <p:spPr bwMode="auto">
          <a:xfrm>
            <a:off x="1690923" y="1724300"/>
            <a:ext cx="42132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Leitungsbefugnis</a:t>
            </a:r>
            <a:endParaRPr lang="en-US" sz="2000" dirty="0">
              <a:solidFill>
                <a:srgbClr val="43BFB6"/>
              </a:solidFill>
              <a:latin typeface="ScalaSansLF-Bold" panose="020B0803060101020104" pitchFamily="34" charset="0"/>
            </a:endParaRPr>
          </a:p>
        </p:txBody>
      </p:sp>
      <p:sp>
        <p:nvSpPr>
          <p:cNvPr id="23" name="Textplatzhalter 2"/>
          <p:cNvSpPr txBox="1">
            <a:spLocks/>
          </p:cNvSpPr>
          <p:nvPr/>
        </p:nvSpPr>
        <p:spPr bwMode="auto">
          <a:xfrm>
            <a:off x="0" y="1989138"/>
            <a:ext cx="14763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Einzelunter-nehmen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Personengesell-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Kapitalgesell-</a:t>
            </a:r>
            <a:r>
              <a:rPr lang="de-DE" sz="1200" dirty="0" err="1">
                <a:latin typeface="ScalaSansLF-Bold" panose="020B0803060101020104" pitchFamily="34" charset="0"/>
              </a:rPr>
              <a:t>schaften</a:t>
            </a:r>
            <a:endParaRPr lang="de-DE" sz="1200" dirty="0">
              <a:latin typeface="ScalaSansLF-Bold" panose="020B0803060101020104" pitchFamily="34" charset="0"/>
            </a:endParaRP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Mischformen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Sonstige Gesell-</a:t>
            </a:r>
            <a:r>
              <a:rPr lang="de-DE" sz="1200" dirty="0" err="1">
                <a:solidFill>
                  <a:srgbClr val="43BFB6"/>
                </a:solidFill>
                <a:latin typeface="ScalaSansLF-Bold" panose="020B0803060101020104" pitchFamily="34" charset="0"/>
              </a:rPr>
              <a:t>schaftsformen</a:t>
            </a:r>
            <a:endParaRPr lang="de-DE" sz="1200" dirty="0">
              <a:solidFill>
                <a:srgbClr val="43BFB6"/>
              </a:solidFill>
              <a:latin typeface="ScalaSansLF-Bold" panose="020B08030601010201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748073"/>
            <a:ext cx="4816521" cy="4336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Wichtige Vertragstypen</a:t>
            </a:r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592796"/>
            <a:ext cx="5476374" cy="46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6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1403350" y="1125538"/>
            <a:ext cx="7632700" cy="6826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de-DE" dirty="0"/>
              <a:t>Vollmachten im Unternehmen</a:t>
            </a:r>
          </a:p>
        </p:txBody>
      </p:sp>
      <p:sp>
        <p:nvSpPr>
          <p:cNvPr id="45059" name="Textplatzhalter 2"/>
          <p:cNvSpPr txBox="1">
            <a:spLocks/>
          </p:cNvSpPr>
          <p:nvPr/>
        </p:nvSpPr>
        <p:spPr bwMode="auto">
          <a:xfrm>
            <a:off x="0" y="1989138"/>
            <a:ext cx="14033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Prokura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Handlungs-vollmacht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582" y="1736812"/>
            <a:ext cx="6696236" cy="4350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Vollmachten im Unternehmen</a:t>
            </a:r>
          </a:p>
        </p:txBody>
      </p:sp>
      <p:pic>
        <p:nvPicPr>
          <p:cNvPr id="93186" name="Picture 2" descr="L:\fotolia-Bilder\Betriebswirtschaft\Fotolia_6135224_XS.jpg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6804248" y="4300544"/>
            <a:ext cx="2033176" cy="178040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5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Prokura und Handlungsvollmacht</a:t>
            </a:r>
          </a:p>
        </p:txBody>
      </p:sp>
      <p:sp>
        <p:nvSpPr>
          <p:cNvPr id="16" name="Textplatzhalter 2"/>
          <p:cNvSpPr txBox="1">
            <a:spLocks/>
          </p:cNvSpPr>
          <p:nvPr/>
        </p:nvSpPr>
        <p:spPr bwMode="auto">
          <a:xfrm>
            <a:off x="0" y="1989138"/>
            <a:ext cx="14033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Prokura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Handlungs-vollmacht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76" y="2060848"/>
            <a:ext cx="5616624" cy="193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1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Prokura</a:t>
            </a:r>
          </a:p>
        </p:txBody>
      </p:sp>
      <p:sp>
        <p:nvSpPr>
          <p:cNvPr id="47107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Vollmachten im Unternehmen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619250" y="1952625"/>
            <a:ext cx="7273925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de-AT" sz="1600" dirty="0">
                <a:latin typeface="ScalaSansLF-Regular" panose="020B0503060101020103" pitchFamily="34" charset="0"/>
              </a:rPr>
              <a:t>Die </a:t>
            </a:r>
            <a:r>
              <a:rPr lang="de-AT" sz="1600" b="1" dirty="0">
                <a:latin typeface="ScalaSansLF-Regular" panose="020B0503060101020103" pitchFamily="34" charset="0"/>
              </a:rPr>
              <a:t>Prokura </a:t>
            </a:r>
            <a:r>
              <a:rPr lang="de-AT" sz="1600" dirty="0">
                <a:latin typeface="ScalaSansLF-Regular" panose="020B0503060101020103" pitchFamily="34" charset="0"/>
              </a:rPr>
              <a:t>ist die am weitesten gehende Vollmacht</a:t>
            </a:r>
            <a:r>
              <a:rPr lang="de-AT" sz="1600" dirty="0" smtClean="0">
                <a:latin typeface="ScalaSansLF-Regular" panose="020B0503060101020103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600" dirty="0" smtClean="0">
                <a:latin typeface="ScalaSansLF-Regular" panose="020B0503060101020103" pitchFamily="34" charset="0"/>
              </a:rPr>
              <a:t>Sie </a:t>
            </a:r>
            <a:r>
              <a:rPr lang="de-AT" sz="1600" dirty="0">
                <a:latin typeface="ScalaSansLF-Regular" panose="020B0503060101020103" pitchFamily="34" charset="0"/>
              </a:rPr>
              <a:t>darf nur von einem im Firmenbuch eingetragenen Unternehmer erteilt </a:t>
            </a:r>
            <a:r>
              <a:rPr lang="de-AT" sz="1600" dirty="0" smtClean="0">
                <a:latin typeface="ScalaSansLF-Regular" panose="020B0503060101020103" pitchFamily="34" charset="0"/>
              </a:rPr>
              <a:t>werden.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600" dirty="0" smtClean="0">
                <a:latin typeface="ScalaSansLF-Regular" panose="020B0503060101020103" pitchFamily="34" charset="0"/>
              </a:rPr>
              <a:t>Eine </a:t>
            </a:r>
            <a:r>
              <a:rPr lang="de-AT" sz="1600" dirty="0">
                <a:latin typeface="ScalaSansLF-Regular" panose="020B0503060101020103" pitchFamily="34" charset="0"/>
              </a:rPr>
              <a:t>ausdrückliche – mündliche oder schriftliche – Erteilung ist dazu </a:t>
            </a:r>
            <a:r>
              <a:rPr lang="de-AT" sz="1600" dirty="0" smtClean="0">
                <a:latin typeface="ScalaSansLF-Regular" panose="020B0503060101020103" pitchFamily="34" charset="0"/>
              </a:rPr>
              <a:t>notwendig.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600" dirty="0" smtClean="0">
                <a:latin typeface="ScalaSansLF-Regular" panose="020B0503060101020103" pitchFamily="34" charset="0"/>
              </a:rPr>
              <a:t>Die </a:t>
            </a:r>
            <a:r>
              <a:rPr lang="de-AT" sz="1600" dirty="0">
                <a:latin typeface="ScalaSansLF-Regular" panose="020B0503060101020103" pitchFamily="34" charset="0"/>
              </a:rPr>
              <a:t>Prokura muss im Firmenbuch eingetragen werden. Gleichzeitig wird sie </a:t>
            </a:r>
            <a:r>
              <a:rPr lang="de-AT" sz="1600" dirty="0" smtClean="0">
                <a:latin typeface="ScalaSansLF-Regular" panose="020B0503060101020103" pitchFamily="34" charset="0"/>
              </a:rPr>
              <a:t>im Amtsblatt </a:t>
            </a:r>
            <a:r>
              <a:rPr lang="de-AT" sz="1600" dirty="0">
                <a:latin typeface="ScalaSansLF-Regular" panose="020B0503060101020103" pitchFamily="34" charset="0"/>
              </a:rPr>
              <a:t>zur Wiener Zeitung veröffentlicht.</a:t>
            </a:r>
            <a:endParaRPr lang="en-US" sz="1600" dirty="0">
              <a:latin typeface="ScalaSansLF-Regular" panose="020B05030601010201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AT" sz="1600" dirty="0" smtClean="0">
              <a:latin typeface="ScalaSansLF-Regular" panose="020B05030601010201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AT" sz="1600" dirty="0">
              <a:latin typeface="ScalaSansLF-Regular" panose="020B0503060101020103" pitchFamily="34" charset="0"/>
            </a:endParaRPr>
          </a:p>
          <a:p>
            <a:r>
              <a:rPr lang="de-AT" sz="1600" b="1" dirty="0">
                <a:latin typeface="ScalaSansLF-Regular" panose="020B0503060101020103" pitchFamily="34" charset="0"/>
              </a:rPr>
              <a:t>Tipp:</a:t>
            </a:r>
          </a:p>
          <a:p>
            <a:r>
              <a:rPr lang="de-AT" sz="1600" dirty="0">
                <a:latin typeface="ScalaSansLF-Regular" panose="020B0503060101020103" pitchFamily="34" charset="0"/>
              </a:rPr>
              <a:t>Aus Beweisgründen sollte die </a:t>
            </a:r>
            <a:r>
              <a:rPr lang="de-AT" sz="1600" dirty="0" smtClean="0">
                <a:latin typeface="ScalaSansLF-Regular" panose="020B0503060101020103" pitchFamily="34" charset="0"/>
              </a:rPr>
              <a:t>Prokura </a:t>
            </a:r>
            <a:endParaRPr lang="de-AT" sz="1600" dirty="0">
              <a:latin typeface="ScalaSansLF-Regular" panose="020B0503060101020103" pitchFamily="34" charset="0"/>
            </a:endParaRPr>
          </a:p>
          <a:p>
            <a:r>
              <a:rPr lang="de-AT" sz="1600" dirty="0">
                <a:latin typeface="ScalaSansLF-Regular" panose="020B0503060101020103" pitchFamily="34" charset="0"/>
              </a:rPr>
              <a:t>schriftlich erteilt werden</a:t>
            </a:r>
            <a:r>
              <a:rPr lang="de-AT" sz="1600" dirty="0" smtClean="0">
                <a:latin typeface="ScalaSansLF-Regular" panose="020B0503060101020103" pitchFamily="34" charset="0"/>
              </a:rPr>
              <a:t>.</a:t>
            </a:r>
            <a:endParaRPr lang="de-AT" sz="1600" dirty="0">
              <a:latin typeface="ScalaSansLF-Regular" panose="020B0503060101020103" pitchFamily="34" charset="0"/>
            </a:endParaRPr>
          </a:p>
        </p:txBody>
      </p:sp>
      <p:pic>
        <p:nvPicPr>
          <p:cNvPr id="94210" name="Picture 2" descr="L:\fotolia-Bilder\Politik_Wirtschaft u. Recht\Bewerbung_schreiben_32909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300192" y="3861048"/>
            <a:ext cx="2463291" cy="18468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Textplatzhalter 2"/>
          <p:cNvSpPr txBox="1">
            <a:spLocks/>
          </p:cNvSpPr>
          <p:nvPr/>
        </p:nvSpPr>
        <p:spPr bwMode="auto">
          <a:xfrm>
            <a:off x="0" y="1989138"/>
            <a:ext cx="14033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Prokura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Handlungs-vollmacht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Prokura</a:t>
            </a:r>
          </a:p>
        </p:txBody>
      </p:sp>
      <p:sp>
        <p:nvSpPr>
          <p:cNvPr id="48131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Vollmachten im Unternehmen</a:t>
            </a:r>
          </a:p>
        </p:txBody>
      </p:sp>
      <p:sp>
        <p:nvSpPr>
          <p:cNvPr id="48133" name="Textfeld 1"/>
          <p:cNvSpPr txBox="1">
            <a:spLocks noChangeArrowheads="1"/>
          </p:cNvSpPr>
          <p:nvPr/>
        </p:nvSpPr>
        <p:spPr bwMode="auto">
          <a:xfrm>
            <a:off x="1692275" y="1806575"/>
            <a:ext cx="727233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Umfang der Prokura</a:t>
            </a:r>
          </a:p>
          <a:p>
            <a:endParaRPr lang="en-US" sz="1600" dirty="0"/>
          </a:p>
        </p:txBody>
      </p:sp>
      <p:sp>
        <p:nvSpPr>
          <p:cNvPr id="15" name="Textplatzhalter 2"/>
          <p:cNvSpPr txBox="1">
            <a:spLocks/>
          </p:cNvSpPr>
          <p:nvPr/>
        </p:nvSpPr>
        <p:spPr bwMode="auto">
          <a:xfrm>
            <a:off x="0" y="1989138"/>
            <a:ext cx="14033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Prokura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Handlungs-vollmacht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56" y="2688307"/>
            <a:ext cx="5749168" cy="28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5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Prokura</a:t>
            </a:r>
          </a:p>
        </p:txBody>
      </p:sp>
      <p:sp>
        <p:nvSpPr>
          <p:cNvPr id="49155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Vollmachten im Unternehmen</a:t>
            </a:r>
          </a:p>
        </p:txBody>
      </p:sp>
      <p:sp>
        <p:nvSpPr>
          <p:cNvPr id="49157" name="Textfeld 1"/>
          <p:cNvSpPr txBox="1">
            <a:spLocks noChangeArrowheads="1"/>
          </p:cNvSpPr>
          <p:nvPr/>
        </p:nvSpPr>
        <p:spPr bwMode="auto">
          <a:xfrm>
            <a:off x="1692275" y="1806575"/>
            <a:ext cx="727233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Arten der Prokura</a:t>
            </a:r>
          </a:p>
          <a:p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26" name="Textplatzhalter 2"/>
          <p:cNvSpPr txBox="1">
            <a:spLocks/>
          </p:cNvSpPr>
          <p:nvPr/>
        </p:nvSpPr>
        <p:spPr bwMode="auto">
          <a:xfrm>
            <a:off x="0" y="1989138"/>
            <a:ext cx="14033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Prokura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Handlungs-vollmacht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788" y="2240868"/>
            <a:ext cx="5040560" cy="3818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Prokura</a:t>
            </a:r>
          </a:p>
        </p:txBody>
      </p:sp>
      <p:sp>
        <p:nvSpPr>
          <p:cNvPr id="50179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Vollmachten im Unternehmen</a:t>
            </a:r>
          </a:p>
        </p:txBody>
      </p:sp>
      <p:sp>
        <p:nvSpPr>
          <p:cNvPr id="50181" name="Textfeld 1"/>
          <p:cNvSpPr txBox="1">
            <a:spLocks noChangeArrowheads="1"/>
          </p:cNvSpPr>
          <p:nvPr/>
        </p:nvSpPr>
        <p:spPr bwMode="auto">
          <a:xfrm>
            <a:off x="1692275" y="1806575"/>
            <a:ext cx="72723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Unterschriften</a:t>
            </a: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 der Prokuristen</a:t>
            </a:r>
          </a:p>
          <a:p>
            <a:r>
              <a:rPr lang="de-DE" sz="1600" dirty="0">
                <a:latin typeface="ScalaSansLF-Regular" panose="020B0503060101020103" pitchFamily="34" charset="0"/>
              </a:rPr>
              <a:t>Damit die Geschäftspartner die Stellung des Prokuristen erkennen, unter-schreibt er mit dem </a:t>
            </a:r>
            <a:r>
              <a:rPr lang="de-DE" sz="1600" b="1" dirty="0" err="1">
                <a:latin typeface="ScalaSansLF-Regular" panose="020B0503060101020103" pitchFamily="34" charset="0"/>
              </a:rPr>
              <a:t>Prokurahinweis</a:t>
            </a:r>
            <a:r>
              <a:rPr lang="de-DE" sz="1600" b="1" dirty="0">
                <a:latin typeface="ScalaSansLF-Regular" panose="020B0503060101020103" pitchFamily="34" charset="0"/>
              </a:rPr>
              <a:t> „pp.“ </a:t>
            </a:r>
            <a:r>
              <a:rPr lang="de-DE" sz="1600" dirty="0">
                <a:latin typeface="ScalaSansLF-Regular" panose="020B0503060101020103" pitchFamily="34" charset="0"/>
              </a:rPr>
              <a:t>oder </a:t>
            </a:r>
            <a:r>
              <a:rPr lang="de-DE" sz="1600" b="1" dirty="0">
                <a:latin typeface="ScalaSansLF-Regular" panose="020B0503060101020103" pitchFamily="34" charset="0"/>
              </a:rPr>
              <a:t>„ppa.“ </a:t>
            </a:r>
            <a:r>
              <a:rPr lang="de-DE" sz="1600" dirty="0">
                <a:latin typeface="ScalaSansLF-Regular" panose="020B0503060101020103" pitchFamily="34" charset="0"/>
              </a:rPr>
              <a:t>vor seinem Namen.</a:t>
            </a:r>
          </a:p>
          <a:p>
            <a:endParaRPr lang="en-US" sz="1600" dirty="0"/>
          </a:p>
        </p:txBody>
      </p:sp>
      <p:grpSp>
        <p:nvGrpSpPr>
          <p:cNvPr id="50182" name="Gruppieren 9"/>
          <p:cNvGrpSpPr>
            <a:grpSpLocks/>
          </p:cNvGrpSpPr>
          <p:nvPr/>
        </p:nvGrpSpPr>
        <p:grpSpPr bwMode="auto">
          <a:xfrm>
            <a:off x="1800225" y="3105150"/>
            <a:ext cx="6734175" cy="2705100"/>
            <a:chOff x="1800225" y="3105150"/>
            <a:chExt cx="6734175" cy="2705100"/>
          </a:xfrm>
        </p:grpSpPr>
        <p:pic>
          <p:nvPicPr>
            <p:cNvPr id="5018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00225" y="3105150"/>
              <a:ext cx="6734175" cy="270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4" name="Grafik 7"/>
            <p:cNvPicPr>
              <a:picLocks noChangeAspect="1" noChangeArrowheads="1"/>
            </p:cNvPicPr>
            <p:nvPr/>
          </p:nvPicPr>
          <p:blipFill>
            <a:blip r:embed="rId2" cstate="print"/>
            <a:srcRect l="71019" b="85818"/>
            <a:stretch>
              <a:fillRect/>
            </a:stretch>
          </p:blipFill>
          <p:spPr bwMode="auto">
            <a:xfrm>
              <a:off x="2051720" y="5081886"/>
              <a:ext cx="1665688" cy="326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5" name="Textfeld 8"/>
            <p:cNvSpPr txBox="1">
              <a:spLocks noChangeArrowheads="1"/>
            </p:cNvSpPr>
            <p:nvPr/>
          </p:nvSpPr>
          <p:spPr bwMode="auto">
            <a:xfrm>
              <a:off x="2015716" y="5121188"/>
              <a:ext cx="129614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>
                  <a:latin typeface="ScalaSansLF-Bold" pitchFamily="34" charset="0"/>
                </a:rPr>
                <a:t>Trend AG</a:t>
              </a:r>
            </a:p>
          </p:txBody>
        </p:sp>
      </p:grpSp>
      <p:sp>
        <p:nvSpPr>
          <p:cNvPr id="10" name="Textplatzhalter 2"/>
          <p:cNvSpPr txBox="1">
            <a:spLocks/>
          </p:cNvSpPr>
          <p:nvPr/>
        </p:nvSpPr>
        <p:spPr bwMode="auto">
          <a:xfrm>
            <a:off x="0" y="1989138"/>
            <a:ext cx="14033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Prokura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Handlungs-vollmacht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Was ist eine Firma?</a:t>
            </a:r>
          </a:p>
        </p:txBody>
      </p:sp>
      <p:sp>
        <p:nvSpPr>
          <p:cNvPr id="6147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Unternehmer, Firma, Firmenbuch</a:t>
            </a:r>
          </a:p>
        </p:txBody>
      </p:sp>
      <p:sp>
        <p:nvSpPr>
          <p:cNvPr id="6148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43BFB6"/>
                </a:solidFill>
              </a:rPr>
              <a:t>Was ist eine Firma?</a:t>
            </a:r>
          </a:p>
          <a:p>
            <a:pPr eaLnBrk="1" hangingPunct="1"/>
            <a:r>
              <a:rPr lang="de-DE" kern="1200" dirty="0"/>
              <a:t>Firmenbuch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866" y="2204864"/>
            <a:ext cx="6616868" cy="2777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Handlungsvollmacht</a:t>
            </a:r>
          </a:p>
        </p:txBody>
      </p:sp>
      <p:sp>
        <p:nvSpPr>
          <p:cNvPr id="51203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Vollmachten im Unternehmen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3925" y="3681028"/>
            <a:ext cx="3112558" cy="219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platzhalter 2"/>
          <p:cNvSpPr txBox="1">
            <a:spLocks/>
          </p:cNvSpPr>
          <p:nvPr/>
        </p:nvSpPr>
        <p:spPr bwMode="auto">
          <a:xfrm>
            <a:off x="0" y="1989138"/>
            <a:ext cx="14033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Prokura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Handlungs-vollmacht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513" y="1989138"/>
            <a:ext cx="6804248" cy="1259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Handlungsvollmacht</a:t>
            </a:r>
          </a:p>
        </p:txBody>
      </p:sp>
      <p:sp>
        <p:nvSpPr>
          <p:cNvPr id="52227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Vollmachten im Unternehmen</a:t>
            </a:r>
          </a:p>
        </p:txBody>
      </p:sp>
      <p:sp>
        <p:nvSpPr>
          <p:cNvPr id="52229" name="Textfeld 1"/>
          <p:cNvSpPr txBox="1">
            <a:spLocks noChangeArrowheads="1"/>
          </p:cNvSpPr>
          <p:nvPr/>
        </p:nvSpPr>
        <p:spPr bwMode="auto">
          <a:xfrm>
            <a:off x="1692275" y="1806575"/>
            <a:ext cx="7272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Umfang der Handlungsvollmacht</a:t>
            </a:r>
          </a:p>
          <a:p>
            <a:endParaRPr lang="en-US" sz="1600" dirty="0"/>
          </a:p>
        </p:txBody>
      </p:sp>
      <p:sp>
        <p:nvSpPr>
          <p:cNvPr id="15" name="Textplatzhalter 2"/>
          <p:cNvSpPr txBox="1">
            <a:spLocks/>
          </p:cNvSpPr>
          <p:nvPr/>
        </p:nvSpPr>
        <p:spPr bwMode="auto">
          <a:xfrm>
            <a:off x="0" y="1989138"/>
            <a:ext cx="14033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Prokura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Handlungs-vollmacht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552303"/>
            <a:ext cx="6829487" cy="310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2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Handlungsvollmacht</a:t>
            </a:r>
          </a:p>
        </p:txBody>
      </p:sp>
      <p:sp>
        <p:nvSpPr>
          <p:cNvPr id="53251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bg2"/>
              </a:buClr>
              <a:buNone/>
            </a:pPr>
            <a:r>
              <a:rPr lang="de-DE" sz="2200" dirty="0">
                <a:solidFill>
                  <a:schemeClr val="bg2"/>
                </a:solidFill>
                <a:latin typeface="ScalaSansLF-Bold" panose="020B0803060101020104" pitchFamily="34" charset="0"/>
              </a:rPr>
              <a:t>Vollmachten im Unternehmen</a:t>
            </a:r>
          </a:p>
        </p:txBody>
      </p:sp>
      <p:sp>
        <p:nvSpPr>
          <p:cNvPr id="53253" name="Textfeld 1"/>
          <p:cNvSpPr txBox="1">
            <a:spLocks noChangeArrowheads="1"/>
          </p:cNvSpPr>
          <p:nvPr/>
        </p:nvSpPr>
        <p:spPr bwMode="auto">
          <a:xfrm>
            <a:off x="1692275" y="1806575"/>
            <a:ext cx="7272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Arten der Handlungsvollmacht</a:t>
            </a:r>
          </a:p>
          <a:p>
            <a:endParaRPr lang="en-US" sz="1600" dirty="0"/>
          </a:p>
        </p:txBody>
      </p:sp>
      <p:sp>
        <p:nvSpPr>
          <p:cNvPr id="14" name="Textplatzhalter 2"/>
          <p:cNvSpPr txBox="1">
            <a:spLocks/>
          </p:cNvSpPr>
          <p:nvPr/>
        </p:nvSpPr>
        <p:spPr bwMode="auto">
          <a:xfrm>
            <a:off x="0" y="1989138"/>
            <a:ext cx="14033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Prokura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Handlungs-vollmacht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804" y="2264552"/>
            <a:ext cx="4702404" cy="3864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1687513" y="1165225"/>
            <a:ext cx="7321550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200" dirty="0">
                <a:solidFill>
                  <a:srgbClr val="43BFB6"/>
                </a:solidFill>
                <a:latin typeface="ScalaSansLF-Bold" panose="020B0803060101020104" pitchFamily="34" charset="0"/>
              </a:rPr>
              <a:t>Handlungsvollmacht</a:t>
            </a:r>
          </a:p>
        </p:txBody>
      </p:sp>
      <p:sp>
        <p:nvSpPr>
          <p:cNvPr id="54275" name="Inhaltsplatzhalter 2"/>
          <p:cNvSpPr>
            <a:spLocks noGrp="1"/>
          </p:cNvSpPr>
          <p:nvPr>
            <p:ph sz="quarter" idx="4294967295"/>
          </p:nvPr>
        </p:nvSpPr>
        <p:spPr bwMode="auto">
          <a:xfrm>
            <a:off x="1677988" y="215900"/>
            <a:ext cx="7286625" cy="328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2075" indent="-92075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None/>
            </a:pPr>
            <a:r>
              <a:rPr lang="de-DE" sz="2200" b="1" dirty="0">
                <a:solidFill>
                  <a:schemeClr val="accent1">
                    <a:lumMod val="90000"/>
                  </a:schemeClr>
                </a:solidFill>
              </a:rPr>
              <a:t>Vollmachten im Unternehmen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692275" y="1806575"/>
            <a:ext cx="7272338" cy="236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43BFB6"/>
                </a:solidFill>
                <a:latin typeface="ScalaSansLF-Bold" panose="020B0803060101020104" pitchFamily="34" charset="0"/>
              </a:rPr>
              <a:t>Unterschrift der Handlungsbevollmächtigten</a:t>
            </a:r>
          </a:p>
          <a:p>
            <a:pPr>
              <a:defRPr/>
            </a:pPr>
            <a:endParaRPr lang="de-DE" sz="1600" b="1" dirty="0">
              <a:solidFill>
                <a:srgbClr val="D99101"/>
              </a:solidFill>
              <a:latin typeface="ScalaSansLF-Regular" panose="020B0503060101020103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Der Handlungsbevollmächtigte zeichnet mit dem Hinweis</a:t>
            </a:r>
          </a:p>
          <a:p>
            <a:pPr marL="182563" indent="-182563">
              <a:lnSpc>
                <a:spcPct val="150000"/>
              </a:lnSpc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i. V. (in Vertretung) oder</a:t>
            </a:r>
          </a:p>
          <a:p>
            <a:pPr marL="182563" indent="-182563">
              <a:lnSpc>
                <a:spcPct val="150000"/>
              </a:lnSpc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latin typeface="ScalaSansLF-Regular" panose="020B0503060101020103" pitchFamily="34" charset="0"/>
              </a:rPr>
              <a:t>i. A. (im Auftrag).</a:t>
            </a:r>
          </a:p>
          <a:p>
            <a:pPr>
              <a:defRPr/>
            </a:pPr>
            <a:endParaRPr lang="de-DE" sz="1600" b="1" dirty="0">
              <a:solidFill>
                <a:srgbClr val="D99101"/>
              </a:solidFill>
            </a:endParaRPr>
          </a:p>
          <a:p>
            <a:pPr>
              <a:defRPr/>
            </a:pPr>
            <a:endParaRPr lang="en-US" sz="1600" dirty="0"/>
          </a:p>
        </p:txBody>
      </p:sp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3897313"/>
            <a:ext cx="62674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2"/>
          <p:cNvSpPr txBox="1">
            <a:spLocks/>
          </p:cNvSpPr>
          <p:nvPr/>
        </p:nvSpPr>
        <p:spPr bwMode="auto">
          <a:xfrm>
            <a:off x="0" y="1989138"/>
            <a:ext cx="14033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latin typeface="ScalaSansLF-Bold" panose="020B0803060101020104" pitchFamily="34" charset="0"/>
              </a:rPr>
              <a:t>Prokura</a:t>
            </a:r>
          </a:p>
          <a:p>
            <a:pPr marL="92075" indent="-92075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200" dirty="0">
                <a:solidFill>
                  <a:srgbClr val="43BFB6"/>
                </a:solidFill>
                <a:latin typeface="ScalaSansLF-Bold" panose="020B0803060101020104" pitchFamily="34" charset="0"/>
              </a:rPr>
              <a:t>Handlungs-vollmacht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Was ist eine Firma?</a:t>
            </a:r>
          </a:p>
        </p:txBody>
      </p:sp>
      <p:sp>
        <p:nvSpPr>
          <p:cNvPr id="7171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Unternehmer, Firma, Firmenbuch</a:t>
            </a:r>
          </a:p>
        </p:txBody>
      </p:sp>
      <p:sp>
        <p:nvSpPr>
          <p:cNvPr id="7172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43BFB6"/>
                </a:solidFill>
              </a:rPr>
              <a:t>Was ist eine Firma?</a:t>
            </a:r>
          </a:p>
          <a:p>
            <a:pPr eaLnBrk="1" hangingPunct="1"/>
            <a:r>
              <a:rPr lang="de-DE" kern="1200" dirty="0"/>
              <a:t>Firmenbuch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28775" y="1952625"/>
            <a:ext cx="752475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bg2"/>
              </a:buClr>
              <a:defRPr/>
            </a:pPr>
            <a:endParaRPr lang="de-DE" dirty="0" smtClean="0"/>
          </a:p>
          <a:p>
            <a:pPr>
              <a:buClr>
                <a:schemeClr val="bg2"/>
              </a:buClr>
              <a:defRPr/>
            </a:pPr>
            <a:endParaRPr lang="de-DE" dirty="0"/>
          </a:p>
          <a:p>
            <a:pPr>
              <a:buClr>
                <a:schemeClr val="bg2"/>
              </a:buClr>
              <a:defRPr/>
            </a:pPr>
            <a:endParaRPr lang="de-DE" dirty="0"/>
          </a:p>
          <a:p>
            <a:pPr>
              <a:buClr>
                <a:schemeClr val="bg2"/>
              </a:buClr>
              <a:defRPr/>
            </a:pPr>
            <a:endParaRPr lang="de-DE" dirty="0"/>
          </a:p>
          <a:p>
            <a:pPr>
              <a:defRPr/>
            </a:pP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513" y="1989138"/>
            <a:ext cx="6871474" cy="118783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88" y="3609021"/>
            <a:ext cx="6880999" cy="1056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Was ist eine Firma?</a:t>
            </a:r>
          </a:p>
        </p:txBody>
      </p:sp>
      <p:sp>
        <p:nvSpPr>
          <p:cNvPr id="8195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Unternehmer, Firma, Firmenbuch</a:t>
            </a:r>
          </a:p>
        </p:txBody>
      </p:sp>
      <p:sp>
        <p:nvSpPr>
          <p:cNvPr id="8196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43BFB6"/>
                </a:solidFill>
              </a:rPr>
              <a:t>Was ist eine Firma?</a:t>
            </a:r>
          </a:p>
          <a:p>
            <a:pPr eaLnBrk="1" hangingPunct="1"/>
            <a:r>
              <a:rPr lang="de-DE" kern="1200" dirty="0"/>
              <a:t>Firmenbuch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97" y="1995653"/>
            <a:ext cx="716863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0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Was ist eine Firma?</a:t>
            </a:r>
          </a:p>
        </p:txBody>
      </p:sp>
      <p:sp>
        <p:nvSpPr>
          <p:cNvPr id="9219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Unternehmer, Firma, Firmenbuch</a:t>
            </a:r>
          </a:p>
        </p:txBody>
      </p:sp>
      <p:sp>
        <p:nvSpPr>
          <p:cNvPr id="9220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43BFB6"/>
                </a:solidFill>
              </a:rPr>
              <a:t>Was ist eine Firma?</a:t>
            </a:r>
          </a:p>
          <a:p>
            <a:pPr eaLnBrk="1" hangingPunct="1"/>
            <a:r>
              <a:rPr lang="de-DE" kern="1200" dirty="0"/>
              <a:t>Firmenbuch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28775" y="1952625"/>
            <a:ext cx="752475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bg2"/>
              </a:buClr>
              <a:defRPr/>
            </a:pPr>
            <a:endParaRPr lang="de-DE" dirty="0"/>
          </a:p>
          <a:p>
            <a:pPr marL="182563">
              <a:defRPr/>
            </a:pPr>
            <a:endParaRPr lang="de-DE" dirty="0"/>
          </a:p>
          <a:p>
            <a:pPr marL="182563">
              <a:defRPr/>
            </a:pPr>
            <a:endParaRPr lang="de-DE" dirty="0"/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1626" y="4575237"/>
            <a:ext cx="2674699" cy="16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88" y="1989138"/>
            <a:ext cx="4391025" cy="3714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513" y="2650044"/>
            <a:ext cx="7231192" cy="86893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700" y="3518979"/>
            <a:ext cx="6843280" cy="1056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1687513" y="1165225"/>
            <a:ext cx="732155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indent="-92075">
              <a:lnSpc>
                <a:spcPct val="90000"/>
              </a:lnSpc>
            </a:pPr>
            <a:r>
              <a:rPr lang="de-DE" dirty="0"/>
              <a:t>Was ist eine Firma?</a:t>
            </a:r>
          </a:p>
        </p:txBody>
      </p:sp>
      <p:sp>
        <p:nvSpPr>
          <p:cNvPr id="10243" name="Inhaltsplatzhalter 2"/>
          <p:cNvSpPr>
            <a:spLocks noGrp="1"/>
          </p:cNvSpPr>
          <p:nvPr>
            <p:ph sz="quarter" idx="11"/>
          </p:nvPr>
        </p:nvSpPr>
        <p:spPr bwMode="auto">
          <a:xfrm>
            <a:off x="1677988" y="215900"/>
            <a:ext cx="7286625" cy="32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de-DE" dirty="0"/>
              <a:t>Unternehmer, Firma, Firmenbuch</a:t>
            </a:r>
          </a:p>
        </p:txBody>
      </p:sp>
      <p:sp>
        <p:nvSpPr>
          <p:cNvPr id="10244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0" y="1989138"/>
            <a:ext cx="1403350" cy="423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43BFB6"/>
                </a:solidFill>
              </a:rPr>
              <a:t>Was ist eine Firma?</a:t>
            </a:r>
          </a:p>
          <a:p>
            <a:pPr eaLnBrk="1" hangingPunct="1"/>
            <a:r>
              <a:rPr lang="de-DE" kern="1200" dirty="0"/>
              <a:t>Firmenbuch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28775" y="1952625"/>
            <a:ext cx="75247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2563">
              <a:buClr>
                <a:schemeClr val="bg2"/>
              </a:buClr>
              <a:defRPr/>
            </a:pPr>
            <a:r>
              <a:rPr lang="de-DE" dirty="0" err="1" smtClean="0"/>
              <a:t>nden</a:t>
            </a:r>
            <a:r>
              <a:rPr lang="de-DE" dirty="0" smtClean="0"/>
              <a:t> </a:t>
            </a:r>
            <a:r>
              <a:rPr lang="de-DE" dirty="0"/>
              <a:t>Angaben enthalten.</a:t>
            </a: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813" y="3645024"/>
            <a:ext cx="2502807" cy="253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513" y="2672917"/>
            <a:ext cx="7184825" cy="10441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88" y="1989138"/>
            <a:ext cx="4391025" cy="371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1227</Words>
  <Application>Microsoft Macintosh PowerPoint</Application>
  <PresentationFormat>Bildschirmpräsentation (4:3)</PresentationFormat>
  <Paragraphs>370</Paragraphs>
  <Slides>53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54" baseType="lpstr"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Peter H.</dc:creator>
  <cp:lastModifiedBy>werner holzheu</cp:lastModifiedBy>
  <cp:revision>737</cp:revision>
  <dcterms:created xsi:type="dcterms:W3CDTF">2005-01-09T10:34:09Z</dcterms:created>
  <dcterms:modified xsi:type="dcterms:W3CDTF">2018-12-12T16:34:32Z</dcterms:modified>
</cp:coreProperties>
</file>