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5" autoAdjust="0"/>
  </p:normalViewPr>
  <p:slideViewPr>
    <p:cSldViewPr>
      <p:cViewPr>
        <p:scale>
          <a:sx n="108" d="100"/>
          <a:sy n="108" d="100"/>
        </p:scale>
        <p:origin x="-1024" y="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52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6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3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8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2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65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3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46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13.02.18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3188849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 smtClean="0">
                <a:cs typeface="Chalkduster"/>
              </a:rPr>
              <a:t>Buchungen auf dem Bankkonto</a:t>
            </a:r>
          </a:p>
          <a:p>
            <a:r>
              <a:rPr lang="de-DE" sz="1200" dirty="0" smtClean="0">
                <a:cs typeface="Chalkduster"/>
              </a:rPr>
              <a:t>Laufende Buchungen, </a:t>
            </a:r>
          </a:p>
          <a:p>
            <a:r>
              <a:rPr lang="de-DE" sz="1200" dirty="0" smtClean="0">
                <a:cs typeface="Chalkduster"/>
              </a:rPr>
              <a:t>Bareinzahlungen und </a:t>
            </a:r>
            <a:r>
              <a:rPr lang="mr-IN" sz="1200" dirty="0" smtClean="0">
                <a:cs typeface="Chalkduster"/>
              </a:rPr>
              <a:t>–</a:t>
            </a:r>
            <a:r>
              <a:rPr lang="de-DE" sz="1200" dirty="0" err="1" smtClean="0">
                <a:cs typeface="Chalkduster"/>
              </a:rPr>
              <a:t>abhebungen</a:t>
            </a:r>
            <a:r>
              <a:rPr lang="de-DE" sz="1200" dirty="0" smtClean="0">
                <a:cs typeface="Chalkduster"/>
              </a:rPr>
              <a:t>,, Abschluss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03848" y="-1013"/>
            <a:ext cx="590465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+mj-lt"/>
              </a:rPr>
              <a:t>Ziele/Kompetenzen: </a:t>
            </a:r>
            <a:r>
              <a:rPr lang="de-AT" sz="1000" dirty="0" smtClean="0">
                <a:latin typeface="+mj-lt"/>
              </a:rPr>
              <a:t>laufende Buchungen auf dem Bankkonto durchführen können</a:t>
            </a:r>
          </a:p>
          <a:p>
            <a:r>
              <a:rPr lang="de-AT" sz="1000" dirty="0" smtClean="0">
                <a:latin typeface="+mj-lt"/>
              </a:rPr>
              <a:t>Transaktionen zw. Bank- und Kassa buchen können (es gibt 2 Belege: K und B &gt; daher 2 Buchungen</a:t>
            </a:r>
          </a:p>
          <a:p>
            <a:r>
              <a:rPr lang="de-AT" sz="1000" dirty="0" smtClean="0">
                <a:latin typeface="+mj-lt"/>
              </a:rPr>
              <a:t>Quartalsabschluss auf dem Bankkonto (Zinsaufwand = Sollzinsen, </a:t>
            </a:r>
          </a:p>
          <a:p>
            <a:r>
              <a:rPr lang="de-AT" sz="1000" dirty="0" smtClean="0">
                <a:latin typeface="+mj-lt"/>
              </a:rPr>
              <a:t>Zinserträge = Habenzinsen </a:t>
            </a:r>
            <a:r>
              <a:rPr lang="de-AT" sz="1000" dirty="0" err="1" smtClean="0">
                <a:latin typeface="+mj-lt"/>
              </a:rPr>
              <a:t>u</a:t>
            </a:r>
            <a:r>
              <a:rPr lang="de-AT" sz="1000" dirty="0" smtClean="0">
                <a:latin typeface="+mj-lt"/>
              </a:rPr>
              <a:t> dazugehörige Kapitalertragssteuer, Kontospesen)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52" y="148478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</a:t>
            </a:r>
            <a:r>
              <a:rPr lang="de-AT" sz="1200" b="1" dirty="0" smtClean="0"/>
              <a:t>) Lesen der Angabe</a:t>
            </a:r>
            <a:endParaRPr lang="de-AT" sz="1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597868" y="1556792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a) Wer sind wir: 	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597868" y="18448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</a:t>
            </a:r>
            <a:r>
              <a:rPr lang="de-AT" sz="1000" b="1" dirty="0" smtClean="0"/>
              <a:t>) Beleg :</a:t>
            </a:r>
          </a:p>
          <a:p>
            <a:r>
              <a:rPr lang="de-AT" sz="800" dirty="0" smtClean="0"/>
              <a:t>(B)</a:t>
            </a:r>
          </a:p>
        </p:txBody>
      </p:sp>
      <p:sp>
        <p:nvSpPr>
          <p:cNvPr id="7" name="Rechteck 6"/>
          <p:cNvSpPr/>
          <p:nvPr/>
        </p:nvSpPr>
        <p:spPr>
          <a:xfrm>
            <a:off x="2937620" y="1844824"/>
            <a:ext cx="986308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rgbClr val="FF0000"/>
                </a:solidFill>
              </a:rPr>
              <a:t>Kontoauszug</a:t>
            </a:r>
          </a:p>
        </p:txBody>
      </p:sp>
      <p:sp>
        <p:nvSpPr>
          <p:cNvPr id="26" name="Rechteck 25"/>
          <p:cNvSpPr/>
          <p:nvPr/>
        </p:nvSpPr>
        <p:spPr>
          <a:xfrm>
            <a:off x="2937620" y="1484784"/>
            <a:ext cx="986308" cy="2880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Family Park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619672" y="2132856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937620" y="2132856"/>
            <a:ext cx="1058316" cy="13681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rgbClr val="FF0000"/>
                </a:solidFill>
              </a:rPr>
              <a:t>Ein- und Auszahlungen, Überweisung, </a:t>
            </a:r>
          </a:p>
          <a:p>
            <a:r>
              <a:rPr lang="de-DE" sz="1000" b="1" dirty="0" smtClean="0">
                <a:solidFill>
                  <a:srgbClr val="FF0000"/>
                </a:solidFill>
              </a:rPr>
              <a:t>Abschluss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Sollzinsen 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(=Zinsaufwand)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Habenzinsen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(=Zinsertrag)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KEST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0" y="3573016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3) Buchungssatz Gewinnauswirkung</a:t>
            </a:r>
            <a:endParaRPr lang="de-AT" sz="1200" b="1" dirty="0"/>
          </a:p>
        </p:txBody>
      </p:sp>
      <p:sp>
        <p:nvSpPr>
          <p:cNvPr id="14" name="Rechteck 13"/>
          <p:cNvSpPr/>
          <p:nvPr/>
        </p:nvSpPr>
        <p:spPr>
          <a:xfrm>
            <a:off x="2843808" y="3645024"/>
            <a:ext cx="6192688" cy="309634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>
            <a:off x="2843808" y="1484784"/>
            <a:ext cx="6192688" cy="20882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Textfeld 104"/>
          <p:cNvSpPr txBox="1"/>
          <p:nvPr/>
        </p:nvSpPr>
        <p:spPr>
          <a:xfrm>
            <a:off x="-23440" y="76470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1) Buchungsregeln &amp; Konten</a:t>
            </a:r>
            <a:endParaRPr lang="de-AT" sz="1200" b="1" dirty="0"/>
          </a:p>
        </p:txBody>
      </p:sp>
      <p:pic>
        <p:nvPicPr>
          <p:cNvPr id="106" name="Bild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836712"/>
            <a:ext cx="1571760" cy="576064"/>
          </a:xfrm>
          <a:prstGeom prst="rect">
            <a:avLst/>
          </a:prstGeom>
        </p:spPr>
      </p:pic>
      <p:pic>
        <p:nvPicPr>
          <p:cNvPr id="107" name="Bild 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836712"/>
            <a:ext cx="2102553" cy="576064"/>
          </a:xfrm>
          <a:prstGeom prst="rect">
            <a:avLst/>
          </a:prstGeom>
        </p:spPr>
      </p:pic>
      <p:cxnSp>
        <p:nvCxnSpPr>
          <p:cNvPr id="108" name="Gerade Verbindung mit Pfeil 107"/>
          <p:cNvCxnSpPr/>
          <p:nvPr/>
        </p:nvCxnSpPr>
        <p:spPr>
          <a:xfrm flipH="1" flipV="1">
            <a:off x="7092280" y="908720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>
          <a:xfrm>
            <a:off x="2843808" y="764704"/>
            <a:ext cx="5472608" cy="64807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29" name="Tabel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624774"/>
              </p:ext>
            </p:extLst>
          </p:nvPr>
        </p:nvGraphicFramePr>
        <p:xfrm>
          <a:off x="2987824" y="4437112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Bareinzahlung auf 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Bankkonto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K-Beleg)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BVMB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" name="Tabel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0"/>
              </p:ext>
            </p:extLst>
          </p:nvPr>
        </p:nvGraphicFramePr>
        <p:xfrm>
          <a:off x="2987824" y="4725144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Bareinzahlung 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auf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Bankkonto (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B-Beleg)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BVMB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131" name="Textfeld 130"/>
          <p:cNvSpPr txBox="1"/>
          <p:nvPr/>
        </p:nvSpPr>
        <p:spPr>
          <a:xfrm>
            <a:off x="8604448" y="4581128"/>
            <a:ext cx="220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200" dirty="0"/>
          </a:p>
        </p:txBody>
      </p:sp>
      <p:graphicFrame>
        <p:nvGraphicFramePr>
          <p:cNvPr id="132" name="Tabel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21288"/>
              </p:ext>
            </p:extLst>
          </p:nvPr>
        </p:nvGraphicFramePr>
        <p:xfrm>
          <a:off x="2987824" y="5085184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Barabhebung vom Bankkonto (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K-Beleg)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BVMB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" name="Tabel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24553"/>
              </p:ext>
            </p:extLst>
          </p:nvPr>
        </p:nvGraphicFramePr>
        <p:xfrm>
          <a:off x="2987824" y="5373216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Barabhebung vom Bankkonto (</a:t>
                      </a:r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B-Beleg)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BVMB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Tabel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701516"/>
              </p:ext>
            </p:extLst>
          </p:nvPr>
        </p:nvGraphicFramePr>
        <p:xfrm>
          <a:off x="2987824" y="6021288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Habenzinsen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Zinserträge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Tabel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83533"/>
              </p:ext>
            </p:extLst>
          </p:nvPr>
        </p:nvGraphicFramePr>
        <p:xfrm>
          <a:off x="2987824" y="6237312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KEST (25% von Habenzinsen)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Zinserträge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el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614222"/>
              </p:ext>
            </p:extLst>
          </p:nvPr>
        </p:nvGraphicFramePr>
        <p:xfrm>
          <a:off x="2987824" y="5733256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Sollzinsen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Zinsaufwand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Tabelle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245499"/>
              </p:ext>
            </p:extLst>
          </p:nvPr>
        </p:nvGraphicFramePr>
        <p:xfrm>
          <a:off x="2987824" y="6525344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Spesen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Spesen GV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Tabel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4724"/>
              </p:ext>
            </p:extLst>
          </p:nvPr>
        </p:nvGraphicFramePr>
        <p:xfrm>
          <a:off x="2987824" y="3717032"/>
          <a:ext cx="5892800" cy="1905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Ausgleich einer Verbindlichkeit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330.., so. Verb,...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" name="Tabel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80368"/>
              </p:ext>
            </p:extLst>
          </p:nvPr>
        </p:nvGraphicFramePr>
        <p:xfrm>
          <a:off x="2987824" y="4005064"/>
          <a:ext cx="5892800" cy="330200"/>
        </p:xfrm>
        <a:graphic>
          <a:graphicData uri="http://schemas.openxmlformats.org/drawingml/2006/table">
            <a:tbl>
              <a:tblPr/>
              <a:tblGrid>
                <a:gridCol w="2235200"/>
                <a:gridCol w="1511300"/>
                <a:gridCol w="241300"/>
                <a:gridCol w="1905000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Abbuchung z.B. Stromrechnung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Energieaufwand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de-DE" sz="1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1" name="Textfeld 140"/>
          <p:cNvSpPr txBox="1"/>
          <p:nvPr/>
        </p:nvSpPr>
        <p:spPr>
          <a:xfrm>
            <a:off x="6228184" y="3933056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142" name="Textfeld 141"/>
          <p:cNvSpPr txBox="1"/>
          <p:nvPr/>
        </p:nvSpPr>
        <p:spPr>
          <a:xfrm>
            <a:off x="8532440" y="5877272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143" name="Textfeld 142"/>
          <p:cNvSpPr txBox="1"/>
          <p:nvPr/>
        </p:nvSpPr>
        <p:spPr>
          <a:xfrm>
            <a:off x="6300192" y="6237312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pic>
        <p:nvPicPr>
          <p:cNvPr id="144" name="Bild 1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29200"/>
            <a:ext cx="2842421" cy="288032"/>
          </a:xfrm>
          <a:prstGeom prst="rect">
            <a:avLst/>
          </a:prstGeom>
        </p:spPr>
      </p:pic>
      <p:pic>
        <p:nvPicPr>
          <p:cNvPr id="145" name="Bild 1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81128"/>
            <a:ext cx="2843808" cy="295756"/>
          </a:xfrm>
          <a:prstGeom prst="rect">
            <a:avLst/>
          </a:prstGeom>
        </p:spPr>
      </p:pic>
      <p:cxnSp>
        <p:nvCxnSpPr>
          <p:cNvPr id="147" name="Gerade Verbindung mit Pfeil 146"/>
          <p:cNvCxnSpPr/>
          <p:nvPr/>
        </p:nvCxnSpPr>
        <p:spPr>
          <a:xfrm>
            <a:off x="395536" y="472514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mit Pfeil 148"/>
          <p:cNvCxnSpPr/>
          <p:nvPr/>
        </p:nvCxnSpPr>
        <p:spPr>
          <a:xfrm flipH="1">
            <a:off x="395536" y="537321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0" name="Grafik 22" descr="F:\matura\kontosauszug2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6792"/>
            <a:ext cx="4914270" cy="19331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cxnSp>
        <p:nvCxnSpPr>
          <p:cNvPr id="151" name="Gerade Verbindung 150"/>
          <p:cNvCxnSpPr/>
          <p:nvPr/>
        </p:nvCxnSpPr>
        <p:spPr>
          <a:xfrm>
            <a:off x="179512" y="4365104"/>
            <a:ext cx="87849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feld 152"/>
          <p:cNvSpPr txBox="1"/>
          <p:nvPr/>
        </p:nvSpPr>
        <p:spPr>
          <a:xfrm>
            <a:off x="107504" y="386104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Ausgleich von Verbindlichkeiten </a:t>
            </a:r>
            <a:r>
              <a:rPr lang="de-AT" sz="1000" dirty="0" err="1" smtClean="0"/>
              <a:t>od</a:t>
            </a:r>
            <a:endParaRPr lang="de-AT" sz="1000" dirty="0" smtClean="0"/>
          </a:p>
          <a:p>
            <a:r>
              <a:rPr lang="de-AT" sz="1000" dirty="0" smtClean="0"/>
              <a:t>Laufende Abbuchungen</a:t>
            </a:r>
            <a:endParaRPr lang="de-AT" sz="1000" dirty="0"/>
          </a:p>
        </p:txBody>
      </p:sp>
      <p:sp>
        <p:nvSpPr>
          <p:cNvPr id="154" name="Textfeld 153"/>
          <p:cNvSpPr txBox="1"/>
          <p:nvPr/>
        </p:nvSpPr>
        <p:spPr>
          <a:xfrm>
            <a:off x="107504" y="4365104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Barverkehr mit Banken (Gelder unterwegs)</a:t>
            </a:r>
            <a:endParaRPr lang="de-AT" sz="1000" dirty="0"/>
          </a:p>
        </p:txBody>
      </p:sp>
      <p:sp>
        <p:nvSpPr>
          <p:cNvPr id="155" name="Textfeld 154"/>
          <p:cNvSpPr txBox="1"/>
          <p:nvPr/>
        </p:nvSpPr>
        <p:spPr>
          <a:xfrm>
            <a:off x="29435" y="5534561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Quartalsabschluss</a:t>
            </a:r>
          </a:p>
          <a:p>
            <a:endParaRPr lang="de-AT" sz="1000" dirty="0"/>
          </a:p>
          <a:p>
            <a:r>
              <a:rPr lang="de-AT" sz="1000" dirty="0" smtClean="0"/>
              <a:t>Zinsaufwand (= Sollzinsen, Buchung im Soll)</a:t>
            </a:r>
          </a:p>
          <a:p>
            <a:endParaRPr lang="de-AT" sz="1000" dirty="0" smtClean="0"/>
          </a:p>
          <a:p>
            <a:r>
              <a:rPr lang="de-AT" sz="1000" dirty="0" smtClean="0"/>
              <a:t>Zinsertrag (= Habenzinsen, Buchung im Haben)</a:t>
            </a:r>
          </a:p>
          <a:p>
            <a:r>
              <a:rPr lang="de-AT" sz="1000" dirty="0" smtClean="0"/>
              <a:t>Kapitalertragssteuer auf Zinserträge 25%</a:t>
            </a:r>
          </a:p>
          <a:p>
            <a:endParaRPr lang="de-AT" sz="1000" dirty="0" smtClean="0"/>
          </a:p>
          <a:p>
            <a:r>
              <a:rPr lang="de-AT" sz="1000" dirty="0" smtClean="0"/>
              <a:t>Spesen</a:t>
            </a:r>
            <a:endParaRPr lang="de-AT" sz="1000" dirty="0"/>
          </a:p>
        </p:txBody>
      </p:sp>
      <p:sp>
        <p:nvSpPr>
          <p:cNvPr id="156" name="Textfeld 155"/>
          <p:cNvSpPr txBox="1"/>
          <p:nvPr/>
        </p:nvSpPr>
        <p:spPr>
          <a:xfrm>
            <a:off x="8604448" y="3645024"/>
            <a:ext cx="15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200" dirty="0"/>
          </a:p>
        </p:txBody>
      </p:sp>
      <p:cxnSp>
        <p:nvCxnSpPr>
          <p:cNvPr id="44" name="Gerade Verbindung 43"/>
          <p:cNvCxnSpPr/>
          <p:nvPr/>
        </p:nvCxnSpPr>
        <p:spPr>
          <a:xfrm>
            <a:off x="2915816" y="5013176"/>
            <a:ext cx="6048672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41" grpId="0"/>
      <p:bldP spid="142" grpId="0"/>
      <p:bldP spid="143" grpId="0"/>
      <p:bldP spid="156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Macintosh PowerPoint</Application>
  <PresentationFormat>Bildschirmpräsentation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werner holzheu</cp:lastModifiedBy>
  <cp:revision>68</cp:revision>
  <dcterms:created xsi:type="dcterms:W3CDTF">2016-04-20T06:25:58Z</dcterms:created>
  <dcterms:modified xsi:type="dcterms:W3CDTF">2018-02-13T14:44:58Z</dcterms:modified>
</cp:coreProperties>
</file>