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16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Mittwoch, 17. Oktober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Mittwoch, 17. Oktober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Hotel </a:t>
            </a:r>
            <a:r>
              <a:rPr lang="de-DE" sz="2800" b="1" dirty="0" smtClean="0"/>
              <a:t>Kaiser</a:t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BAB (inkl. Umlage Verwaltung + Kalkulation)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50100" cy="255270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78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46958"/>
              </p:ext>
            </p:extLst>
          </p:nvPr>
        </p:nvGraphicFramePr>
        <p:xfrm>
          <a:off x="1495130" y="439999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/>
                <a:gridCol w="1003912"/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25917"/>
              </p:ext>
            </p:extLst>
          </p:nvPr>
        </p:nvGraphicFramePr>
        <p:xfrm>
          <a:off x="1494982" y="937365"/>
          <a:ext cx="5941905" cy="3022899"/>
        </p:xfrm>
        <a:graphic>
          <a:graphicData uri="http://schemas.openxmlformats.org/drawingml/2006/table">
            <a:tbl>
              <a:tblPr/>
              <a:tblGrid>
                <a:gridCol w="1317066"/>
                <a:gridCol w="643526"/>
                <a:gridCol w="562904"/>
                <a:gridCol w="813452"/>
                <a:gridCol w="576269"/>
                <a:gridCol w="772818"/>
                <a:gridCol w="629266"/>
                <a:gridCol w="626604"/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(Einzelkosten)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(GK II/WES)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z.B.€ 35,-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110404" y="694294"/>
            <a:ext cx="1" cy="2166906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874520" y="806195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323797" y="1603108"/>
            <a:ext cx="1" cy="89855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3722038" y="1277021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>
            <a:off x="4943047" y="395020"/>
            <a:ext cx="0" cy="413705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76438"/>
              </p:ext>
            </p:extLst>
          </p:nvPr>
        </p:nvGraphicFramePr>
        <p:xfrm>
          <a:off x="1495131" y="4342460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Gewinn z.B.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BG/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Fixlöhner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anwendb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20669"/>
              </p:ext>
            </p:extLst>
          </p:nvPr>
        </p:nvGraphicFramePr>
        <p:xfrm>
          <a:off x="4567944" y="4545713"/>
          <a:ext cx="1483169" cy="1079500"/>
        </p:xfrm>
        <a:graphic>
          <a:graphicData uri="http://schemas.openxmlformats.org/drawingml/2006/table">
            <a:tbl>
              <a:tblPr/>
              <a:tblGrid>
                <a:gridCol w="830002"/>
                <a:gridCol w="6531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5567948" y="988708"/>
            <a:ext cx="0" cy="339245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V="1">
            <a:off x="3249346" y="4041350"/>
            <a:ext cx="2350112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249347" y="4041350"/>
            <a:ext cx="864624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3938884" y="5033016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113971" y="4711729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486147" y="935715"/>
            <a:ext cx="1657851" cy="207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900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Verteilung der Gemeinkosten</a:t>
            </a:r>
            <a:r>
              <a:rPr lang="de-DE" sz="800" b="1" dirty="0" smtClean="0">
                <a:latin typeface="+mj-lt"/>
              </a:rPr>
              <a:t> </a:t>
            </a:r>
          </a:p>
          <a:p>
            <a:r>
              <a:rPr lang="de-DE" sz="800" dirty="0" smtClean="0">
                <a:latin typeface="+mj-lt"/>
              </a:rPr>
              <a:t>auf die Kostenstellen (Stellen, die in der Verantwortung sind) nach entsprechenden Schlüsseln (Fläche, %, Anteile, Art des Kapitals (EK, FK), ...)</a:t>
            </a:r>
          </a:p>
          <a:p>
            <a:r>
              <a:rPr lang="de-DE" sz="800" dirty="0" smtClean="0">
                <a:latin typeface="+mj-lt"/>
              </a:rPr>
              <a:t>= 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I</a:t>
            </a:r>
            <a:endParaRPr lang="de-DE" sz="800" dirty="0">
              <a:latin typeface="+mj-lt"/>
            </a:endParaRPr>
          </a:p>
          <a:p>
            <a:endParaRPr lang="de-DE" sz="900" dirty="0" smtClean="0">
              <a:latin typeface="+mj-lt"/>
            </a:endParaRPr>
          </a:p>
          <a:p>
            <a:r>
              <a:rPr lang="de-DE" sz="900" b="1" dirty="0" smtClean="0">
                <a:latin typeface="+mj-lt"/>
              </a:rPr>
              <a:t>Verteilung von Hilfskostenstellen </a:t>
            </a:r>
            <a:r>
              <a:rPr lang="de-DE" sz="800" dirty="0" smtClean="0">
                <a:latin typeface="+mj-lt"/>
              </a:rPr>
              <a:t>z.B. Verwaltung auf andere Stellen</a:t>
            </a:r>
          </a:p>
          <a:p>
            <a:r>
              <a:rPr lang="de-DE" sz="800" dirty="0" smtClean="0">
                <a:latin typeface="+mj-lt"/>
              </a:rPr>
              <a:t>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II</a:t>
            </a:r>
          </a:p>
          <a:p>
            <a:endParaRPr lang="de-DE" sz="900" dirty="0" smtClean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486147" y="3221600"/>
            <a:ext cx="16578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latin typeface="+mj-lt"/>
              </a:rPr>
              <a:t>Ermittlung der Zuschlags- und Verrechnungssätze </a:t>
            </a:r>
            <a:r>
              <a:rPr lang="de-DE" sz="800" dirty="0" smtClean="0">
                <a:latin typeface="+mj-lt"/>
              </a:rPr>
              <a:t>für die Kalkulation der Kostenträger </a:t>
            </a:r>
          </a:p>
          <a:p>
            <a:r>
              <a:rPr lang="de-DE" sz="800" dirty="0" smtClean="0">
                <a:latin typeface="+mj-lt"/>
              </a:rPr>
              <a:t>=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GK/ Basis (EK, </a:t>
            </a:r>
            <a:r>
              <a:rPr lang="de-AT" sz="800" dirty="0" err="1" smtClean="0">
                <a:latin typeface="Arial" charset="0"/>
                <a:ea typeface="ＭＳ Ｐゴシック" charset="0"/>
                <a:cs typeface="Arial" charset="0"/>
              </a:rPr>
              <a:t>od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Anzahl der Nächtigungen, Gäste, etc.)</a:t>
            </a:r>
            <a:endParaRPr lang="de-DE" sz="8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3988552" y="1086414"/>
            <a:ext cx="0" cy="216831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324044" y="846533"/>
            <a:ext cx="0" cy="283506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4704893" y="560932"/>
            <a:ext cx="1" cy="359676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" y="-13863"/>
            <a:ext cx="331806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+mj-lt"/>
                <a:cs typeface="Chalkduster"/>
              </a:rPr>
              <a:t>Kostenstellen- / </a:t>
            </a:r>
            <a:r>
              <a:rPr lang="de-DE" sz="1100" b="1" dirty="0" err="1" smtClean="0">
                <a:latin typeface="+mj-lt"/>
                <a:cs typeface="Chalkduster"/>
              </a:rPr>
              <a:t>trägerrechnung</a:t>
            </a:r>
            <a:endParaRPr lang="de-DE" sz="1100" b="1" dirty="0" smtClean="0">
              <a:latin typeface="+mj-lt"/>
              <a:cs typeface="Chalkduster"/>
            </a:endParaRPr>
          </a:p>
          <a:p>
            <a:r>
              <a:rPr lang="de-DE" sz="1100" b="1" dirty="0" smtClean="0">
                <a:latin typeface="+mj-lt"/>
                <a:cs typeface="Chalkduster"/>
              </a:rPr>
              <a:t>BAB         / Produkt- und Leistungskalkulation</a:t>
            </a:r>
            <a:endParaRPr lang="de-DE" sz="1100" b="1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8259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+mj-lt"/>
                <a:cs typeface="Chalkduster"/>
              </a:rPr>
              <a:t>Ziel/Kompetenzen:  </a:t>
            </a:r>
            <a:r>
              <a:rPr lang="de-AT" sz="800" dirty="0" smtClean="0">
                <a:latin typeface="+mj-lt"/>
                <a:cs typeface="Chalkduster"/>
              </a:rPr>
              <a:t>BAB erstellen können, mit Zuschlags- und Verrechnungssätzen kalkulieren können</a:t>
            </a:r>
          </a:p>
          <a:p>
            <a:r>
              <a:rPr lang="de-AT" sz="8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60500" y="5941311"/>
            <a:ext cx="286544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+mj-lt"/>
              </a:rPr>
              <a:t>Beurteilung IST-NRA durch retrograde Kalkulation.</a:t>
            </a:r>
          </a:p>
          <a:p>
            <a:r>
              <a:rPr lang="de-DE" sz="800" dirty="0" smtClean="0">
                <a:latin typeface="+mj-lt"/>
              </a:rPr>
              <a:t>Ermittlung Grundpreis retrograd </a:t>
            </a:r>
            <a:r>
              <a:rPr lang="de-DE" sz="8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800" dirty="0" smtClean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Ermittlung NRA (Grundpreis </a:t>
            </a:r>
            <a:r>
              <a:rPr lang="mr-IN" sz="800" dirty="0" smtClean="0">
                <a:latin typeface="+mj-lt"/>
              </a:rPr>
              <a:t>–</a:t>
            </a:r>
            <a:r>
              <a:rPr lang="de-DE" sz="800" dirty="0" smtClean="0">
                <a:latin typeface="+mj-lt"/>
              </a:rPr>
              <a:t> WES)</a:t>
            </a:r>
          </a:p>
          <a:p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Beurteilung: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Abg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Preis 14,-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WES 3,- &gt; NRA unter GKZ ... &gt; Es können nicht alle Gemeinkosten verteilt werden, d.h. Preiserhöhungen oder Kostensenkungen  sind notwendig,</a:t>
            </a:r>
          </a:p>
          <a:p>
            <a:r>
              <a:rPr lang="de-DE" sz="700" b="1" dirty="0" smtClean="0">
                <a:solidFill>
                  <a:srgbClr val="008000"/>
                </a:solidFill>
                <a:latin typeface="+mj-lt"/>
              </a:rPr>
              <a:t>Liegt er über dem GKZ, wird zus. Gewinn erwirtschaftet.</a:t>
            </a:r>
            <a:endParaRPr lang="de-DE" sz="7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-2" y="397532"/>
            <a:ext cx="1460500" cy="3785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</a:t>
            </a:r>
            <a:r>
              <a:rPr lang="de-DE" sz="1000" b="1" dirty="0" smtClean="0">
                <a:latin typeface="+mj-lt"/>
                <a:cs typeface="Chalkduster"/>
              </a:rPr>
              <a:t>) Kostenstellen - R </a:t>
            </a:r>
          </a:p>
          <a:p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000" b="1" dirty="0">
                <a:latin typeface="+mj-lt"/>
                <a:cs typeface="Chalkduster"/>
              </a:rPr>
              <a:t>e</a:t>
            </a:r>
            <a:r>
              <a:rPr lang="de-DE" sz="1000" b="1" dirty="0" smtClean="0">
                <a:latin typeface="+mj-lt"/>
                <a:cs typeface="Chalkduster"/>
              </a:rPr>
              <a:t>rstellen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Im BAB werden die Kosten in</a:t>
            </a:r>
            <a:endParaRPr lang="de-DE" sz="800" dirty="0">
              <a:latin typeface="+mj-lt"/>
              <a:cs typeface="Chalkduster"/>
            </a:endParaRP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Einzel- und</a:t>
            </a: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Gemeinkosten</a:t>
            </a:r>
          </a:p>
          <a:p>
            <a:r>
              <a:rPr lang="de-DE" sz="800" dirty="0">
                <a:latin typeface="+mj-lt"/>
                <a:cs typeface="Chalkduster"/>
              </a:rPr>
              <a:t>g</a:t>
            </a:r>
            <a:r>
              <a:rPr lang="de-DE" sz="800" dirty="0" smtClean="0">
                <a:latin typeface="+mj-lt"/>
                <a:cs typeface="Chalkduster"/>
              </a:rPr>
              <a:t>eteilt.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EK </a:t>
            </a:r>
            <a:r>
              <a:rPr lang="de-DE" sz="800" dirty="0" smtClean="0">
                <a:latin typeface="+mj-lt"/>
                <a:cs typeface="Chalkduster"/>
              </a:rPr>
              <a:t>dem K-träger (Produkt, Leistung) direkt zurechenbar, z.B. WES</a:t>
            </a:r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sind nicht direkt zurechenbar z.B. Miete, Strom, Gehälter, etc. (sind oft fix, d.h. beschäftigungsunabhängig vgl. Teilkostenrechnung)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können nur über Schlüssel, Zuschlags- und Verrechnungssätze auf die Produkte und Leistungen (Kostenträger) zugerechnet werden.</a:t>
            </a: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" y="4111027"/>
            <a:ext cx="146049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</a:t>
            </a:r>
            <a:r>
              <a:rPr lang="de-DE" sz="1000" b="1" dirty="0" smtClean="0">
                <a:latin typeface="+mj-lt"/>
                <a:cs typeface="Chalkduster"/>
              </a:rPr>
              <a:t>Kostenträger - R</a:t>
            </a:r>
            <a:endParaRPr lang="de-DE" sz="10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Mit Zuschlags- und Verrechnungssätzen kalkulieren können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Bei der K- Trägerrechnung wird nun mit den Zuschlags- u. Verrechnungssätzen aus dem BAB kalkuliert.</a:t>
            </a:r>
          </a:p>
          <a:p>
            <a:endParaRPr lang="de-DE" sz="800" dirty="0" smtClean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5758716"/>
            <a:ext cx="14605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3a) </a:t>
            </a:r>
            <a:r>
              <a:rPr lang="de-DE" sz="1000" b="1" dirty="0" smtClean="0">
                <a:latin typeface="+mj-lt"/>
                <a:cs typeface="Chalkduster"/>
              </a:rPr>
              <a:t>IST NRA</a:t>
            </a:r>
          </a:p>
          <a:p>
            <a:r>
              <a:rPr lang="de-DE" sz="1000" b="1" dirty="0" smtClean="0">
                <a:latin typeface="+mj-lt"/>
                <a:cs typeface="Chalkduster"/>
              </a:rPr>
              <a:t>Beurteilen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Kalkulationen müssen immer wieder überprüft u. beurteilt werden</a:t>
            </a:r>
          </a:p>
          <a:p>
            <a:endParaRPr lang="de-DE" sz="800" dirty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24924"/>
              </p:ext>
            </p:extLst>
          </p:nvPr>
        </p:nvGraphicFramePr>
        <p:xfrm>
          <a:off x="4349338" y="6160763"/>
          <a:ext cx="2546762" cy="673100"/>
        </p:xfrm>
        <a:graphic>
          <a:graphicData uri="http://schemas.openxmlformats.org/drawingml/2006/table">
            <a:tbl>
              <a:tblPr/>
              <a:tblGrid>
                <a:gridCol w="1822862"/>
                <a:gridCol w="342900"/>
                <a:gridCol w="381000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(z.B. Netto/110,5*100)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Bedienungsgeld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(z.B. Netto/110,5*10,5)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 (z.B.  </a:t>
                      </a:r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Btutto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/110*100)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 (z.B. Brutto/110*10)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51014"/>
              </p:ext>
            </p:extLst>
          </p:nvPr>
        </p:nvGraphicFramePr>
        <p:xfrm>
          <a:off x="4325946" y="5873807"/>
          <a:ext cx="2546760" cy="190500"/>
        </p:xfrm>
        <a:graphic>
          <a:graphicData uri="http://schemas.openxmlformats.org/drawingml/2006/table">
            <a:tbl>
              <a:tblPr/>
              <a:tblGrid>
                <a:gridCol w="1822860"/>
                <a:gridCol w="3429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5998298" y="6197456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62315"/>
              </p:ext>
            </p:extLst>
          </p:nvPr>
        </p:nvGraphicFramePr>
        <p:xfrm>
          <a:off x="7010400" y="5859076"/>
          <a:ext cx="2133599" cy="571500"/>
        </p:xfrm>
        <a:graphic>
          <a:graphicData uri="http://schemas.openxmlformats.org/drawingml/2006/table">
            <a:tbl>
              <a:tblPr/>
              <a:tblGrid>
                <a:gridCol w="925622"/>
                <a:gridCol w="53659"/>
                <a:gridCol w="496348"/>
                <a:gridCol w="6579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400800" y="4342460"/>
            <a:ext cx="269394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 (NRA)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Gemeinkostenzuschlag und 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Gewinnaufschlag</a:t>
            </a: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r>
              <a:rPr lang="de-DE" sz="1000" b="1" dirty="0">
                <a:latin typeface="+mj-lt"/>
              </a:rPr>
              <a:t>d</a:t>
            </a:r>
            <a:r>
              <a:rPr lang="de-DE" sz="1000" b="1" dirty="0" smtClean="0">
                <a:latin typeface="+mj-lt"/>
              </a:rPr>
              <a:t>irekt vom WES zum Grundpreis</a:t>
            </a:r>
            <a:endParaRPr lang="de-DE" sz="1000" b="1" dirty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Achtung: ist nicht Summe (300%+10%) da </a:t>
            </a:r>
          </a:p>
          <a:p>
            <a:r>
              <a:rPr lang="de-DE" sz="800" dirty="0" smtClean="0">
                <a:latin typeface="+mj-lt"/>
              </a:rPr>
              <a:t>verschiedene Basen vorliegen: WES und Grundpreis</a:t>
            </a:r>
          </a:p>
          <a:p>
            <a:r>
              <a:rPr lang="de-DE" sz="800" dirty="0" smtClean="0">
                <a:latin typeface="+mj-lt"/>
              </a:rPr>
              <a:t>300% vom WES und 10% von Seko &gt; 340% vom WES)</a:t>
            </a:r>
            <a:endParaRPr lang="de-DE" sz="800" dirty="0">
              <a:latin typeface="+mj-lt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2742"/>
              </p:ext>
            </p:extLst>
          </p:nvPr>
        </p:nvGraphicFramePr>
        <p:xfrm>
          <a:off x="2395867" y="3878385"/>
          <a:ext cx="1706956" cy="304800"/>
        </p:xfrm>
        <a:graphic>
          <a:graphicData uri="http://schemas.openxmlformats.org/drawingml/2006/table">
            <a:tbl>
              <a:tblPr/>
              <a:tblGrid>
                <a:gridCol w="1706956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 </a:t>
                      </a:r>
                      <a:r>
                        <a:rPr lang="de-DE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DE" sz="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(Einzelkosten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z.B. WES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Nächt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28710"/>
              </p:ext>
            </p:extLst>
          </p:nvPr>
        </p:nvGraphicFramePr>
        <p:xfrm>
          <a:off x="5384800" y="5636179"/>
          <a:ext cx="2032000" cy="256540"/>
        </p:xfrm>
        <a:graphic>
          <a:graphicData uri="http://schemas.openxmlformats.org/drawingml/2006/table">
            <a:tbl>
              <a:tblPr/>
              <a:tblGrid>
                <a:gridCol w="20320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= (GKZ in€+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Gewinz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In€) in % vom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/ WES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17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4" grpId="0" animBg="1"/>
      <p:bldP spid="28" grpId="0" animBg="1"/>
      <p:bldP spid="29" grpId="0" animBg="1"/>
      <p:bldP spid="30" grpId="0" animBg="1"/>
      <p:bldP spid="36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BAB mit Hilfskostenstellen Hotel Kaiser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72720"/>
              </p:ext>
            </p:extLst>
          </p:nvPr>
        </p:nvGraphicFramePr>
        <p:xfrm>
          <a:off x="4724400" y="6159500"/>
          <a:ext cx="2984500" cy="330200"/>
        </p:xfrm>
        <a:graphic>
          <a:graphicData uri="http://schemas.openxmlformats.org/drawingml/2006/table">
            <a:tbl>
              <a:tblPr/>
              <a:tblGrid>
                <a:gridCol w="1028700"/>
                <a:gridCol w="977900"/>
                <a:gridCol w="9779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 smtClean="0">
                          <a:effectLst/>
                          <a:latin typeface="Arial"/>
                        </a:rPr>
                        <a:t>Speisen</a:t>
                      </a:r>
                      <a:r>
                        <a:rPr lang="fi-FI" sz="1000" b="0" i="0" u="none" strike="noStrike" dirty="0" smtClean="0">
                          <a:effectLst/>
                          <a:latin typeface="Arial"/>
                        </a:rPr>
                        <a:t> GKZ</a:t>
                      </a:r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 smtClean="0">
                          <a:effectLst/>
                          <a:latin typeface="Arial"/>
                        </a:rPr>
                        <a:t>Getränke</a:t>
                      </a:r>
                      <a:r>
                        <a:rPr lang="sv-SE" sz="1000" b="0" i="0" u="none" strike="noStrike" dirty="0" smtClean="0">
                          <a:effectLst/>
                          <a:latin typeface="Arial"/>
                        </a:rPr>
                        <a:t> GKZ</a:t>
                      </a:r>
                      <a:endParaRPr lang="sv-S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16900"/>
              </p:ext>
            </p:extLst>
          </p:nvPr>
        </p:nvGraphicFramePr>
        <p:xfrm>
          <a:off x="910167" y="1585383"/>
          <a:ext cx="7086600" cy="469900"/>
        </p:xfrm>
        <a:graphic>
          <a:graphicData uri="http://schemas.openxmlformats.org/drawingml/2006/table">
            <a:tbl>
              <a:tblPr/>
              <a:tblGrid>
                <a:gridCol w="1160084"/>
                <a:gridCol w="970940"/>
                <a:gridCol w="1021378"/>
                <a:gridCol w="1021378"/>
                <a:gridCol w="970940"/>
                <a:gridCol w="970940"/>
                <a:gridCol w="970940"/>
              </a:tblGrid>
              <a:tr h="304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Kostenart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Gesamt-kosten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Hilfskosten-stelle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Hauptkostenstellen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524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Verwaltung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Küche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Keller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Restau-rant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08752"/>
              </p:ext>
            </p:extLst>
          </p:nvPr>
        </p:nvGraphicFramePr>
        <p:xfrm>
          <a:off x="910167" y="2103966"/>
          <a:ext cx="2146300" cy="3035299"/>
        </p:xfrm>
        <a:graphic>
          <a:graphicData uri="http://schemas.openxmlformats.org/drawingml/2006/table">
            <a:tbl>
              <a:tblPr/>
              <a:tblGrid>
                <a:gridCol w="1168400"/>
                <a:gridCol w="977900"/>
              </a:tblGrid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WES, LM Einsatz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Getränke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Energiekosten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Werbung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Diverse 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Kalkulatorische 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Umlage Verwaltung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Zuschlagsbasen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Zuschlagssätze / Selbstkosten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3686"/>
              </p:ext>
            </p:extLst>
          </p:nvPr>
        </p:nvGraphicFramePr>
        <p:xfrm>
          <a:off x="3056467" y="2103966"/>
          <a:ext cx="4940300" cy="431800"/>
        </p:xfrm>
        <a:graphic>
          <a:graphicData uri="http://schemas.openxmlformats.org/drawingml/2006/table">
            <a:tbl>
              <a:tblPr/>
              <a:tblGrid>
                <a:gridCol w="977900"/>
                <a:gridCol w="1028700"/>
                <a:gridCol w="977900"/>
                <a:gridCol w="977900"/>
                <a:gridCol w="977900"/>
              </a:tblGrid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54454"/>
              </p:ext>
            </p:extLst>
          </p:nvPr>
        </p:nvGraphicFramePr>
        <p:xfrm>
          <a:off x="3056467" y="2535766"/>
          <a:ext cx="4940300" cy="1168400"/>
        </p:xfrm>
        <a:graphic>
          <a:graphicData uri="http://schemas.openxmlformats.org/drawingml/2006/table">
            <a:tbl>
              <a:tblPr/>
              <a:tblGrid>
                <a:gridCol w="977900"/>
                <a:gridCol w="1028700"/>
                <a:gridCol w="977900"/>
                <a:gridCol w="977900"/>
                <a:gridCol w="977900"/>
              </a:tblGrid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18,9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18,0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47,0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9,0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41,0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57,0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8,4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43,6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14,0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16,2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7,4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12,8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45,6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0" i="0" u="none" strike="noStrike">
                          <a:effectLst/>
                          <a:latin typeface="Arial"/>
                        </a:rPr>
                        <a:t>17,0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15,6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 dirty="0">
                          <a:effectLst/>
                          <a:latin typeface="Arial"/>
                        </a:rPr>
                        <a:t>98,8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004243"/>
              </p:ext>
            </p:extLst>
          </p:nvPr>
        </p:nvGraphicFramePr>
        <p:xfrm>
          <a:off x="3056467" y="3704166"/>
          <a:ext cx="4940300" cy="304800"/>
        </p:xfrm>
        <a:graphic>
          <a:graphicData uri="http://schemas.openxmlformats.org/drawingml/2006/table">
            <a:tbl>
              <a:tblPr/>
              <a:tblGrid>
                <a:gridCol w="977900"/>
                <a:gridCol w="1028700"/>
                <a:gridCol w="977900"/>
                <a:gridCol w="977900"/>
                <a:gridCol w="977900"/>
              </a:tblGrid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8575"/>
              </p:ext>
            </p:extLst>
          </p:nvPr>
        </p:nvGraphicFramePr>
        <p:xfrm>
          <a:off x="3056467" y="4038600"/>
          <a:ext cx="4940300" cy="304800"/>
        </p:xfrm>
        <a:graphic>
          <a:graphicData uri="http://schemas.openxmlformats.org/drawingml/2006/table">
            <a:tbl>
              <a:tblPr/>
              <a:tblGrid>
                <a:gridCol w="977900"/>
                <a:gridCol w="1028700"/>
                <a:gridCol w="977900"/>
                <a:gridCol w="977900"/>
                <a:gridCol w="977900"/>
              </a:tblGrid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58827"/>
              </p:ext>
            </p:extLst>
          </p:nvPr>
        </p:nvGraphicFramePr>
        <p:xfrm>
          <a:off x="4034367" y="4343400"/>
          <a:ext cx="3962400" cy="469900"/>
        </p:xfrm>
        <a:graphic>
          <a:graphicData uri="http://schemas.openxmlformats.org/drawingml/2006/table">
            <a:tbl>
              <a:tblPr/>
              <a:tblGrid>
                <a:gridCol w="1028700"/>
                <a:gridCol w="977900"/>
                <a:gridCol w="977900"/>
                <a:gridCol w="977900"/>
              </a:tblGrid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uk-UA" sz="1000" b="0" i="0" u="none" strike="noStrike">
                          <a:effectLst/>
                          <a:latin typeface="Arial"/>
                        </a:rPr>
                        <a:t>90,8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32,5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94,8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291,9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is-IS" sz="1000" b="0" i="0" u="none" strike="noStrike">
                          <a:effectLst/>
                          <a:latin typeface="Arial"/>
                        </a:rPr>
                        <a:t>104,0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32,8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effectLst/>
                          <a:latin typeface="Arial"/>
                        </a:rPr>
                        <a:t>136,8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4.320 N.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937714"/>
              </p:ext>
            </p:extLst>
          </p:nvPr>
        </p:nvGraphicFramePr>
        <p:xfrm>
          <a:off x="4034367" y="4813300"/>
          <a:ext cx="3962400" cy="304800"/>
        </p:xfrm>
        <a:graphic>
          <a:graphicData uri="http://schemas.openxmlformats.org/drawingml/2006/table">
            <a:tbl>
              <a:tblPr/>
              <a:tblGrid>
                <a:gridCol w="1028700"/>
                <a:gridCol w="977900"/>
                <a:gridCol w="977900"/>
                <a:gridCol w="977900"/>
              </a:tblGrid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mr-IN" sz="1000" b="0" i="0" u="none" strike="noStrike" dirty="0">
                          <a:effectLst/>
                          <a:latin typeface="Arial"/>
                        </a:rPr>
                        <a:t>87,31%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00" b="0" i="0" u="none" strike="noStrike">
                          <a:effectLst/>
                          <a:latin typeface="Arial"/>
                        </a:rPr>
                        <a:t>99,09%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mr-IN" sz="1000" b="0" i="0" u="none" strike="noStrike">
                          <a:effectLst/>
                          <a:latin typeface="Arial"/>
                        </a:rPr>
                        <a:t>69,30%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 € 67,57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5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NRA, Nächtigungspreis Hotel Kaiser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03333"/>
              </p:ext>
            </p:extLst>
          </p:nvPr>
        </p:nvGraphicFramePr>
        <p:xfrm>
          <a:off x="1416050" y="1602319"/>
          <a:ext cx="6311900" cy="1955800"/>
        </p:xfrm>
        <a:graphic>
          <a:graphicData uri="http://schemas.openxmlformats.org/drawingml/2006/table">
            <a:tbl>
              <a:tblPr/>
              <a:tblGrid>
                <a:gridCol w="2400300"/>
                <a:gridCol w="977900"/>
                <a:gridCol w="9779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 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Arial"/>
                        </a:rPr>
                        <a:t>Speisen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effectLst/>
                          <a:latin typeface="Arial"/>
                        </a:rPr>
                        <a:t>Getränke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0.64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4.03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€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302.58%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16933"/>
              </p:ext>
            </p:extLst>
          </p:nvPr>
        </p:nvGraphicFramePr>
        <p:xfrm>
          <a:off x="1416050" y="4398688"/>
          <a:ext cx="4356100" cy="1760220"/>
        </p:xfrm>
        <a:graphic>
          <a:graphicData uri="http://schemas.openxmlformats.org/drawingml/2006/table">
            <a:tbl>
              <a:tblPr/>
              <a:tblGrid>
                <a:gridCol w="24003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 Verkaufspreis Hauptspeise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4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Hauptspeise und Getränke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19533"/>
              </p:ext>
            </p:extLst>
          </p:nvPr>
        </p:nvGraphicFramePr>
        <p:xfrm>
          <a:off x="457200" y="1653332"/>
          <a:ext cx="8229601" cy="1676602"/>
        </p:xfrm>
        <a:graphic>
          <a:graphicData uri="http://schemas.openxmlformats.org/drawingml/2006/table">
            <a:tbl>
              <a:tblPr/>
              <a:tblGrid>
                <a:gridCol w="1008153"/>
                <a:gridCol w="843781"/>
                <a:gridCol w="843781"/>
                <a:gridCol w="350662"/>
                <a:gridCol w="843781"/>
                <a:gridCol w="843781"/>
                <a:gridCol w="843781"/>
                <a:gridCol w="295871"/>
                <a:gridCol w="931446"/>
                <a:gridCol w="712282"/>
                <a:gridCol w="712282"/>
              </a:tblGrid>
              <a:tr h="32655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 Hauptspeise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7. WES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8. NRA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2.40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4.62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137.15%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3.29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6.72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5.69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1.01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7.73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6.55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8.50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7.20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81630"/>
              </p:ext>
            </p:extLst>
          </p:nvPr>
        </p:nvGraphicFramePr>
        <p:xfrm>
          <a:off x="457200" y="4398688"/>
          <a:ext cx="3124200" cy="1760220"/>
        </p:xfrm>
        <a:graphic>
          <a:graphicData uri="http://schemas.openxmlformats.org/drawingml/2006/table">
            <a:tbl>
              <a:tblPr/>
              <a:tblGrid>
                <a:gridCol w="11684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 NRA Cocktail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340.58%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7.92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9.50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5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999</Words>
  <Application>Microsoft Macintosh PowerPoint</Application>
  <PresentationFormat>Bildschirmpräsentation (4:3)</PresentationFormat>
  <Paragraphs>394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Klarheit</vt:lpstr>
      <vt:lpstr>Hotel Kaiser  BAB (inkl. Umlage Verwaltung + Kalkulation)</vt:lpstr>
      <vt:lpstr>PowerPoint-Präsentation</vt:lpstr>
      <vt:lpstr>BAB mit Hilfskostenstellen Hotel Kaiser</vt:lpstr>
      <vt:lpstr>NRA, Nächtigungspreis Hotel Kaiser</vt:lpstr>
      <vt:lpstr>Hauptspeise und Getränke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Zeugnis - BVW</dc:title>
  <dc:creator>werner holzheu</dc:creator>
  <cp:lastModifiedBy>werner holzheu</cp:lastModifiedBy>
  <cp:revision>33</cp:revision>
  <dcterms:created xsi:type="dcterms:W3CDTF">2013-02-12T17:21:38Z</dcterms:created>
  <dcterms:modified xsi:type="dcterms:W3CDTF">2018-10-17T19:58:41Z</dcterms:modified>
</cp:coreProperties>
</file>