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7" r:id="rId4"/>
    <p:sldId id="258" r:id="rId5"/>
    <p:sldId id="293" r:id="rId6"/>
    <p:sldId id="294" r:id="rId7"/>
    <p:sldId id="295" r:id="rId8"/>
    <p:sldId id="298" r:id="rId9"/>
    <p:sldId id="259" r:id="rId10"/>
    <p:sldId id="296" r:id="rId11"/>
    <p:sldId id="297" r:id="rId12"/>
    <p:sldId id="286" r:id="rId13"/>
    <p:sldId id="288" r:id="rId14"/>
    <p:sldId id="285" r:id="rId15"/>
    <p:sldId id="307" r:id="rId16"/>
    <p:sldId id="308" r:id="rId17"/>
    <p:sldId id="301" r:id="rId18"/>
    <p:sldId id="299" r:id="rId19"/>
    <p:sldId id="300" r:id="rId20"/>
    <p:sldId id="302" r:id="rId21"/>
    <p:sldId id="289" r:id="rId22"/>
    <p:sldId id="309" r:id="rId23"/>
    <p:sldId id="303" r:id="rId24"/>
    <p:sldId id="291" r:id="rId25"/>
    <p:sldId id="261" r:id="rId26"/>
    <p:sldId id="305" r:id="rId27"/>
    <p:sldId id="306" r:id="rId28"/>
    <p:sldId id="292" r:id="rId29"/>
    <p:sldId id="310" r:id="rId30"/>
    <p:sldId id="282" r:id="rId31"/>
    <p:sldId id="265" r:id="rId32"/>
    <p:sldId id="279" r:id="rId33"/>
    <p:sldId id="280" r:id="rId34"/>
    <p:sldId id="266" r:id="rId35"/>
    <p:sldId id="267" r:id="rId36"/>
    <p:sldId id="284" r:id="rId37"/>
    <p:sldId id="272" r:id="rId38"/>
    <p:sldId id="263" r:id="rId39"/>
    <p:sldId id="264" r:id="rId40"/>
    <p:sldId id="269" r:id="rId41"/>
    <p:sldId id="262" r:id="rId42"/>
    <p:sldId id="271" r:id="rId43"/>
    <p:sldId id="268" r:id="rId44"/>
    <p:sldId id="270" r:id="rId45"/>
    <p:sldId id="290" r:id="rId46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040" y="-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03/10/16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07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03/10/16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9159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03/10/16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62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03/10/16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17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03/10/16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311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03/10/16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35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03/10/16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990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03/10/16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69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03/10/16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913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03/10/16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33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03/10/16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873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46315-C064-E948-8149-8EB0377B134C}" type="datetimeFigureOut">
              <a:rPr lang="de-DE" smtClean="0"/>
              <a:t>03/10/16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42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Veranlagung und Wertpapiere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17779"/>
            <a:ext cx="6400800" cy="1752600"/>
          </a:xfrm>
        </p:spPr>
        <p:txBody>
          <a:bodyPr/>
          <a:lstStyle/>
          <a:p>
            <a:r>
              <a:rPr lang="de-DE" dirty="0" smtClean="0"/>
              <a:t>5HLW</a:t>
            </a:r>
          </a:p>
          <a:p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200"/>
            <a:ext cx="4424947" cy="259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9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6" y="287867"/>
            <a:ext cx="8512086" cy="62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8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90" y="199200"/>
            <a:ext cx="4564209" cy="4474126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278" y="1518379"/>
            <a:ext cx="4605122" cy="4399605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581" y="3224463"/>
            <a:ext cx="3499552" cy="33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8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853"/>
            <a:ext cx="4585368" cy="2235935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934" y="832853"/>
            <a:ext cx="4252065" cy="2169695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2823"/>
            <a:ext cx="4891934" cy="310378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48105" y="183588"/>
            <a:ext cx="2206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Börsegang</a:t>
            </a:r>
            <a:r>
              <a:rPr lang="de-DE" sz="2400" b="1" dirty="0" smtClean="0"/>
              <a:t> - IPO</a:t>
            </a:r>
            <a:endParaRPr lang="de-DE" sz="2400" b="1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822" y="3336156"/>
            <a:ext cx="3009232" cy="3421071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570755" y="289256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Größte </a:t>
            </a:r>
            <a:r>
              <a:rPr lang="de-DE" dirty="0" err="1" smtClean="0"/>
              <a:t>IPO‘s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171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548105" y="183588"/>
            <a:ext cx="8318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Börsenkurse = optimales Verhältnis zw. Angebot und Nachfrage</a:t>
            </a:r>
            <a:endParaRPr lang="de-DE" sz="24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5294978" y="901700"/>
            <a:ext cx="3573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Angebot und Nachfrage nach Aktien</a:t>
            </a:r>
            <a:endParaRPr lang="de-DE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83" y="901700"/>
            <a:ext cx="3166533" cy="1742495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2" y="4674713"/>
            <a:ext cx="2573867" cy="1877409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999" y="4674714"/>
            <a:ext cx="2934383" cy="1955118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8382" y="3758123"/>
            <a:ext cx="3139923" cy="2793999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9672" y="1494864"/>
            <a:ext cx="3458633" cy="191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1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6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0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Anleihe?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761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69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9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3"/>
            <a:ext cx="898589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6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4" y="220133"/>
            <a:ext cx="8502160" cy="628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6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7" y="224774"/>
            <a:ext cx="8579490" cy="636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6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9635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67895" y="1671052"/>
            <a:ext cx="2245894" cy="77536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5847348" y="1671052"/>
            <a:ext cx="2245894" cy="77536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569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867" y="403198"/>
            <a:ext cx="4377266" cy="635892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29273" y="50799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Anleihen / Renten - Beispiele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663237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95" y="626533"/>
            <a:ext cx="7956272" cy="597746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29273" y="50799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Anleihen / Renten - Beispiele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14855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Egger Anleihe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333" y="1417638"/>
            <a:ext cx="5901267" cy="46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174" y="1747484"/>
            <a:ext cx="4253925" cy="3906667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73" y="2248931"/>
            <a:ext cx="4101635" cy="266508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29273" y="50799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Anleihen / Renten - Beispiele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663237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933" y="150799"/>
            <a:ext cx="6299199" cy="661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81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99" y="163338"/>
            <a:ext cx="8286713" cy="6152795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871" y="851536"/>
            <a:ext cx="1741978" cy="14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7" y="460238"/>
            <a:ext cx="8686800" cy="57912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200" y="4444781"/>
            <a:ext cx="1625599" cy="107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8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04163" cy="4482633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399" y="1271145"/>
            <a:ext cx="3808255" cy="275898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65" y="3876159"/>
            <a:ext cx="4639734" cy="296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8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4" y="1030033"/>
            <a:ext cx="5117017" cy="3779034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016" y="1030033"/>
            <a:ext cx="3317551" cy="364386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57199" y="16933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Derivative</a:t>
            </a:r>
            <a:endParaRPr lang="de-DE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3199131" y="5952259"/>
            <a:ext cx="509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Grundsatz: Kaufe nie etwas, das Du nicht verstehst!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66247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257" y="2520822"/>
            <a:ext cx="5228458" cy="347357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35466" y="601413"/>
            <a:ext cx="8843249" cy="5047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Ein </a:t>
            </a:r>
            <a:r>
              <a:rPr lang="de-DE" sz="1400" b="1" dirty="0"/>
              <a:t>derivatives Finanzinstrument</a:t>
            </a:r>
            <a:r>
              <a:rPr lang="de-DE" sz="1400" dirty="0"/>
              <a:t> oder kurz </a:t>
            </a:r>
            <a:r>
              <a:rPr lang="de-DE" sz="1400" b="1" dirty="0"/>
              <a:t>Derivat (</a:t>
            </a:r>
            <a:r>
              <a:rPr lang="de-DE" sz="1400" i="1" dirty="0" err="1"/>
              <a:t>derivare</a:t>
            </a:r>
            <a:r>
              <a:rPr lang="de-DE" sz="1400" dirty="0"/>
              <a:t> ‚ableiten‘) ist ein gegenseitiger Vertrag, der seinen wirtschaftlichen Wert vom beizulegenden Zeitwert einer marktbezogenen Referenzgröße (</a:t>
            </a:r>
            <a:r>
              <a:rPr lang="de-DE" sz="1400" b="1" dirty="0"/>
              <a:t>Basiswert)</a:t>
            </a:r>
            <a:r>
              <a:rPr lang="de-DE" sz="1400" dirty="0"/>
              <a:t> </a:t>
            </a:r>
            <a:r>
              <a:rPr lang="de-DE" sz="1400" dirty="0" smtClean="0"/>
              <a:t>ableitet. </a:t>
            </a:r>
          </a:p>
          <a:p>
            <a:endParaRPr lang="de-DE" sz="1400" dirty="0" smtClean="0"/>
          </a:p>
          <a:p>
            <a:r>
              <a:rPr lang="de-DE" sz="1400" b="1" dirty="0" smtClean="0"/>
              <a:t>Basiswerte</a:t>
            </a:r>
            <a:r>
              <a:rPr lang="de-DE" sz="1400" b="1" dirty="0"/>
              <a:t>: Aktien, Anleihen, Handelsgegenstände wie Rohstoffe, Devisen, </a:t>
            </a:r>
            <a:r>
              <a:rPr lang="de-DE" sz="1400" b="1" dirty="0" smtClean="0"/>
              <a:t>Edelmetalle, ... bis hin zum Wetter </a:t>
            </a:r>
            <a:endParaRPr lang="de-DE" sz="1400" b="1" dirty="0" smtClean="0"/>
          </a:p>
          <a:p>
            <a:endParaRPr lang="de-DE" sz="1400" dirty="0" smtClean="0"/>
          </a:p>
          <a:p>
            <a:r>
              <a:rPr lang="de-DE" sz="1400" b="1" dirty="0" smtClean="0"/>
              <a:t>Derivatives Varianten:</a:t>
            </a:r>
            <a:endParaRPr lang="de-DE" sz="1400" b="1" dirty="0"/>
          </a:p>
          <a:p>
            <a:r>
              <a:rPr lang="de-DE" sz="1400" dirty="0" smtClean="0"/>
              <a:t>1) </a:t>
            </a:r>
            <a:r>
              <a:rPr lang="de-DE" sz="1400" dirty="0" err="1" smtClean="0"/>
              <a:t>Futures</a:t>
            </a:r>
            <a:r>
              <a:rPr lang="de-DE" sz="1400" dirty="0" smtClean="0"/>
              <a:t> / Forward</a:t>
            </a:r>
          </a:p>
          <a:p>
            <a:r>
              <a:rPr lang="de-DE" sz="1400" dirty="0" smtClean="0"/>
              <a:t>2) Option: Recht eine Options auszuüben vor z.B. 25.11. </a:t>
            </a:r>
          </a:p>
          <a:p>
            <a:r>
              <a:rPr lang="de-DE" sz="1400" dirty="0"/>
              <a:t>. </a:t>
            </a:r>
            <a:r>
              <a:rPr lang="de-DE" sz="1000" dirty="0"/>
              <a:t>Optionen: Recht auf Kauf („Call“) oder Verkauf („</a:t>
            </a:r>
            <a:r>
              <a:rPr lang="de-DE" sz="1000" dirty="0" err="1"/>
              <a:t>Put</a:t>
            </a:r>
            <a:r>
              <a:rPr lang="de-DE" sz="1000" dirty="0"/>
              <a:t>“) von Werten (Aktien, Anleihen, etc.)</a:t>
            </a:r>
          </a:p>
          <a:p>
            <a:endParaRPr lang="de-DE" sz="1400" dirty="0" smtClean="0"/>
          </a:p>
          <a:p>
            <a:r>
              <a:rPr lang="de-DE" sz="1400" dirty="0" smtClean="0"/>
              <a:t>3) Swap: z.B. variable Zinssätze &gt; fixe Zinssätze</a:t>
            </a:r>
          </a:p>
          <a:p>
            <a:endParaRPr lang="de-DE" sz="1400" dirty="0"/>
          </a:p>
          <a:p>
            <a:endParaRPr lang="de-DE" sz="1400" b="1" dirty="0" smtClean="0"/>
          </a:p>
          <a:p>
            <a:endParaRPr lang="de-DE" sz="1400" b="1" dirty="0"/>
          </a:p>
          <a:p>
            <a:endParaRPr lang="de-DE" sz="1400" b="1" dirty="0" smtClean="0"/>
          </a:p>
          <a:p>
            <a:endParaRPr lang="de-DE" sz="1400" b="1" dirty="0"/>
          </a:p>
          <a:p>
            <a:endParaRPr lang="de-DE" sz="1400" b="1" dirty="0" smtClean="0"/>
          </a:p>
          <a:p>
            <a:r>
              <a:rPr lang="de-DE" sz="1400" b="1" dirty="0" smtClean="0"/>
              <a:t>Wo werden sie gehandelt</a:t>
            </a:r>
            <a:r>
              <a:rPr lang="de-DE" sz="1400" dirty="0" smtClean="0"/>
              <a:t>: Börse, oder nur </a:t>
            </a:r>
          </a:p>
          <a:p>
            <a:r>
              <a:rPr lang="de-DE" sz="1400" dirty="0" smtClean="0"/>
              <a:t>zwischen 2 Beteiligten OTC </a:t>
            </a:r>
            <a:r>
              <a:rPr lang="de-DE" sz="1400" dirty="0" err="1" smtClean="0"/>
              <a:t>over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counter</a:t>
            </a:r>
            <a:endParaRPr lang="de-DE" sz="1400" dirty="0" smtClean="0"/>
          </a:p>
          <a:p>
            <a:endParaRPr lang="de-DE" sz="1400" dirty="0"/>
          </a:p>
          <a:p>
            <a:r>
              <a:rPr lang="de-DE" sz="1400" b="1" dirty="0" smtClean="0"/>
              <a:t>Probleme:</a:t>
            </a:r>
          </a:p>
          <a:p>
            <a:r>
              <a:rPr lang="de-DE" sz="1400" dirty="0" smtClean="0"/>
              <a:t>Finanzierung</a:t>
            </a:r>
          </a:p>
          <a:p>
            <a:r>
              <a:rPr lang="de-DE" sz="1400" dirty="0" smtClean="0"/>
              <a:t>Insolvenzgefahr von beteiligten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457199" y="16933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Derivative</a:t>
            </a:r>
            <a:endParaRPr lang="de-DE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3961131" y="6321591"/>
            <a:ext cx="509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Grundsatz: Kaufe nie etwas, das Du nicht verstehst!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88527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Motive für Finanzplanung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Ich spare ... (Zeitdimension: regelmäßig, ab und zu, selten/nie)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Ich spare hauptsächlich für ... (Sachliche Dimension)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Um meine finanziellen Angelegenheiten kümmere ich mich ... (Zeitdimension: regelmäßig, ab und zu, selten/nie)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623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9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18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8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4632507" cy="3437021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456" y="25400"/>
            <a:ext cx="4622544" cy="3437021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2421"/>
            <a:ext cx="4519577" cy="333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8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3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5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0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2045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899" y="1659466"/>
            <a:ext cx="2666042" cy="441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940800" cy="670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65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8952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375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515895" y="5641474"/>
            <a:ext cx="2192421" cy="33421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Ethik</a:t>
            </a: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0"/>
            <a:ext cx="8402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0399" y="0"/>
            <a:ext cx="341080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halkduster"/>
                <a:cs typeface="Chalkduster"/>
              </a:rPr>
              <a:t>Börse, Finanzmärkte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29706" y="0"/>
            <a:ext cx="57147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 smtClean="0">
                <a:latin typeface="Chalkduster"/>
                <a:cs typeface="Chalkduster"/>
              </a:rPr>
              <a:t>Ziel/Kompetenzen: Funktionieren von Börse, Finanzmarkt (Kapitalmarkt) erklären, Überblick über Anlagemöglichkeiten geben können, kritisch reflektieren können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3082385" y="387559"/>
            <a:ext cx="2560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de-DE" sz="1200" dirty="0" smtClean="0">
                <a:latin typeface="Chalkduster"/>
                <a:cs typeface="Chalkduster"/>
              </a:rPr>
              <a:t>Börse, Finanzmärkte</a:t>
            </a:r>
            <a:endParaRPr lang="de-DE" sz="1200" dirty="0">
              <a:latin typeface="Chalkduster"/>
              <a:cs typeface="Chalkduster"/>
            </a:endParaRPr>
          </a:p>
        </p:txBody>
      </p:sp>
      <p:sp>
        <p:nvSpPr>
          <p:cNvPr id="78" name="Textfeld 77"/>
          <p:cNvSpPr txBox="1"/>
          <p:nvPr/>
        </p:nvSpPr>
        <p:spPr>
          <a:xfrm>
            <a:off x="5706533" y="410095"/>
            <a:ext cx="18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Chalkduster"/>
                <a:cs typeface="Chalkduster"/>
              </a:rPr>
              <a:t>3) Kapital-Angebot</a:t>
            </a:r>
            <a:endParaRPr lang="de-DE" sz="1200" dirty="0">
              <a:latin typeface="Chalkduster"/>
              <a:cs typeface="Chalkduster"/>
            </a:endParaRPr>
          </a:p>
        </p:txBody>
      </p:sp>
      <p:sp>
        <p:nvSpPr>
          <p:cNvPr id="81" name="Textfeld 80"/>
          <p:cNvSpPr txBox="1"/>
          <p:nvPr/>
        </p:nvSpPr>
        <p:spPr>
          <a:xfrm>
            <a:off x="0" y="410095"/>
            <a:ext cx="2077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Chalkduster"/>
                <a:cs typeface="Chalkduster"/>
              </a:rPr>
              <a:t>2</a:t>
            </a:r>
            <a:r>
              <a:rPr lang="de-DE" sz="1200" dirty="0" smtClean="0">
                <a:latin typeface="Chalkduster"/>
                <a:cs typeface="Chalkduster"/>
              </a:rPr>
              <a:t>) Kapital-Nachfrager</a:t>
            </a:r>
            <a:endParaRPr lang="de-DE" sz="1200" dirty="0">
              <a:latin typeface="Chalkduster"/>
              <a:cs typeface="Chalkduster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716" y="1047304"/>
            <a:ext cx="559624" cy="530587"/>
          </a:xfrm>
          <a:prstGeom prst="rect">
            <a:avLst/>
          </a:prstGeom>
        </p:spPr>
      </p:pic>
      <p:sp>
        <p:nvSpPr>
          <p:cNvPr id="75" name="Textfeld 74"/>
          <p:cNvSpPr txBox="1"/>
          <p:nvPr/>
        </p:nvSpPr>
        <p:spPr>
          <a:xfrm>
            <a:off x="54903" y="687094"/>
            <a:ext cx="2827638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dirty="0" smtClean="0"/>
              <a:t>Öffentliche Hand: z.B. Schuldverschreibungen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5706533" y="687094"/>
            <a:ext cx="3386667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dirty="0" smtClean="0"/>
              <a:t>Investor: Institutionelle (z.B. Pensionsfonds) oder private Anleger Geldvermögen in AT (2008) </a:t>
            </a:r>
          </a:p>
          <a:p>
            <a:r>
              <a:rPr lang="de-DE" sz="800" dirty="0" smtClean="0"/>
              <a:t>470 </a:t>
            </a:r>
            <a:r>
              <a:rPr lang="de-DE" sz="800" dirty="0" err="1" smtClean="0"/>
              <a:t>Mrd</a:t>
            </a:r>
            <a:r>
              <a:rPr lang="de-DE" sz="800" dirty="0" smtClean="0"/>
              <a:t> € Netto: 308 </a:t>
            </a:r>
            <a:r>
              <a:rPr lang="de-DE" sz="800" dirty="0" err="1" smtClean="0"/>
              <a:t>Mrd</a:t>
            </a:r>
            <a:r>
              <a:rPr lang="de-DE" sz="800" dirty="0" smtClean="0"/>
              <a:t> € </a:t>
            </a:r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</p:txBody>
      </p:sp>
      <p:sp>
        <p:nvSpPr>
          <p:cNvPr id="83" name="Textfeld 82"/>
          <p:cNvSpPr txBox="1"/>
          <p:nvPr/>
        </p:nvSpPr>
        <p:spPr>
          <a:xfrm>
            <a:off x="2949642" y="664558"/>
            <a:ext cx="2646166" cy="25545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b="1" dirty="0" smtClean="0"/>
              <a:t>Börsen </a:t>
            </a:r>
            <a:r>
              <a:rPr lang="de-DE" sz="800" dirty="0" smtClean="0"/>
              <a:t>sind Marktplätze auf denen zwischen Kapitalnachfragern und Kapitalanbietern vermittelt wird:</a:t>
            </a:r>
          </a:p>
          <a:p>
            <a:r>
              <a:rPr lang="de-DE" sz="800" dirty="0" smtClean="0"/>
              <a:t>Börsen dienen zur Kapital</a:t>
            </a:r>
            <a:r>
              <a:rPr lang="de-DE" sz="800" dirty="0"/>
              <a:t>a</a:t>
            </a:r>
            <a:r>
              <a:rPr lang="de-DE" sz="800" dirty="0" smtClean="0"/>
              <a:t>ufnahme und zum </a:t>
            </a:r>
          </a:p>
          <a:p>
            <a:r>
              <a:rPr lang="de-DE" sz="800" dirty="0" smtClean="0"/>
              <a:t>Handel mit Werten.</a:t>
            </a:r>
          </a:p>
          <a:p>
            <a:endParaRPr lang="de-DE" sz="800" dirty="0" smtClean="0"/>
          </a:p>
          <a:p>
            <a:r>
              <a:rPr lang="de-DE" sz="800" b="1" dirty="0" smtClean="0"/>
              <a:t>Vermittler:</a:t>
            </a:r>
            <a:r>
              <a:rPr lang="de-DE" sz="800" dirty="0" smtClean="0"/>
              <a:t> Investmentbanken, </a:t>
            </a:r>
          </a:p>
          <a:p>
            <a:r>
              <a:rPr lang="de-DE" sz="800" dirty="0" smtClean="0"/>
              <a:t>Banken oder Vermögensberater</a:t>
            </a:r>
          </a:p>
          <a:p>
            <a:r>
              <a:rPr lang="de-DE" sz="800" b="1" dirty="0" smtClean="0"/>
              <a:t>Kursermittlung</a:t>
            </a:r>
            <a:r>
              <a:rPr lang="de-DE" sz="800" dirty="0" smtClean="0"/>
              <a:t>: Verkauf- und Kaufaufträge </a:t>
            </a:r>
            <a:r>
              <a:rPr lang="de-DE" sz="800" b="1" dirty="0" smtClean="0"/>
              <a:t>(Orderbuch)</a:t>
            </a:r>
          </a:p>
          <a:p>
            <a:r>
              <a:rPr lang="de-DE" sz="800" b="1" dirty="0" smtClean="0"/>
              <a:t>Kursentwicklung</a:t>
            </a:r>
            <a:r>
              <a:rPr lang="de-DE" sz="800" dirty="0" smtClean="0"/>
              <a:t>: </a:t>
            </a:r>
            <a:r>
              <a:rPr lang="de-DE" sz="800" b="1" dirty="0" smtClean="0">
                <a:latin typeface="Wingdings"/>
                <a:ea typeface="Wingdings"/>
                <a:cs typeface="Wingdings"/>
                <a:sym typeface="Wingdings"/>
              </a:rPr>
              <a:t> </a:t>
            </a:r>
            <a:r>
              <a:rPr lang="de-DE" sz="800" b="1" dirty="0" smtClean="0"/>
              <a:t>Bull </a:t>
            </a:r>
            <a:r>
              <a:rPr lang="de-DE" sz="800" b="1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de-DE" sz="800" b="1" dirty="0" smtClean="0">
                <a:latin typeface="+mj-lt"/>
                <a:ea typeface="Wingdings"/>
                <a:cs typeface="Wingdings"/>
                <a:sym typeface="Wingdings"/>
              </a:rPr>
              <a:t>(Hausse)</a:t>
            </a:r>
            <a:r>
              <a:rPr lang="de-DE" sz="800" b="1" dirty="0" smtClean="0">
                <a:sym typeface="Wingdings"/>
              </a:rPr>
              <a:t>, </a:t>
            </a:r>
            <a:r>
              <a:rPr lang="de-DE" sz="800" b="1" dirty="0" smtClean="0">
                <a:latin typeface="Wingdings"/>
                <a:ea typeface="Wingdings"/>
                <a:cs typeface="Wingdings"/>
                <a:sym typeface="Wingdings"/>
              </a:rPr>
              <a:t></a:t>
            </a:r>
            <a:r>
              <a:rPr lang="de-DE" sz="800" b="1" dirty="0" smtClean="0">
                <a:sym typeface="Wingdings"/>
              </a:rPr>
              <a:t> </a:t>
            </a:r>
            <a:r>
              <a:rPr lang="de-DE" sz="800" b="1" dirty="0" err="1" smtClean="0">
                <a:sym typeface="Wingdings"/>
              </a:rPr>
              <a:t>Bear</a:t>
            </a:r>
            <a:r>
              <a:rPr lang="de-DE" sz="800" b="1" dirty="0" smtClean="0">
                <a:sym typeface="Wingdings"/>
              </a:rPr>
              <a:t> (Baisse)</a:t>
            </a:r>
            <a:endParaRPr lang="de-DE" sz="800" b="1" dirty="0" smtClean="0"/>
          </a:p>
          <a:p>
            <a:r>
              <a:rPr lang="de-DE" sz="800" b="1" dirty="0" smtClean="0"/>
              <a:t>Börsenarten</a:t>
            </a:r>
            <a:r>
              <a:rPr lang="de-DE" sz="800" dirty="0" smtClean="0"/>
              <a:t>: Wertpapier-/Waren-, Kassa- (kurze Zeit)/Termin- (später), Präsenz-/Computerbörsen </a:t>
            </a:r>
          </a:p>
          <a:p>
            <a:r>
              <a:rPr lang="de-DE" sz="800" b="1" dirty="0" smtClean="0"/>
              <a:t>Segmente</a:t>
            </a:r>
            <a:r>
              <a:rPr lang="de-DE" sz="800" dirty="0" smtClean="0"/>
              <a:t>: unt. Gruppen von Unternehmen z.B. für Wien:</a:t>
            </a:r>
            <a:endParaRPr lang="de-DE" sz="800" dirty="0"/>
          </a:p>
          <a:p>
            <a:r>
              <a:rPr lang="de-DE" sz="800" dirty="0" smtClean="0"/>
              <a:t> </a:t>
            </a:r>
            <a:r>
              <a:rPr lang="de-DE" sz="800" dirty="0"/>
              <a:t>E</a:t>
            </a:r>
            <a:r>
              <a:rPr lang="de-DE" sz="800" dirty="0" smtClean="0"/>
              <a:t>quity (</a:t>
            </a:r>
            <a:r>
              <a:rPr lang="de-DE" sz="800" b="1" dirty="0" smtClean="0"/>
              <a:t>ATX prime</a:t>
            </a:r>
            <a:r>
              <a:rPr lang="de-DE" sz="800" dirty="0" smtClean="0"/>
              <a:t>, </a:t>
            </a:r>
            <a:r>
              <a:rPr lang="de-DE" sz="800" dirty="0"/>
              <a:t>M</a:t>
            </a:r>
            <a:r>
              <a:rPr lang="de-DE" sz="800" dirty="0" smtClean="0"/>
              <a:t>id </a:t>
            </a:r>
            <a:r>
              <a:rPr lang="de-DE" sz="800" dirty="0"/>
              <a:t>M</a:t>
            </a:r>
            <a:r>
              <a:rPr lang="de-DE" sz="800" dirty="0" smtClean="0"/>
              <a:t>arket, Standard) </a:t>
            </a:r>
            <a:r>
              <a:rPr lang="de-DE" sz="800" dirty="0"/>
              <a:t>B</a:t>
            </a:r>
            <a:r>
              <a:rPr lang="de-DE" sz="800" dirty="0" smtClean="0"/>
              <a:t>ond (Anleihen)</a:t>
            </a:r>
          </a:p>
          <a:p>
            <a:r>
              <a:rPr lang="de-DE" sz="800" dirty="0" smtClean="0"/>
              <a:t> Derivatives, Structured, Products Other Securities,</a:t>
            </a:r>
          </a:p>
          <a:p>
            <a:r>
              <a:rPr lang="de-DE" sz="800" b="1" dirty="0" smtClean="0"/>
              <a:t>Regulierung:</a:t>
            </a:r>
            <a:r>
              <a:rPr lang="de-DE" sz="800" dirty="0" smtClean="0"/>
              <a:t> gering (</a:t>
            </a:r>
            <a:r>
              <a:rPr lang="de-DE" sz="800" b="1" dirty="0" smtClean="0"/>
              <a:t>Insiderhandel</a:t>
            </a:r>
            <a:r>
              <a:rPr lang="de-DE" sz="800" dirty="0" smtClean="0"/>
              <a:t>, „</a:t>
            </a:r>
            <a:r>
              <a:rPr lang="de-DE" sz="800" dirty="0" err="1" smtClean="0"/>
              <a:t>Frontrunning</a:t>
            </a:r>
            <a:r>
              <a:rPr lang="de-DE" sz="800" dirty="0" smtClean="0"/>
              <a:t>“) </a:t>
            </a:r>
          </a:p>
          <a:p>
            <a:r>
              <a:rPr lang="de-DE" sz="800" b="1" dirty="0" smtClean="0"/>
              <a:t>Trends</a:t>
            </a:r>
            <a:r>
              <a:rPr lang="de-DE" sz="800" dirty="0" smtClean="0"/>
              <a:t>: Hochfrequenzhandel, kurze </a:t>
            </a:r>
            <a:r>
              <a:rPr lang="de-DE" sz="800" dirty="0" err="1" smtClean="0"/>
              <a:t>Behaltedauer</a:t>
            </a:r>
            <a:endParaRPr lang="de-DE" sz="800" dirty="0" smtClean="0"/>
          </a:p>
          <a:p>
            <a:endParaRPr lang="de-DE" sz="800" dirty="0" smtClean="0"/>
          </a:p>
          <a:p>
            <a:r>
              <a:rPr lang="de-DE" sz="800" dirty="0" smtClean="0"/>
              <a:t>Börsen gibt es seit 15. </a:t>
            </a:r>
            <a:r>
              <a:rPr lang="de-DE" sz="800" dirty="0" err="1" smtClean="0"/>
              <a:t>Jh</a:t>
            </a:r>
            <a:r>
              <a:rPr lang="de-DE" sz="800" dirty="0" smtClean="0"/>
              <a:t> (Brügge Bankier:“</a:t>
            </a:r>
            <a:r>
              <a:rPr lang="de-DE" sz="800" dirty="0" err="1" smtClean="0"/>
              <a:t>burse</a:t>
            </a:r>
            <a:r>
              <a:rPr lang="de-DE" sz="800" dirty="0" smtClean="0"/>
              <a:t>“). Seit damals gab es auch </a:t>
            </a:r>
            <a:r>
              <a:rPr lang="de-DE" sz="800" b="1" dirty="0" smtClean="0"/>
              <a:t>Finanzkrisen</a:t>
            </a:r>
            <a:r>
              <a:rPr lang="de-DE" sz="800" dirty="0" smtClean="0"/>
              <a:t> (verursacht oder verstärkt durch </a:t>
            </a:r>
            <a:r>
              <a:rPr lang="de-DE" sz="800" b="1" dirty="0" smtClean="0"/>
              <a:t>Spekulation: </a:t>
            </a:r>
            <a:r>
              <a:rPr lang="de-DE" sz="800" dirty="0" smtClean="0"/>
              <a:t>z.B.  Amsterdam 1637,NY 1929, 2008)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40398" y="2716726"/>
            <a:ext cx="2723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Chalkduster"/>
                <a:cs typeface="Chalkduster"/>
              </a:rPr>
              <a:t>4</a:t>
            </a:r>
            <a:r>
              <a:rPr lang="de-DE" sz="1200" dirty="0" smtClean="0">
                <a:latin typeface="Chalkduster"/>
                <a:cs typeface="Chalkduster"/>
              </a:rPr>
              <a:t>) </a:t>
            </a:r>
            <a:r>
              <a:rPr lang="de-DE" sz="1200" dirty="0" err="1" smtClean="0">
                <a:latin typeface="Chalkduster"/>
                <a:cs typeface="Chalkduster"/>
              </a:rPr>
              <a:t>Börsegang</a:t>
            </a:r>
            <a:r>
              <a:rPr lang="de-DE" sz="1200" dirty="0" smtClean="0">
                <a:latin typeface="Chalkduster"/>
                <a:cs typeface="Chalkduster"/>
              </a:rPr>
              <a:t> „IPO“ von Unt.</a:t>
            </a:r>
            <a:endParaRPr lang="de-DE" sz="1200" dirty="0">
              <a:latin typeface="Chalkduster"/>
              <a:cs typeface="Chalkduster"/>
            </a:endParaRPr>
          </a:p>
        </p:txBody>
      </p:sp>
      <p:sp>
        <p:nvSpPr>
          <p:cNvPr id="96" name="Textfeld 95"/>
          <p:cNvSpPr txBox="1"/>
          <p:nvPr/>
        </p:nvSpPr>
        <p:spPr>
          <a:xfrm>
            <a:off x="40399" y="3756511"/>
            <a:ext cx="2038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Chalkduster"/>
                <a:cs typeface="Chalkduster"/>
              </a:rPr>
              <a:t>5</a:t>
            </a:r>
            <a:r>
              <a:rPr lang="de-DE" sz="1200" dirty="0" smtClean="0">
                <a:latin typeface="Chalkduster"/>
                <a:cs typeface="Chalkduster"/>
              </a:rPr>
              <a:t>) Aktiengesellschaft</a:t>
            </a:r>
            <a:endParaRPr lang="de-DE" sz="1200" dirty="0">
              <a:latin typeface="Chalkduster"/>
              <a:cs typeface="Chalkduster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393" y="3682741"/>
            <a:ext cx="1292807" cy="1081158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8" y="1047304"/>
            <a:ext cx="2520110" cy="1616771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9" y="5441546"/>
            <a:ext cx="2520110" cy="1360263"/>
          </a:xfrm>
          <a:prstGeom prst="rect">
            <a:avLst/>
          </a:prstGeom>
        </p:spPr>
      </p:pic>
      <p:sp>
        <p:nvSpPr>
          <p:cNvPr id="97" name="Textfeld 96"/>
          <p:cNvSpPr txBox="1"/>
          <p:nvPr/>
        </p:nvSpPr>
        <p:spPr>
          <a:xfrm>
            <a:off x="40398" y="2993725"/>
            <a:ext cx="284214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dirty="0" smtClean="0"/>
              <a:t>Mehrmonatiger Prozess zur </a:t>
            </a:r>
            <a:r>
              <a:rPr lang="de-DE" sz="800" dirty="0" err="1" smtClean="0"/>
              <a:t>subst</a:t>
            </a:r>
            <a:r>
              <a:rPr lang="de-DE" sz="800" dirty="0" smtClean="0"/>
              <a:t>. Kapitalaufnahme an Börsen</a:t>
            </a:r>
          </a:p>
          <a:p>
            <a:r>
              <a:rPr lang="de-DE" sz="800" b="1" dirty="0" smtClean="0"/>
              <a:t>„IPO“ (Initial Public </a:t>
            </a:r>
            <a:r>
              <a:rPr lang="de-DE" sz="800" b="1" dirty="0" err="1" smtClean="0"/>
              <a:t>Offering</a:t>
            </a:r>
            <a:r>
              <a:rPr lang="de-DE" sz="800" b="1" dirty="0" smtClean="0"/>
              <a:t>)</a:t>
            </a:r>
          </a:p>
          <a:p>
            <a:r>
              <a:rPr lang="de-DE" sz="800" dirty="0" smtClean="0"/>
              <a:t>Investmentbanken agieren als Intermediäre, Bewertung, Ausgabe, Platzierung auf einem Finanzplatz </a:t>
            </a:r>
          </a:p>
          <a:p>
            <a:r>
              <a:rPr lang="de-DE" sz="800" b="1" dirty="0" smtClean="0"/>
              <a:t>Kosten</a:t>
            </a:r>
            <a:r>
              <a:rPr lang="de-DE" sz="800" dirty="0" smtClean="0"/>
              <a:t>: 4-7% des Emissionsvolumens</a:t>
            </a:r>
          </a:p>
          <a:p>
            <a:r>
              <a:rPr lang="de-DE" sz="800" b="1" dirty="0" smtClean="0"/>
              <a:t>Voraussetzungen</a:t>
            </a:r>
            <a:r>
              <a:rPr lang="de-DE" sz="800" dirty="0" smtClean="0"/>
              <a:t>: rechtlich, wirtschaftlich</a:t>
            </a:r>
            <a:r>
              <a:rPr lang="de-DE" sz="800" dirty="0" smtClean="0">
                <a:ea typeface="Wingdings"/>
                <a:cs typeface="Wingdings"/>
                <a:sym typeface="Wingdings"/>
              </a:rPr>
              <a:t>, Management, RW,</a:t>
            </a:r>
            <a:endParaRPr lang="de-DE" sz="800" dirty="0" smtClean="0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0" y="4033510"/>
            <a:ext cx="1157163" cy="277361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2103" y="4033510"/>
            <a:ext cx="1644501" cy="292205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99" y="4308177"/>
            <a:ext cx="1847641" cy="408578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5043" y="5330010"/>
            <a:ext cx="2133129" cy="1527990"/>
          </a:xfrm>
          <a:prstGeom prst="rect">
            <a:avLst/>
          </a:prstGeom>
        </p:spPr>
      </p:pic>
      <p:pic>
        <p:nvPicPr>
          <p:cNvPr id="25" name="Bild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7683" y="5486197"/>
            <a:ext cx="2422984" cy="1307909"/>
          </a:xfrm>
          <a:prstGeom prst="rect">
            <a:avLst/>
          </a:prstGeom>
        </p:spPr>
      </p:pic>
      <p:sp>
        <p:nvSpPr>
          <p:cNvPr id="99" name="Textfeld 98"/>
          <p:cNvSpPr txBox="1"/>
          <p:nvPr/>
        </p:nvSpPr>
        <p:spPr>
          <a:xfrm>
            <a:off x="40398" y="903995"/>
            <a:ext cx="2842144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dirty="0" smtClean="0"/>
              <a:t>Unternehmen mit i.d.R. sehr großem </a:t>
            </a:r>
            <a:r>
              <a:rPr lang="de-DE" sz="800" dirty="0" err="1" smtClean="0"/>
              <a:t>Finanzierungsbedard</a:t>
            </a:r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 smtClean="0"/>
          </a:p>
        </p:txBody>
      </p:sp>
      <p:sp>
        <p:nvSpPr>
          <p:cNvPr id="100" name="Textfeld 99"/>
          <p:cNvSpPr txBox="1"/>
          <p:nvPr/>
        </p:nvSpPr>
        <p:spPr>
          <a:xfrm>
            <a:off x="3429706" y="3154820"/>
            <a:ext cx="18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halkduster"/>
                <a:cs typeface="Chalkduster"/>
              </a:rPr>
              <a:t>6</a:t>
            </a:r>
            <a:r>
              <a:rPr lang="de-DE" sz="1200" dirty="0" smtClean="0">
                <a:latin typeface="Chalkduster"/>
                <a:cs typeface="Chalkduster"/>
              </a:rPr>
              <a:t>) Finanzplätze</a:t>
            </a:r>
            <a:endParaRPr lang="de-DE" sz="1200" dirty="0">
              <a:latin typeface="Chalkduster"/>
              <a:cs typeface="Chalkduster"/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3205485" y="4716755"/>
            <a:ext cx="2415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Chalkduster"/>
                <a:cs typeface="Chalkduster"/>
              </a:rPr>
              <a:t>7) Indizes / „Barometer“</a:t>
            </a:r>
          </a:p>
        </p:txBody>
      </p:sp>
      <p:sp>
        <p:nvSpPr>
          <p:cNvPr id="102" name="Textfeld 101"/>
          <p:cNvSpPr txBox="1"/>
          <p:nvPr/>
        </p:nvSpPr>
        <p:spPr>
          <a:xfrm>
            <a:off x="5706533" y="1974821"/>
            <a:ext cx="18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Chalkduster"/>
                <a:cs typeface="Chalkduster"/>
              </a:rPr>
              <a:t>8) Wertpapiere</a:t>
            </a:r>
            <a:endParaRPr lang="de-DE" sz="1200" dirty="0">
              <a:latin typeface="Chalkduster"/>
              <a:cs typeface="Chalkduster"/>
            </a:endParaRPr>
          </a:p>
        </p:txBody>
      </p:sp>
      <p:sp>
        <p:nvSpPr>
          <p:cNvPr id="104" name="Textfeld 103"/>
          <p:cNvSpPr txBox="1"/>
          <p:nvPr/>
        </p:nvSpPr>
        <p:spPr>
          <a:xfrm>
            <a:off x="5706533" y="5303046"/>
            <a:ext cx="338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halkduster"/>
                <a:cs typeface="Chalkduster"/>
              </a:rPr>
              <a:t>9</a:t>
            </a:r>
            <a:r>
              <a:rPr lang="de-DE" sz="1200" dirty="0" smtClean="0">
                <a:latin typeface="Chalkduster"/>
                <a:cs typeface="Chalkduster"/>
              </a:rPr>
              <a:t>) Spannungsfelder bei Geldanlage</a:t>
            </a:r>
            <a:endParaRPr lang="de-DE" sz="1200" dirty="0">
              <a:latin typeface="Chalkduster"/>
              <a:cs typeface="Chalkduster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7101115" y="6794106"/>
            <a:ext cx="723899" cy="63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dirty="0" smtClean="0">
                <a:solidFill>
                  <a:srgbClr val="000000"/>
                </a:solidFill>
              </a:rPr>
              <a:t>Ethik</a:t>
            </a:r>
            <a:endParaRPr lang="de-DE" sz="700" dirty="0">
              <a:solidFill>
                <a:srgbClr val="000000"/>
              </a:solidFill>
            </a:endParaRPr>
          </a:p>
        </p:txBody>
      </p:sp>
      <p:sp>
        <p:nvSpPr>
          <p:cNvPr id="105" name="Textfeld 104"/>
          <p:cNvSpPr txBox="1"/>
          <p:nvPr/>
        </p:nvSpPr>
        <p:spPr>
          <a:xfrm>
            <a:off x="5706533" y="2217628"/>
            <a:ext cx="3386667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b="1" dirty="0" smtClean="0"/>
              <a:t>Aktien</a:t>
            </a:r>
            <a:r>
              <a:rPr lang="de-DE" sz="800" dirty="0" smtClean="0"/>
              <a:t>: Beteiligung i.e. Eigenkapital               </a:t>
            </a:r>
            <a:r>
              <a:rPr lang="de-DE" sz="800" b="1" dirty="0" smtClean="0"/>
              <a:t>Kursblatt:</a:t>
            </a:r>
            <a:endParaRPr lang="de-DE" sz="800" b="1" dirty="0"/>
          </a:p>
          <a:p>
            <a:r>
              <a:rPr lang="de-DE" sz="800" b="1" dirty="0" smtClean="0"/>
              <a:t>Dividende:</a:t>
            </a:r>
            <a:r>
              <a:rPr lang="de-DE" sz="800" dirty="0" smtClean="0"/>
              <a:t> Gewinn</a:t>
            </a:r>
          </a:p>
          <a:p>
            <a:r>
              <a:rPr lang="de-DE" sz="800" b="1" dirty="0" smtClean="0"/>
              <a:t>Arten:</a:t>
            </a:r>
          </a:p>
          <a:p>
            <a:r>
              <a:rPr lang="de-DE" sz="800" dirty="0" smtClean="0"/>
              <a:t>Stammaktien</a:t>
            </a:r>
            <a:endParaRPr lang="de-DE" sz="800" dirty="0"/>
          </a:p>
          <a:p>
            <a:r>
              <a:rPr lang="de-DE" sz="800" dirty="0" smtClean="0"/>
              <a:t>Vorzugsaktien</a:t>
            </a:r>
          </a:p>
          <a:p>
            <a:r>
              <a:rPr lang="de-DE" sz="800" dirty="0"/>
              <a:t>(</a:t>
            </a:r>
            <a:r>
              <a:rPr lang="de-DE" sz="800" dirty="0" smtClean="0"/>
              <a:t>Höhere Dividende</a:t>
            </a:r>
          </a:p>
          <a:p>
            <a:r>
              <a:rPr lang="de-DE" sz="800" dirty="0" smtClean="0"/>
              <a:t>Keine Mitsprache)</a:t>
            </a:r>
          </a:p>
          <a:p>
            <a:r>
              <a:rPr lang="de-DE" sz="800" b="1" dirty="0" smtClean="0"/>
              <a:t>Risiko</a:t>
            </a:r>
            <a:r>
              <a:rPr lang="de-DE" sz="800" dirty="0" smtClean="0"/>
              <a:t>: starke</a:t>
            </a:r>
          </a:p>
          <a:p>
            <a:r>
              <a:rPr lang="de-DE" sz="800" dirty="0" smtClean="0"/>
              <a:t>Kursschwankungen</a:t>
            </a:r>
          </a:p>
          <a:p>
            <a:endParaRPr lang="de-DE" sz="800" dirty="0"/>
          </a:p>
          <a:p>
            <a:r>
              <a:rPr lang="de-DE" sz="800" b="1" dirty="0" smtClean="0"/>
              <a:t>KGV:</a:t>
            </a:r>
            <a:r>
              <a:rPr lang="de-DE" sz="800" dirty="0" smtClean="0"/>
              <a:t> Kurs/Gewinn</a:t>
            </a:r>
          </a:p>
          <a:p>
            <a:r>
              <a:rPr lang="de-DE" sz="800" dirty="0" smtClean="0"/>
              <a:t>wie teuer ist Aktie?</a:t>
            </a:r>
          </a:p>
        </p:txBody>
      </p:sp>
      <p:sp>
        <p:nvSpPr>
          <p:cNvPr id="106" name="Textfeld 105"/>
          <p:cNvSpPr txBox="1"/>
          <p:nvPr/>
        </p:nvSpPr>
        <p:spPr>
          <a:xfrm>
            <a:off x="5706533" y="3806128"/>
            <a:ext cx="338666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b="1" dirty="0" smtClean="0"/>
              <a:t>Anleihen: </a:t>
            </a:r>
            <a:r>
              <a:rPr lang="de-DE" sz="800" dirty="0" smtClean="0"/>
              <a:t>Forderungswertpapier i.e. Fremdkapital, vgl. endfälliger lfr. Kredit</a:t>
            </a:r>
          </a:p>
          <a:p>
            <a:r>
              <a:rPr lang="de-DE" sz="800" dirty="0" smtClean="0"/>
              <a:t>(Ver</a:t>
            </a:r>
            <a:r>
              <a:rPr lang="de-DE" sz="800" b="1" dirty="0" smtClean="0"/>
              <a:t>zins</a:t>
            </a:r>
            <a:r>
              <a:rPr lang="de-DE" sz="800" dirty="0" smtClean="0"/>
              <a:t>ung: fix, variable oder 0 Bond) , Effektivverzinsung (</a:t>
            </a:r>
            <a:r>
              <a:rPr lang="de-DE" sz="800" dirty="0" err="1" smtClean="0"/>
              <a:t>Zus.kosten</a:t>
            </a:r>
            <a:r>
              <a:rPr lang="de-DE" sz="800" dirty="0" smtClean="0"/>
              <a:t>, Agio)</a:t>
            </a:r>
          </a:p>
          <a:p>
            <a:r>
              <a:rPr lang="de-DE" sz="800" dirty="0" smtClean="0"/>
              <a:t>Berechnung </a:t>
            </a:r>
            <a:r>
              <a:rPr lang="de-DE" sz="800" dirty="0" err="1" smtClean="0"/>
              <a:t>Eff.verz</a:t>
            </a:r>
            <a:r>
              <a:rPr lang="de-DE" sz="800" smtClean="0"/>
              <a:t>.: </a:t>
            </a:r>
            <a:r>
              <a:rPr lang="de-DE" sz="800" dirty="0" err="1" smtClean="0"/>
              <a:t>zB</a:t>
            </a:r>
            <a:r>
              <a:rPr lang="de-DE" sz="800" dirty="0" smtClean="0"/>
              <a:t> 3% </a:t>
            </a:r>
            <a:r>
              <a:rPr lang="de-DE" sz="800" dirty="0" err="1" smtClean="0"/>
              <a:t>Nom.zinssatz</a:t>
            </a:r>
            <a:r>
              <a:rPr lang="de-DE" sz="800" dirty="0" smtClean="0"/>
              <a:t>/Ausgabekurs 106;  =3%/106=2,8%</a:t>
            </a:r>
          </a:p>
          <a:p>
            <a:r>
              <a:rPr lang="de-DE" sz="800" b="1" dirty="0" smtClean="0"/>
              <a:t>Risiko</a:t>
            </a:r>
            <a:r>
              <a:rPr lang="de-DE" sz="800" dirty="0" smtClean="0"/>
              <a:t>: geringere Kursschwankungen als bei Aktien</a:t>
            </a:r>
          </a:p>
          <a:p>
            <a:r>
              <a:rPr lang="de-DE" sz="800" b="1" dirty="0" smtClean="0"/>
              <a:t>Bonität </a:t>
            </a:r>
            <a:r>
              <a:rPr lang="de-DE" sz="800" dirty="0" smtClean="0"/>
              <a:t>von Emittenten wird von </a:t>
            </a:r>
            <a:r>
              <a:rPr lang="de-DE" sz="800" b="1" dirty="0" smtClean="0"/>
              <a:t>Rating Agenturen </a:t>
            </a:r>
            <a:r>
              <a:rPr lang="de-DE" sz="800" dirty="0" smtClean="0"/>
              <a:t>(Moodys, S&amp;P, Fitch) eingeschätzt, Ratings: AAA (erstklassig) – D (</a:t>
            </a:r>
            <a:r>
              <a:rPr lang="de-DE" sz="800" dirty="0" err="1" smtClean="0"/>
              <a:t>default</a:t>
            </a:r>
            <a:r>
              <a:rPr lang="de-DE" sz="800" dirty="0" smtClean="0"/>
              <a:t>) </a:t>
            </a:r>
          </a:p>
        </p:txBody>
      </p:sp>
      <p:sp>
        <p:nvSpPr>
          <p:cNvPr id="107" name="Textfeld 106"/>
          <p:cNvSpPr txBox="1"/>
          <p:nvPr/>
        </p:nvSpPr>
        <p:spPr>
          <a:xfrm>
            <a:off x="5706533" y="4964492"/>
            <a:ext cx="338666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b="1" dirty="0" smtClean="0"/>
              <a:t>Derivative: </a:t>
            </a:r>
            <a:r>
              <a:rPr lang="de-DE" sz="800" dirty="0" smtClean="0"/>
              <a:t>stand. Rechte zum Kauf („Call“) oder Verkauf („</a:t>
            </a:r>
            <a:r>
              <a:rPr lang="de-DE" sz="800" dirty="0" err="1" smtClean="0"/>
              <a:t>Put</a:t>
            </a:r>
            <a:r>
              <a:rPr lang="de-DE" sz="800" dirty="0" smtClean="0"/>
              <a:t>“) von Werten: z.B. Aktien, Indizes, Rohstoffe, Werte,... (hochriskant)</a:t>
            </a:r>
          </a:p>
        </p:txBody>
      </p:sp>
      <p:sp>
        <p:nvSpPr>
          <p:cNvPr id="108" name="Textfeld 107"/>
          <p:cNvSpPr txBox="1"/>
          <p:nvPr/>
        </p:nvSpPr>
        <p:spPr>
          <a:xfrm>
            <a:off x="5706533" y="4625938"/>
            <a:ext cx="338666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b="1" dirty="0" smtClean="0"/>
              <a:t>Investmentfons: </a:t>
            </a:r>
            <a:r>
              <a:rPr lang="de-DE" sz="800" dirty="0" smtClean="0"/>
              <a:t>Topf  (Akt, Anleihen, Mix) wo viele Anleger einzahlen. Jeder Anleger ist Miteigentümer am Gesamtvermögen (+ Risikostreuung, - Kosten)</a:t>
            </a:r>
          </a:p>
        </p:txBody>
      </p:sp>
      <p:sp>
        <p:nvSpPr>
          <p:cNvPr id="109" name="Textfeld 108"/>
          <p:cNvSpPr txBox="1"/>
          <p:nvPr/>
        </p:nvSpPr>
        <p:spPr>
          <a:xfrm>
            <a:off x="54903" y="4033510"/>
            <a:ext cx="2791701" cy="2800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r>
              <a:rPr lang="de-DE" sz="800" b="1" dirty="0" smtClean="0"/>
              <a:t>Aktionäre haben auch Rechte:</a:t>
            </a:r>
          </a:p>
          <a:p>
            <a:r>
              <a:rPr lang="de-DE" sz="800" dirty="0" smtClean="0"/>
              <a:t>Stimmrecht in Hauptversammlung, Dividende, Bezugsrecht bei Ausgabe von neuen (jungen) Aktien, Liquidationserlös</a:t>
            </a:r>
            <a:endParaRPr lang="de-DE" sz="800" dirty="0"/>
          </a:p>
          <a:p>
            <a:r>
              <a:rPr lang="de-DE" sz="800" b="1" dirty="0" err="1" smtClean="0"/>
              <a:t>AG‘s</a:t>
            </a:r>
            <a:r>
              <a:rPr lang="de-DE" sz="800" b="1" dirty="0" smtClean="0"/>
              <a:t> haben Pflichten</a:t>
            </a:r>
          </a:p>
          <a:p>
            <a:r>
              <a:rPr lang="de-DE" sz="800" dirty="0" smtClean="0"/>
              <a:t>Information &amp; Veröffentlichung, Bilanzierung (ggf. IFRS)</a:t>
            </a:r>
          </a:p>
          <a:p>
            <a:r>
              <a:rPr lang="de-DE" sz="800" dirty="0" smtClean="0"/>
              <a:t>Wichtige Kennzahlen (RW): EBIT, EBIT DA, Eigenkapitalquote,...</a:t>
            </a:r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 smtClean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</p:txBody>
      </p:sp>
      <p:sp>
        <p:nvSpPr>
          <p:cNvPr id="110" name="Textfeld 109"/>
          <p:cNvSpPr txBox="1"/>
          <p:nvPr/>
        </p:nvSpPr>
        <p:spPr>
          <a:xfrm>
            <a:off x="2975043" y="3411551"/>
            <a:ext cx="264616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dirty="0" smtClean="0"/>
              <a:t>Bedeutung der Finanzplätze gemessen an der </a:t>
            </a:r>
            <a:r>
              <a:rPr lang="de-DE" sz="800" b="1" dirty="0" smtClean="0"/>
              <a:t>Marktkapitalisierung</a:t>
            </a:r>
            <a:r>
              <a:rPr lang="de-DE" sz="800" dirty="0" smtClean="0"/>
              <a:t> (Börsenwert v. Unternehmen) / BIP</a:t>
            </a:r>
          </a:p>
        </p:txBody>
      </p:sp>
      <p:sp>
        <p:nvSpPr>
          <p:cNvPr id="111" name="Textfeld 110"/>
          <p:cNvSpPr txBox="1"/>
          <p:nvPr/>
        </p:nvSpPr>
        <p:spPr>
          <a:xfrm>
            <a:off x="2949642" y="4985362"/>
            <a:ext cx="264616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b="1" dirty="0" smtClean="0"/>
              <a:t>Index: </a:t>
            </a:r>
            <a:r>
              <a:rPr lang="de-DE" sz="800" dirty="0" smtClean="0"/>
              <a:t>Kennzahl , ermöglicht Vergleich im Zeitablauf</a:t>
            </a:r>
          </a:p>
          <a:p>
            <a:r>
              <a:rPr lang="de-DE" sz="800" dirty="0" smtClean="0"/>
              <a:t>Gewichtet aus best. Unternehmen z.B. S&amp;P 500, ATX </a:t>
            </a:r>
          </a:p>
        </p:txBody>
      </p:sp>
      <p:pic>
        <p:nvPicPr>
          <p:cNvPr id="29" name="Bild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0539" y="1123383"/>
            <a:ext cx="690495" cy="851438"/>
          </a:xfrm>
          <a:prstGeom prst="rect">
            <a:avLst/>
          </a:prstGeom>
        </p:spPr>
      </p:pic>
      <p:pic>
        <p:nvPicPr>
          <p:cNvPr id="32" name="Bild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4249" y="834288"/>
            <a:ext cx="1844123" cy="1140533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3075" y="2425798"/>
            <a:ext cx="2483391" cy="1288011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5044965" y="5956250"/>
            <a:ext cx="763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dirty="0" smtClean="0">
                <a:solidFill>
                  <a:srgbClr val="FF0000"/>
                </a:solidFill>
              </a:rPr>
              <a:t>ATX (Wien)</a:t>
            </a:r>
          </a:p>
          <a:p>
            <a:r>
              <a:rPr lang="de-DE" sz="600" dirty="0" smtClean="0">
                <a:solidFill>
                  <a:srgbClr val="FF6600"/>
                </a:solidFill>
              </a:rPr>
              <a:t>DAX (Frankfurt)</a:t>
            </a:r>
          </a:p>
          <a:p>
            <a:r>
              <a:rPr lang="de-DE" sz="600" dirty="0" smtClean="0">
                <a:solidFill>
                  <a:schemeClr val="bg1">
                    <a:lumMod val="65000"/>
                  </a:schemeClr>
                </a:solidFill>
              </a:rPr>
              <a:t>Dow Jones (NY)</a:t>
            </a:r>
          </a:p>
          <a:p>
            <a:r>
              <a:rPr lang="de-DE" sz="600" dirty="0" smtClean="0">
                <a:solidFill>
                  <a:srgbClr val="008000"/>
                </a:solidFill>
              </a:rPr>
              <a:t>FTSE 100 (London)</a:t>
            </a:r>
          </a:p>
          <a:p>
            <a:endParaRPr lang="de-DE" sz="600" dirty="0" smtClean="0"/>
          </a:p>
          <a:p>
            <a:endParaRPr lang="de-DE" sz="600" dirty="0" smtClean="0"/>
          </a:p>
          <a:p>
            <a:r>
              <a:rPr lang="de-DE" sz="600" dirty="0" smtClean="0"/>
              <a:t>Nikkei (Tokio)</a:t>
            </a:r>
          </a:p>
          <a:p>
            <a:r>
              <a:rPr lang="de-DE" sz="600" dirty="0" smtClean="0"/>
              <a:t>S&amp;P 500</a:t>
            </a:r>
          </a:p>
          <a:p>
            <a:r>
              <a:rPr lang="de-DE" sz="600" dirty="0" smtClean="0"/>
              <a:t>NASDAG</a:t>
            </a:r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41049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16" y="-1"/>
            <a:ext cx="8723984" cy="65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2" y="660400"/>
            <a:ext cx="8640953" cy="591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56"/>
            <a:ext cx="9117051" cy="676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1"/>
            <a:ext cx="8915363" cy="661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8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1"/>
            <a:ext cx="4652041" cy="345038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600" y="25402"/>
            <a:ext cx="3728778" cy="203077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199600" y="2056178"/>
            <a:ext cx="37287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="1" dirty="0"/>
              <a:t>Aktionäre haben auch Rechte:</a:t>
            </a:r>
          </a:p>
          <a:p>
            <a:r>
              <a:rPr lang="de-DE" sz="1000" dirty="0"/>
              <a:t>Stimmrecht in Hauptversammlung, Dividende, Bezugsrecht bei Ausgabe von neuen (jungen) Aktien, Liquidationserlös</a:t>
            </a:r>
          </a:p>
          <a:p>
            <a:r>
              <a:rPr lang="de-DE" sz="1000" b="1" dirty="0" err="1"/>
              <a:t>AG‘s</a:t>
            </a:r>
            <a:r>
              <a:rPr lang="de-DE" sz="1000" b="1" dirty="0"/>
              <a:t> haben Pflichten</a:t>
            </a:r>
          </a:p>
          <a:p>
            <a:r>
              <a:rPr lang="de-DE" sz="1000" dirty="0"/>
              <a:t>Information &amp; Veröffentlichung, Bilanzierung (ggf. IFRS)</a:t>
            </a:r>
          </a:p>
          <a:p>
            <a:r>
              <a:rPr lang="de-DE" sz="1000" dirty="0"/>
              <a:t>Wichtige Kennzahlen (RW): EBIT, EBIT DA, Eigenkapitalquote,...</a:t>
            </a:r>
          </a:p>
        </p:txBody>
      </p:sp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931</Words>
  <Application>Microsoft Macintosh PowerPoint</Application>
  <PresentationFormat>Bildschirmpräsentation (4:3)</PresentationFormat>
  <Paragraphs>152</Paragraphs>
  <Slides>45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46" baseType="lpstr">
      <vt:lpstr>Office-Design</vt:lpstr>
      <vt:lpstr>Veranlagung und Wertpapiere</vt:lpstr>
      <vt:lpstr>PowerPoint-Präsentation</vt:lpstr>
      <vt:lpstr>Motive für Finanzplanung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Anleihe?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Egger Anleihe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Veranlagung und Wertpapiere</dc:title>
  <dc:creator>werner holzheu</dc:creator>
  <cp:lastModifiedBy>werner holzheu</cp:lastModifiedBy>
  <cp:revision>37</cp:revision>
  <cp:lastPrinted>2016-09-23T06:29:07Z</cp:lastPrinted>
  <dcterms:created xsi:type="dcterms:W3CDTF">2016-09-03T09:05:14Z</dcterms:created>
  <dcterms:modified xsi:type="dcterms:W3CDTF">2016-10-03T16:59:13Z</dcterms:modified>
</cp:coreProperties>
</file>