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09" autoAdjust="0"/>
  </p:normalViewPr>
  <p:slideViewPr>
    <p:cSldViewPr snapToGrid="0" snapToObjects="1">
      <p:cViewPr>
        <p:scale>
          <a:sx n="100" d="100"/>
          <a:sy n="100" d="100"/>
        </p:scale>
        <p:origin x="-6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179" y="0"/>
            <a:ext cx="3318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Zahlungen durchführen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57945" y="3425"/>
            <a:ext cx="57122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Zahlungsarten unterscheiden können, Beispiele für Zahlungsarten geben können, </a:t>
            </a:r>
          </a:p>
          <a:p>
            <a:r>
              <a:rPr lang="de-DE" sz="900" dirty="0" smtClean="0">
                <a:latin typeface="+mj-lt"/>
                <a:cs typeface="Chalkduster"/>
              </a:rPr>
              <a:t>Vor- und Nachteile von Zahlungsarten gegenüberstellen können </a:t>
            </a:r>
            <a:endParaRPr lang="de-DE" sz="900" dirty="0">
              <a:latin typeface="+mj-lt"/>
              <a:cs typeface="Chalkduster"/>
            </a:endParaRPr>
          </a:p>
        </p:txBody>
      </p:sp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27661"/>
              </p:ext>
            </p:extLst>
          </p:nvPr>
        </p:nvGraphicFramePr>
        <p:xfrm>
          <a:off x="852898" y="401440"/>
          <a:ext cx="8229601" cy="148281"/>
        </p:xfrm>
        <a:graphic>
          <a:graphicData uri="http://schemas.openxmlformats.org/drawingml/2006/table">
            <a:tbl>
              <a:tblPr/>
              <a:tblGrid>
                <a:gridCol w="1356511"/>
                <a:gridCol w="1371600"/>
                <a:gridCol w="1397000"/>
                <a:gridCol w="2260600"/>
                <a:gridCol w="1843890"/>
              </a:tblGrid>
              <a:tr h="14828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Zahl.-art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Formen, Wann?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Beispiele, ...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Vorteile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Nachteile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5" name="Bild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" y="767407"/>
            <a:ext cx="805481" cy="809160"/>
          </a:xfrm>
          <a:prstGeom prst="rect">
            <a:avLst/>
          </a:prstGeom>
        </p:spPr>
      </p:pic>
      <p:pic>
        <p:nvPicPr>
          <p:cNvPr id="56" name="Bild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9" y="1576567"/>
            <a:ext cx="315721" cy="742611"/>
          </a:xfrm>
          <a:prstGeom prst="rect">
            <a:avLst/>
          </a:prstGeom>
        </p:spPr>
      </p:pic>
      <p:pic>
        <p:nvPicPr>
          <p:cNvPr id="57" name="Bild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1" y="2711699"/>
            <a:ext cx="691256" cy="558800"/>
          </a:xfrm>
          <a:prstGeom prst="rect">
            <a:avLst/>
          </a:prstGeom>
        </p:spPr>
      </p:pic>
      <p:pic>
        <p:nvPicPr>
          <p:cNvPr id="58" name="Bild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" y="3384799"/>
            <a:ext cx="720241" cy="749299"/>
          </a:xfrm>
          <a:prstGeom prst="rect">
            <a:avLst/>
          </a:prstGeom>
        </p:spPr>
      </p:pic>
      <p:pic>
        <p:nvPicPr>
          <p:cNvPr id="59" name="Bild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1" y="4696805"/>
            <a:ext cx="391102" cy="335950"/>
          </a:xfrm>
          <a:prstGeom prst="rect">
            <a:avLst/>
          </a:prstGeom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3" y="5134994"/>
            <a:ext cx="580035" cy="265562"/>
          </a:xfrm>
          <a:prstGeom prst="rect">
            <a:avLst/>
          </a:prstGeom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1" y="5828135"/>
            <a:ext cx="544243" cy="370875"/>
          </a:xfrm>
          <a:prstGeom prst="rect">
            <a:avLst/>
          </a:prstGeom>
        </p:spPr>
      </p:pic>
      <p:pic>
        <p:nvPicPr>
          <p:cNvPr id="63" name="Bild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1" y="4981076"/>
            <a:ext cx="647700" cy="265161"/>
          </a:xfrm>
          <a:prstGeom prst="rect">
            <a:avLst/>
          </a:prstGeom>
        </p:spPr>
      </p:pic>
      <p:pic>
        <p:nvPicPr>
          <p:cNvPr id="64" name="Bild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79" y="4505490"/>
            <a:ext cx="788403" cy="235165"/>
          </a:xfrm>
          <a:prstGeom prst="rect">
            <a:avLst/>
          </a:prstGeom>
        </p:spPr>
      </p:pic>
      <p:pic>
        <p:nvPicPr>
          <p:cNvPr id="65" name="Bild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83" y="4267999"/>
            <a:ext cx="381000" cy="278123"/>
          </a:xfrm>
          <a:prstGeom prst="rect">
            <a:avLst/>
          </a:prstGeom>
        </p:spPr>
      </p:pic>
      <p:pic>
        <p:nvPicPr>
          <p:cNvPr id="66" name="Bild 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727" y="1774666"/>
            <a:ext cx="342423" cy="558800"/>
          </a:xfrm>
          <a:prstGeom prst="rect">
            <a:avLst/>
          </a:prstGeom>
        </p:spPr>
      </p:pic>
      <p:sp>
        <p:nvSpPr>
          <p:cNvPr id="67" name="Textfeld 66"/>
          <p:cNvSpPr txBox="1"/>
          <p:nvPr/>
        </p:nvSpPr>
        <p:spPr>
          <a:xfrm>
            <a:off x="52882" y="6877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>
            <a:off x="-16319" y="473090"/>
            <a:ext cx="69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+mj-lt"/>
                <a:cs typeface="Chalkduster"/>
              </a:rPr>
              <a:t>Übersicht</a:t>
            </a:r>
          </a:p>
        </p:txBody>
      </p:sp>
      <p:pic>
        <p:nvPicPr>
          <p:cNvPr id="69" name="Bild 6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2" y="6328717"/>
            <a:ext cx="1104900" cy="389688"/>
          </a:xfrm>
          <a:prstGeom prst="rect">
            <a:avLst/>
          </a:prstGeom>
        </p:spPr>
      </p:pic>
      <p:pic>
        <p:nvPicPr>
          <p:cNvPr id="70" name="Bild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0" y="6464282"/>
            <a:ext cx="696501" cy="393718"/>
          </a:xfrm>
          <a:prstGeom prst="rect">
            <a:avLst/>
          </a:prstGeom>
        </p:spPr>
      </p:pic>
      <p:sp>
        <p:nvSpPr>
          <p:cNvPr id="71" name="Textfeld 70"/>
          <p:cNvSpPr txBox="1"/>
          <p:nvPr/>
        </p:nvSpPr>
        <p:spPr>
          <a:xfrm>
            <a:off x="27178" y="6155481"/>
            <a:ext cx="971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+mj-lt"/>
                <a:cs typeface="Chalkduster"/>
              </a:rPr>
              <a:t>Ältere Formen: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836" y="5400556"/>
            <a:ext cx="568368" cy="427579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06284"/>
              </p:ext>
            </p:extLst>
          </p:nvPr>
        </p:nvGraphicFramePr>
        <p:xfrm>
          <a:off x="840591" y="590589"/>
          <a:ext cx="8229600" cy="831780"/>
        </p:xfrm>
        <a:graphic>
          <a:graphicData uri="http://schemas.openxmlformats.org/drawingml/2006/table">
            <a:tbl>
              <a:tblPr/>
              <a:tblGrid>
                <a:gridCol w="1375486"/>
                <a:gridCol w="1375486"/>
                <a:gridCol w="1387142"/>
                <a:gridCol w="2234895"/>
                <a:gridCol w="1856591"/>
              </a:tblGrid>
              <a:tr h="138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Bargeld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Barverkauf, kleine Betr.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einfach, anonym, rasch, in At billig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 muss bares haben,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(häufigste Zahlungsart AT 70%)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8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keiner Konto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Inlandspostanweisung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Versendung Geld Inland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Sicherheit, kein Konto notw.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Kosten, Min- Maxbeträge, Formulare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(selten)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8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"nur bares ist wahres"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Union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Versendung Geld Afrika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Sicherheit, Versendung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exot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Länder, kein Konto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notwendigm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´, Anonymität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relativ teuer, wird auch bei dubiosen Transaktionen verwendet, Formulare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(gelegentlich)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95160"/>
              </p:ext>
            </p:extLst>
          </p:nvPr>
        </p:nvGraphicFramePr>
        <p:xfrm>
          <a:off x="852900" y="1484178"/>
          <a:ext cx="8229599" cy="749711"/>
        </p:xfrm>
        <a:graphic>
          <a:graphicData uri="http://schemas.openxmlformats.org/drawingml/2006/table">
            <a:tbl>
              <a:tblPr/>
              <a:tblGrid>
                <a:gridCol w="1381909"/>
                <a:gridCol w="1358900"/>
                <a:gridCol w="1358900"/>
                <a:gridCol w="2273300"/>
                <a:gridCol w="1856590"/>
              </a:tblGrid>
              <a:tr h="21760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Halb-bar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Zahlungsanweisung (gelegentlich)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Einz. auf Emfpängerkto.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 (Single Euro Payment Area seit 2014) EU einheitlich Zahlungsverkehr IBAN, BIC,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strenge Regeln für Einzahlung auf fremden Konten (Ausweispflicht, etc.) ab 1.000,- €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einer Konto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Nachnahmeverrechnung (gelegentlich)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 Versandhandel, Paketübergabe nur nach Zahlung/Einzahlung des Geldes auf Konto vom Verkäufer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 Einh. IBAN, BIC,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Formulare, etc.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Verkäufer erhält Geld / Zahlung und nur dann wird Ware übergeben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77714"/>
              </p:ext>
            </p:extLst>
          </p:nvPr>
        </p:nvGraphicFramePr>
        <p:xfrm>
          <a:off x="852900" y="2289613"/>
          <a:ext cx="8229599" cy="2069751"/>
        </p:xfrm>
        <a:graphic>
          <a:graphicData uri="http://schemas.openxmlformats.org/drawingml/2006/table">
            <a:tbl>
              <a:tblPr/>
              <a:tblGrid>
                <a:gridCol w="1345379"/>
                <a:gridCol w="1384300"/>
                <a:gridCol w="1371600"/>
                <a:gridCol w="2284821"/>
                <a:gridCol w="1843499"/>
              </a:tblGrid>
              <a:tr h="1251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Überweisung: Zahlungsanweisung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Überweisung eines Kaufpreises an Verkäufer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SEPA: IBAN, BIC, rasch, geringe/keine Spesen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 Anonymität, lange Codes (IBAN,...)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90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beide Konten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Dauerauftrag (häufig) Beauftrag. dr Zahlungspflicht.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gleichhohe regelm. Beträge: Miete, Taschengeld, wird vom Zahler veranlasse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 vergisst nicht, geringe Spesen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 vergisst nicht auf Zahlungen, Kontro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traditionell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Lastschrift (häufig)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Unterschiedlich hohe regelmäßige Beträge: z.B.  Stromrechnung, Telefonrechnung wird vom Empfänger veranlasst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vgl. Dauerauftrag + Beträge u. Zeitpunkt können untersch. sein,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vgl. Dauerauftrag + Vertrauen notw., Kontrolle notw. Frist zum Rückgängigmachen 56 Tage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8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Einzug durch den Empfänger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7079">
                <a:tc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Zahlen mit Karte (häufig)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Bankomatkarte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Maestro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mit und ohne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NFC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Kunde: kontaktloses Zahlen Near Field Communication NFC, rasch, kein Code, keine Unterschrift notw., geringe Spesen   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Verlustrisiko,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max. 25€ ohne Code, 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Kreditkarte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Visa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MC, Diners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weltweit, jede Währung, keine großen Mengen, Interneteinkäufe,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Ablehnung durch Vertragsunternehmen 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1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(Kunde und Unternehmer)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 Haftung bei verlorener gestohlener Karte,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 Überblick über Finanzen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9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Provision,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9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 Bargeldverlustrisiko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Wechselkurs wenig transparent, hohe Spesen, Verlustgefahr, Betrugsgefahr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69542"/>
              </p:ext>
            </p:extLst>
          </p:nvPr>
        </p:nvGraphicFramePr>
        <p:xfrm>
          <a:off x="852900" y="4359363"/>
          <a:ext cx="8229599" cy="1551261"/>
        </p:xfrm>
        <a:graphic>
          <a:graphicData uri="http://schemas.openxmlformats.org/drawingml/2006/table">
            <a:tbl>
              <a:tblPr/>
              <a:tblGrid>
                <a:gridCol w="1344200"/>
                <a:gridCol w="2768600"/>
                <a:gridCol w="2260600"/>
                <a:gridCol w="1856199"/>
              </a:tblGrid>
              <a:tr h="15740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modern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On-line Banking (häufig) fast alle Bankgeschäfte on-line durchführbar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jederzeit verfügbar, günstiger, geringer Formularaufwand, Kosteneinsparung bei Änderung bzw. Löschung von Dauerauftrag, keine Software notwendig              EPS - Kombi von Interneteinkauf mit Interface zum Online Banking System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Sicherheitsrisiken (Hacker, Würmer, Trojaner),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mglw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Wartezeiten (instabile langsame Internetverbindung) Providergebühren, kein pers. Kontakt, Ausfälle der Bank-Computer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0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System: PIN Code zur Ident. Und TAN – Code zur Zahlung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Mobile Payment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Abrechnung auf der Handyrechnung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Überblick über Ausgaben zu behalten schwierig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Wertkarten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Einfachheit, Anonymität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Betragsbegrenzung 10-100 €, Vorfinanzierung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Kombinationen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weltweit, viele Währungen, keine Kontonummer, nur email-Adresse, PW,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Sicherheitsrisiken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Apple pay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Gerät für alles, Marke Apple - bekannt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Noch sehr neu, wenig Erfahrungen, Datenschutz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Virtuelle Währungen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Anonymität, Alternatives Zahlungsmittel ev. bei Währungskrisen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Kursschwankungen, Kosten, Information notwendig, keine Zentralbankkontrolle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(noch selten)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28328"/>
              </p:ext>
            </p:extLst>
          </p:nvPr>
        </p:nvGraphicFramePr>
        <p:xfrm>
          <a:off x="1206500" y="6199010"/>
          <a:ext cx="7875999" cy="519395"/>
        </p:xfrm>
        <a:graphic>
          <a:graphicData uri="http://schemas.openxmlformats.org/drawingml/2006/table">
            <a:tbl>
              <a:tblPr/>
              <a:tblGrid>
                <a:gridCol w="727289"/>
                <a:gridCol w="7148710"/>
              </a:tblGrid>
              <a:tr h="1996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Wechsel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(selten)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Zahlungsversprechen basierend auf gesetzlich definierten Bestandteilen, früher auch als Zahlungsmittel gebräuchlich, heute nur noch als Sicherheitsinstrument unter Verwendung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4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Scheck</a:t>
                      </a:r>
                    </a:p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(selten)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Wertpapier mit unbedingte Zahlungsanweisung eines Kunden einer Bank an seine Bank enthält, früher größere Bedeutung im Zahlungsverkehr, heute nur noch in einigen Ländern z.B. Frankreich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20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71" grpId="0"/>
      <p:bldP spid="71" grpId="1"/>
      <p:bldP spid="71" grpId="2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Macintosh PowerPoint</Application>
  <PresentationFormat>Bildschirmpräsentation (4:3)</PresentationFormat>
  <Paragraphs>109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144</cp:revision>
  <cp:lastPrinted>2018-05-15T15:17:40Z</cp:lastPrinted>
  <dcterms:created xsi:type="dcterms:W3CDTF">2015-09-21T19:41:13Z</dcterms:created>
  <dcterms:modified xsi:type="dcterms:W3CDTF">2018-05-15T15:17:41Z</dcterms:modified>
</cp:coreProperties>
</file>