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65" r:id="rId4"/>
    <p:sldId id="288" r:id="rId5"/>
    <p:sldId id="264" r:id="rId6"/>
    <p:sldId id="276" r:id="rId7"/>
    <p:sldId id="277" r:id="rId8"/>
    <p:sldId id="261" r:id="rId9"/>
    <p:sldId id="280" r:id="rId10"/>
    <p:sldId id="281" r:id="rId11"/>
    <p:sldId id="278" r:id="rId12"/>
    <p:sldId id="269" r:id="rId13"/>
    <p:sldId id="279" r:id="rId14"/>
    <p:sldId id="286" r:id="rId15"/>
    <p:sldId id="284" r:id="rId16"/>
    <p:sldId id="263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36" autoAdjust="0"/>
  </p:normalViewPr>
  <p:slideViewPr>
    <p:cSldViewPr snapToGrid="0" snapToObjects="1">
      <p:cViewPr>
        <p:scale>
          <a:sx n="100" d="100"/>
          <a:sy n="100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92CD-875B-BD40-BDF2-66724DCDAC00}" type="datetimeFigureOut">
              <a:rPr lang="de-DE" smtClean="0"/>
              <a:t>22.04.18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9431-7456-EF4C-B26D-8C614EAA43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0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6291-9446-424E-A5C9-D69227BE1EAB}" type="datetimeFigureOut">
              <a:rPr lang="de-DE" smtClean="0"/>
              <a:t>22.04.18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B9F9-306E-AD46-8DD9-3B8A20FDE0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B9F9-306E-AD46-8DD9-3B8A20FDE06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9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522335-2EAC-9D44-8192-4A01D2E71A48}" type="slidenum">
              <a:rPr lang="de-DE" sz="1200">
                <a:latin typeface="Times New Roman" charset="0"/>
              </a:rPr>
              <a:pPr/>
              <a:t>5</a:t>
            </a:fld>
            <a:endParaRPr lang="de-DE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A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Sonntag, 22.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Sonntag, 22. April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2234" y="1237129"/>
            <a:ext cx="8098618" cy="1927225"/>
          </a:xfrm>
        </p:spPr>
        <p:txBody>
          <a:bodyPr/>
          <a:lstStyle/>
          <a:p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>Auslandsgeschäfte:</a:t>
            </a:r>
            <a:br>
              <a:rPr lang="de-DE" sz="2800" b="1" dirty="0" smtClean="0"/>
            </a:br>
            <a:r>
              <a:rPr lang="de-DE" sz="2800" b="1" dirty="0" smtClean="0"/>
              <a:t>Verkaufen und Einkaufen im Ausland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Abrechnung von Fremdwährungen</a:t>
            </a:r>
            <a:br>
              <a:rPr lang="de-DE" sz="2800" dirty="0" smtClean="0"/>
            </a:br>
            <a:r>
              <a:rPr lang="de-DE" sz="2800" dirty="0" smtClean="0"/>
              <a:t>Verbuchung von</a:t>
            </a:r>
            <a:br>
              <a:rPr lang="de-DE" sz="2800" dirty="0" smtClean="0"/>
            </a:br>
            <a:r>
              <a:rPr lang="de-DE" sz="2800" dirty="0" smtClean="0"/>
              <a:t>Auslandsgeschäften (inkl. UST)</a:t>
            </a:r>
            <a:endParaRPr lang="de-DE" sz="2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02234" y="3505200"/>
            <a:ext cx="6384365" cy="1752600"/>
          </a:xfrm>
        </p:spPr>
        <p:txBody>
          <a:bodyPr/>
          <a:lstStyle/>
          <a:p>
            <a:r>
              <a:rPr lang="de-DE" dirty="0" smtClean="0"/>
              <a:t>3 HLW</a:t>
            </a:r>
          </a:p>
          <a:p>
            <a:endParaRPr lang="de-DE" dirty="0"/>
          </a:p>
          <a:p>
            <a:r>
              <a:rPr lang="de-DE" dirty="0" smtClean="0"/>
              <a:t>W. Holzheu</a:t>
            </a:r>
          </a:p>
        </p:txBody>
      </p:sp>
    </p:spTree>
    <p:extLst>
      <p:ext uri="{BB962C8B-B14F-4D97-AF65-F5344CB8AC3E}">
        <p14:creationId xmlns:p14="http://schemas.microsoft.com/office/powerpoint/2010/main" val="382462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2 IG Erwerb (€ oder FW)</a:t>
            </a:r>
            <a:r>
              <a:rPr lang="de-DE" sz="2200" dirty="0" smtClean="0"/>
              <a:t>                                      </a:t>
            </a:r>
            <a:endParaRPr lang="de-DE" sz="2200" dirty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8506"/>
              </p:ext>
            </p:extLst>
          </p:nvPr>
        </p:nvGraphicFramePr>
        <p:xfrm>
          <a:off x="2605270" y="195192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Erwerbsst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aus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67789"/>
              </p:ext>
            </p:extLst>
          </p:nvPr>
        </p:nvGraphicFramePr>
        <p:xfrm>
          <a:off x="2605270" y="2747762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46690"/>
              </p:ext>
            </p:extLst>
          </p:nvPr>
        </p:nvGraphicFramePr>
        <p:xfrm>
          <a:off x="2605270" y="3573033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99440"/>
              </p:ext>
            </p:extLst>
          </p:nvPr>
        </p:nvGraphicFramePr>
        <p:xfrm>
          <a:off x="2605270" y="413385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7559"/>
              </p:ext>
            </p:extLst>
          </p:nvPr>
        </p:nvGraphicFramePr>
        <p:xfrm>
          <a:off x="2605270" y="5559587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2" name="Textfeld 31"/>
          <p:cNvSpPr txBox="1"/>
          <p:nvPr/>
        </p:nvSpPr>
        <p:spPr>
          <a:xfrm>
            <a:off x="2605270" y="130214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2) IG Erwerb (€)</a:t>
            </a:r>
          </a:p>
          <a:p>
            <a:r>
              <a:rPr lang="de-DE" sz="1200" dirty="0" smtClean="0"/>
              <a:t>In Öst. </a:t>
            </a:r>
            <a:r>
              <a:rPr lang="de-DE" sz="1200" dirty="0"/>
              <a:t>s</a:t>
            </a:r>
            <a:r>
              <a:rPr lang="de-DE" sz="1200" dirty="0" smtClean="0"/>
              <a:t>teuerpflichtig 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2605270" y="5149920"/>
            <a:ext cx="386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 IG Erwerb (nicht €): 2+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54337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6559" cy="37592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966663"/>
            <a:ext cx="4368801" cy="145106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15" y="4055564"/>
            <a:ext cx="4568443" cy="23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0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55172"/>
              </p:ext>
            </p:extLst>
          </p:nvPr>
        </p:nvGraphicFramePr>
        <p:xfrm>
          <a:off x="2587555" y="2202359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06054"/>
              </p:ext>
            </p:extLst>
          </p:nvPr>
        </p:nvGraphicFramePr>
        <p:xfrm>
          <a:off x="2587555" y="266746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Ausgfr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44176"/>
              </p:ext>
            </p:extLst>
          </p:nvPr>
        </p:nvGraphicFramePr>
        <p:xfrm>
          <a:off x="2587555" y="3371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38797"/>
              </p:ext>
            </p:extLst>
          </p:nvPr>
        </p:nvGraphicFramePr>
        <p:xfrm>
          <a:off x="2587555" y="403860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45257"/>
              </p:ext>
            </p:extLst>
          </p:nvPr>
        </p:nvGraphicFramePr>
        <p:xfrm>
          <a:off x="2587555" y="5444133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3) Exporte(€ oder FW)</a:t>
            </a:r>
            <a:endParaRPr lang="de-DE" sz="27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2374900" y="1206894"/>
            <a:ext cx="1495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</a:t>
            </a:r>
            <a:r>
              <a:rPr lang="de-DE" sz="1600" b="1" dirty="0" smtClean="0"/>
              <a:t>) Exporte </a:t>
            </a:r>
            <a:r>
              <a:rPr lang="de-DE" sz="1600" dirty="0" smtClean="0"/>
              <a:t>(€)</a:t>
            </a:r>
          </a:p>
          <a:p>
            <a:r>
              <a:rPr lang="de-DE" sz="1200" dirty="0" smtClean="0"/>
              <a:t>In Öst. steuerfrei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2516013" y="5059749"/>
            <a:ext cx="324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Exporte in FW: 1+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5243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8219471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25331"/>
              </p:ext>
            </p:extLst>
          </p:nvPr>
        </p:nvGraphicFramePr>
        <p:xfrm>
          <a:off x="2266515" y="2297609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08503"/>
              </p:ext>
            </p:extLst>
          </p:nvPr>
        </p:nvGraphicFramePr>
        <p:xfrm>
          <a:off x="2266515" y="2762710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94829"/>
              </p:ext>
            </p:extLst>
          </p:nvPr>
        </p:nvGraphicFramePr>
        <p:xfrm>
          <a:off x="2266515" y="3420851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01060"/>
              </p:ext>
            </p:extLst>
          </p:nvPr>
        </p:nvGraphicFramePr>
        <p:xfrm>
          <a:off x="2266515" y="4133850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Lief.skonto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 Import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67977"/>
              </p:ext>
            </p:extLst>
          </p:nvPr>
        </p:nvGraphicFramePr>
        <p:xfrm>
          <a:off x="2266515" y="5589768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4) Importe(€ oder FW)</a:t>
            </a:r>
            <a:endParaRPr lang="de-DE" sz="27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2198870" y="1302144"/>
            <a:ext cx="380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4</a:t>
            </a:r>
            <a:r>
              <a:rPr lang="de-DE" sz="1600" b="1" dirty="0" smtClean="0"/>
              <a:t>) Importe </a:t>
            </a:r>
            <a:r>
              <a:rPr lang="de-DE" sz="1600" dirty="0" smtClean="0"/>
              <a:t>(€)</a:t>
            </a:r>
          </a:p>
          <a:p>
            <a:r>
              <a:rPr lang="de-DE" sz="1200" dirty="0" smtClean="0"/>
              <a:t>In Öst. steuerpflichtig</a:t>
            </a:r>
            <a:endParaRPr lang="de-DE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2198870" y="5149920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Importe in FW: 2+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39391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8877299" cy="54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70628"/>
              </p:ext>
            </p:extLst>
          </p:nvPr>
        </p:nvGraphicFramePr>
        <p:xfrm>
          <a:off x="149945" y="793382"/>
          <a:ext cx="8889469" cy="5954484"/>
        </p:xfrm>
        <a:graphic>
          <a:graphicData uri="http://schemas.openxmlformats.org/drawingml/2006/table">
            <a:tbl>
              <a:tblPr/>
              <a:tblGrid>
                <a:gridCol w="59728"/>
                <a:gridCol w="1095007"/>
                <a:gridCol w="1383691"/>
                <a:gridCol w="109500"/>
                <a:gridCol w="1493192"/>
                <a:gridCol w="49773"/>
                <a:gridCol w="149320"/>
                <a:gridCol w="59728"/>
                <a:gridCol w="995461"/>
                <a:gridCol w="1692284"/>
                <a:gridCol w="139365"/>
                <a:gridCol w="1602692"/>
                <a:gridCol w="59728"/>
              </a:tblGrid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zu Kund.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Ausgfr 0%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Rechnungsausgleich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65411" y="400429"/>
            <a:ext cx="6843060" cy="39295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b="1" dirty="0" smtClean="0"/>
              <a:t>Zusammenfassung: Buchungen bei Auslandsgeschäften / UST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26" y="338379"/>
            <a:ext cx="8811758" cy="358394"/>
          </a:xfrm>
        </p:spPr>
        <p:txBody>
          <a:bodyPr>
            <a:noAutofit/>
          </a:bodyPr>
          <a:lstStyle/>
          <a:p>
            <a:pPr algn="ctr"/>
            <a:r>
              <a:rPr lang="de-DE" sz="2000" b="1" dirty="0" smtClean="0"/>
              <a:t>Abrechnungen von Fremdwährungen mit 4 Fragen!</a:t>
            </a:r>
            <a:endParaRPr lang="de-DE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2682906" y="1672468"/>
            <a:ext cx="3127632" cy="56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Valuten</a:t>
            </a:r>
          </a:p>
          <a:p>
            <a:pPr algn="ctr"/>
            <a:r>
              <a:rPr lang="de-DE" sz="1200" dirty="0" smtClean="0">
                <a:solidFill>
                  <a:srgbClr val="292934"/>
                </a:solidFill>
              </a:rPr>
              <a:t>Bargeld (Münzen, Banknoten)</a:t>
            </a:r>
            <a:endParaRPr lang="de-DE" sz="1200" dirty="0">
              <a:solidFill>
                <a:srgbClr val="292934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65080" y="1672467"/>
            <a:ext cx="3058408" cy="563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Devisen</a:t>
            </a:r>
          </a:p>
          <a:p>
            <a:pPr algn="ctr"/>
            <a:r>
              <a:rPr lang="de-DE" sz="1200" dirty="0" smtClean="0">
                <a:solidFill>
                  <a:srgbClr val="292934"/>
                </a:solidFill>
              </a:rPr>
              <a:t>Buchgeld</a:t>
            </a:r>
          </a:p>
        </p:txBody>
      </p:sp>
      <p:sp>
        <p:nvSpPr>
          <p:cNvPr id="7" name="Rechteck 6"/>
          <p:cNvSpPr/>
          <p:nvPr/>
        </p:nvSpPr>
        <p:spPr>
          <a:xfrm>
            <a:off x="6065080" y="3508652"/>
            <a:ext cx="2948972" cy="16256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Aus Bankkundensicht: hoher Kurs </a:t>
            </a:r>
          </a:p>
          <a:p>
            <a:pPr algn="ctr"/>
            <a:r>
              <a:rPr lang="de-DE" sz="1200" b="1" dirty="0" smtClean="0">
                <a:solidFill>
                  <a:srgbClr val="292934"/>
                </a:solidFill>
              </a:rPr>
              <a:t>(Ankaufskurs, Geldkurs)</a:t>
            </a:r>
          </a:p>
          <a:p>
            <a:pPr algn="ctr"/>
            <a:endParaRPr lang="de-DE" sz="12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Bank kauft FW und zahlt EUR aus (schreibt gut)</a:t>
            </a:r>
            <a:endParaRPr lang="de-DE" sz="12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Kunde erhält weniger </a:t>
            </a: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- Provision/Spesen werden einbehalten</a:t>
            </a:r>
          </a:p>
          <a:p>
            <a:pPr algn="ctr"/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Bei Lieferung ins  Ausland(FW-Forderung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682906" y="3453080"/>
            <a:ext cx="3127632" cy="1681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Aus Bankkundensicht: niedrigerer Kurs </a:t>
            </a:r>
          </a:p>
          <a:p>
            <a:pPr algn="ctr"/>
            <a:r>
              <a:rPr lang="de-DE" sz="1200" b="1" dirty="0" smtClean="0">
                <a:solidFill>
                  <a:srgbClr val="292934"/>
                </a:solidFill>
              </a:rPr>
              <a:t>(Briefkurs)</a:t>
            </a:r>
          </a:p>
          <a:p>
            <a:pPr algn="ctr"/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Bank verkauft FW und erhält dafür EUR</a:t>
            </a:r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Kunde zahlt mehr </a:t>
            </a: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+ Provision/Spesen</a:t>
            </a:r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Bei Lieferung aus dem Ausland (FW-Verbindlichkeit)</a:t>
            </a:r>
            <a:endParaRPr lang="de-DE" sz="1000" dirty="0">
              <a:solidFill>
                <a:srgbClr val="29293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82906" y="2544831"/>
            <a:ext cx="3127632" cy="56370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Kunde kauft </a:t>
            </a:r>
            <a:r>
              <a:rPr lang="de-DE" sz="1200" b="1" dirty="0" smtClean="0">
                <a:solidFill>
                  <a:srgbClr val="292934"/>
                </a:solidFill>
              </a:rPr>
              <a:t>FW </a:t>
            </a:r>
            <a:r>
              <a:rPr lang="de-DE" sz="1200" dirty="0" smtClean="0">
                <a:solidFill>
                  <a:srgbClr val="292934"/>
                </a:solidFill>
              </a:rPr>
              <a:t>(Bank verkauft)</a:t>
            </a:r>
            <a:endParaRPr lang="de-DE" sz="1200" dirty="0">
              <a:solidFill>
                <a:srgbClr val="292934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065080" y="2544831"/>
            <a:ext cx="2953802" cy="5637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Kunde verkauft </a:t>
            </a:r>
            <a:r>
              <a:rPr lang="de-DE" sz="1200" b="1" dirty="0" smtClean="0">
                <a:solidFill>
                  <a:schemeClr val="tx1"/>
                </a:solidFill>
              </a:rPr>
              <a:t>FW </a:t>
            </a:r>
            <a:r>
              <a:rPr lang="de-DE" sz="1200" dirty="0" smtClean="0">
                <a:solidFill>
                  <a:schemeClr val="tx1"/>
                </a:solidFill>
              </a:rPr>
              <a:t>(Bank kauft)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3332932" y="3088606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6985618" y="3144798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682906" y="5537642"/>
            <a:ext cx="3127632" cy="115227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FW Betrag / (V/D) </a:t>
            </a:r>
            <a:r>
              <a:rPr lang="de-DE" sz="700" dirty="0" smtClean="0">
                <a:solidFill>
                  <a:srgbClr val="FF0000"/>
                </a:solidFill>
              </a:rPr>
              <a:t>Kurs </a:t>
            </a:r>
            <a:r>
              <a:rPr lang="de-DE" sz="700" dirty="0" err="1" smtClean="0">
                <a:solidFill>
                  <a:srgbClr val="FF0000"/>
                </a:solidFill>
              </a:rPr>
              <a:t>nied</a:t>
            </a:r>
            <a:r>
              <a:rPr lang="de-DE" sz="7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de-DE" sz="1200" u="sng" dirty="0" smtClean="0">
                <a:solidFill>
                  <a:srgbClr val="FF0000"/>
                </a:solidFill>
              </a:rPr>
              <a:t>+ Provision (Spesen) </a:t>
            </a:r>
          </a:p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= Abrechnungsbetrag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065080" y="5537642"/>
            <a:ext cx="2948971" cy="1152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FW Betrag / (V/D) </a:t>
            </a:r>
            <a:r>
              <a:rPr lang="de-DE" sz="800" dirty="0" smtClean="0">
                <a:solidFill>
                  <a:srgbClr val="FF0000"/>
                </a:solidFill>
              </a:rPr>
              <a:t>,</a:t>
            </a:r>
            <a:r>
              <a:rPr lang="de-DE" sz="700" dirty="0" smtClean="0">
                <a:solidFill>
                  <a:srgbClr val="FF0000"/>
                </a:solidFill>
              </a:rPr>
              <a:t> Kurs hoch </a:t>
            </a:r>
          </a:p>
          <a:p>
            <a:pPr lvl="2"/>
            <a:r>
              <a:rPr lang="de-DE" sz="1200" u="sng" dirty="0" smtClean="0">
                <a:solidFill>
                  <a:srgbClr val="FF0000"/>
                </a:solidFill>
              </a:rPr>
              <a:t>- Spesen (Provision)   </a:t>
            </a:r>
          </a:p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= Abrechnungsbetrag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486" y="1886481"/>
            <a:ext cx="136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2) Valuten </a:t>
            </a:r>
          </a:p>
          <a:p>
            <a:r>
              <a:rPr lang="de-DE" sz="1200" b="1" dirty="0" smtClean="0"/>
              <a:t>    oder Devisen</a:t>
            </a:r>
            <a:endParaRPr lang="de-DE" sz="1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6684" y="2671646"/>
            <a:ext cx="175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3) Kauft der Kunde</a:t>
            </a:r>
          </a:p>
          <a:p>
            <a:r>
              <a:rPr lang="de-DE" sz="1200" b="1" dirty="0" smtClean="0"/>
              <a:t>    oder </a:t>
            </a:r>
          </a:p>
          <a:p>
            <a:r>
              <a:rPr lang="de-DE" sz="1200" b="1" dirty="0" smtClean="0"/>
              <a:t>    verkauft der Kunde</a:t>
            </a:r>
            <a:endParaRPr lang="de-DE" sz="1200" b="1" dirty="0"/>
          </a:p>
        </p:txBody>
      </p:sp>
      <p:sp>
        <p:nvSpPr>
          <p:cNvPr id="19" name="Textfeld 18"/>
          <p:cNvSpPr txBox="1"/>
          <p:nvPr/>
        </p:nvSpPr>
        <p:spPr>
          <a:xfrm flipH="1">
            <a:off x="26684" y="3938010"/>
            <a:ext cx="17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 startAt="4"/>
            </a:pPr>
            <a:r>
              <a:rPr lang="de-DE" sz="1200" b="1" dirty="0" smtClean="0"/>
              <a:t>Welcher Kurs     </a:t>
            </a:r>
          </a:p>
          <a:p>
            <a:r>
              <a:rPr lang="de-DE" sz="1200" b="1" dirty="0"/>
              <a:t> </a:t>
            </a:r>
            <a:r>
              <a:rPr lang="de-DE" sz="1200" b="1" dirty="0" smtClean="0"/>
              <a:t>    ist anwendbar?</a:t>
            </a:r>
            <a:endParaRPr lang="de-DE" sz="1200" b="1" dirty="0"/>
          </a:p>
        </p:txBody>
      </p:sp>
      <p:sp>
        <p:nvSpPr>
          <p:cNvPr id="20" name="Pfeil nach unten 19"/>
          <p:cNvSpPr/>
          <p:nvPr/>
        </p:nvSpPr>
        <p:spPr>
          <a:xfrm>
            <a:off x="3332932" y="5117596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980788" y="5148430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481012" y="831681"/>
            <a:ext cx="3155133" cy="5637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Umrechnung: EUR &gt; </a:t>
            </a:r>
            <a:r>
              <a:rPr lang="de-DE" sz="1200" b="1" dirty="0" smtClean="0">
                <a:solidFill>
                  <a:srgbClr val="FF0000"/>
                </a:solidFill>
              </a:rPr>
              <a:t>F-</a:t>
            </a:r>
            <a:r>
              <a:rPr lang="de-DE" sz="1200" b="1" dirty="0" err="1" smtClean="0">
                <a:solidFill>
                  <a:srgbClr val="FF0000"/>
                </a:solidFill>
              </a:rPr>
              <a:t>währungbetrag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€ x Kurs (</a:t>
            </a:r>
            <a:r>
              <a:rPr lang="de-DE" sz="1200" dirty="0" err="1" smtClean="0">
                <a:solidFill>
                  <a:srgbClr val="FF0000"/>
                </a:solidFill>
              </a:rPr>
              <a:t>idR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Hauskurs</a:t>
            </a:r>
            <a:r>
              <a:rPr lang="de-DE" sz="1200" dirty="0" smtClean="0">
                <a:solidFill>
                  <a:srgbClr val="FF0000"/>
                </a:solidFill>
              </a:rPr>
              <a:t>) =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835201"/>
            <a:ext cx="1108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 Fragen:</a:t>
            </a:r>
          </a:p>
          <a:p>
            <a:pPr marL="228600" indent="-228600">
              <a:buAutoNum type="arabicParenR"/>
            </a:pPr>
            <a:r>
              <a:rPr lang="de-DE" sz="1200" b="1" dirty="0" smtClean="0"/>
              <a:t>Was ist </a:t>
            </a:r>
          </a:p>
          <a:p>
            <a:r>
              <a:rPr lang="de-DE" sz="1200" b="1" dirty="0" smtClean="0"/>
              <a:t>     gesucht?</a:t>
            </a:r>
            <a:endParaRPr lang="de-DE" sz="1200" b="1" dirty="0"/>
          </a:p>
        </p:txBody>
      </p:sp>
      <p:sp>
        <p:nvSpPr>
          <p:cNvPr id="28" name="Rechteck 27"/>
          <p:cNvSpPr/>
          <p:nvPr/>
        </p:nvSpPr>
        <p:spPr>
          <a:xfrm>
            <a:off x="4778657" y="835201"/>
            <a:ext cx="4365343" cy="5637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Umrechnung: Fremdwährung &gt; </a:t>
            </a:r>
            <a:r>
              <a:rPr lang="de-DE" sz="1200" b="1" dirty="0" smtClean="0">
                <a:solidFill>
                  <a:srgbClr val="FF0000"/>
                </a:solidFill>
              </a:rPr>
              <a:t>€ Betrag</a:t>
            </a:r>
          </a:p>
          <a:p>
            <a:pPr algn="ctr"/>
            <a:r>
              <a:rPr lang="de-DE" sz="1200" dirty="0" err="1" smtClean="0">
                <a:solidFill>
                  <a:srgbClr val="FF0000"/>
                </a:solidFill>
              </a:rPr>
              <a:t>Fremdwärhung</a:t>
            </a:r>
            <a:r>
              <a:rPr lang="de-DE" sz="1200" dirty="0" smtClean="0">
                <a:solidFill>
                  <a:srgbClr val="FF0000"/>
                </a:solidFill>
              </a:rPr>
              <a:t> / Kurs =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653073" y="1506071"/>
            <a:ext cx="2085878" cy="1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4730928" y="835201"/>
            <a:ext cx="0" cy="683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2653073" y="1532259"/>
            <a:ext cx="0" cy="518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765"/>
            <a:ext cx="8964332" cy="9906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Verbuchen von Auslandsgeschäfte inkl. Umsatzsteuer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45777"/>
            <a:ext cx="8229600" cy="3195918"/>
          </a:xfrm>
        </p:spPr>
        <p:txBody>
          <a:bodyPr>
            <a:normAutofit fontScale="77500" lnSpcReduction="20000"/>
          </a:bodyPr>
          <a:lstStyle/>
          <a:p>
            <a:r>
              <a:rPr lang="de-DE" sz="2000" b="1" dirty="0" smtClean="0"/>
              <a:t>Auslandsgeschäfte = grenzüberschreitende wirtschaftliche Tätigkeit</a:t>
            </a:r>
          </a:p>
          <a:p>
            <a:endParaRPr lang="de-DE" sz="2000" b="1" dirty="0" smtClean="0"/>
          </a:p>
          <a:p>
            <a:pPr lvl="1"/>
            <a:r>
              <a:rPr lang="de-DE" sz="1600" b="1" dirty="0" smtClean="0"/>
              <a:t>Verkauf ins Ausland (Ausfuhr) </a:t>
            </a:r>
          </a:p>
          <a:p>
            <a:pPr lvl="2"/>
            <a:r>
              <a:rPr lang="de-DE" sz="1400" dirty="0" smtClean="0"/>
              <a:t>(EU: </a:t>
            </a:r>
            <a:r>
              <a:rPr lang="de-DE" sz="1400" b="1" dirty="0" smtClean="0"/>
              <a:t>innergemeinschaftliche Lieferung</a:t>
            </a:r>
            <a:r>
              <a:rPr lang="de-DE" sz="1400" dirty="0" smtClean="0"/>
              <a:t>, ins Drittland: </a:t>
            </a:r>
            <a:r>
              <a:rPr lang="de-DE" sz="1400" b="1" dirty="0" smtClean="0"/>
              <a:t>Export</a:t>
            </a:r>
            <a:r>
              <a:rPr lang="de-DE" sz="1400" dirty="0" smtClean="0"/>
              <a:t>)</a:t>
            </a:r>
          </a:p>
          <a:p>
            <a:endParaRPr lang="de-DE" sz="2000" b="1" dirty="0" smtClean="0"/>
          </a:p>
          <a:p>
            <a:pPr lvl="1"/>
            <a:r>
              <a:rPr lang="de-DE" sz="1600" b="1" dirty="0" smtClean="0"/>
              <a:t>Einkauf aus dem Ausland (Einfuhr)</a:t>
            </a:r>
          </a:p>
          <a:p>
            <a:pPr lvl="2"/>
            <a:r>
              <a:rPr lang="de-DE" sz="1400" dirty="0" smtClean="0"/>
              <a:t>(EU: </a:t>
            </a:r>
            <a:r>
              <a:rPr lang="de-DE" sz="1400" b="1" dirty="0" smtClean="0"/>
              <a:t>innergemeinschaftlicher Erwerb</a:t>
            </a:r>
            <a:r>
              <a:rPr lang="de-DE" sz="1400" dirty="0" smtClean="0"/>
              <a:t>, aus Drittland </a:t>
            </a:r>
            <a:r>
              <a:rPr lang="de-DE" sz="1400" b="1" dirty="0" smtClean="0"/>
              <a:t>Import</a:t>
            </a:r>
            <a:r>
              <a:rPr lang="de-DE" sz="1400" dirty="0" smtClean="0"/>
              <a:t>)</a:t>
            </a:r>
          </a:p>
          <a:p>
            <a:endParaRPr lang="de-DE" sz="2000" dirty="0"/>
          </a:p>
          <a:p>
            <a:r>
              <a:rPr lang="de-DE" sz="2000" b="1" dirty="0" smtClean="0"/>
              <a:t>UST zählt national u. international zu den wichtigsten Einnahmen der Staaten </a:t>
            </a:r>
          </a:p>
          <a:p>
            <a:pPr lvl="1"/>
            <a:r>
              <a:rPr lang="de-DE" sz="1600" b="1" dirty="0" smtClean="0"/>
              <a:t>(&gt; 20 Mrd. € in Österreich)</a:t>
            </a:r>
          </a:p>
          <a:p>
            <a:endParaRPr lang="de-DE" sz="2000" b="1" dirty="0" smtClean="0"/>
          </a:p>
          <a:p>
            <a:r>
              <a:rPr lang="de-DE" sz="2000" b="1" dirty="0" smtClean="0">
                <a:solidFill>
                  <a:srgbClr val="FF0000"/>
                </a:solidFill>
              </a:rPr>
              <a:t>Prinzip der UST (B2B): Bestimmungslandprinzip</a:t>
            </a:r>
            <a:r>
              <a:rPr lang="de-DE" sz="2000" dirty="0" smtClean="0"/>
              <a:t>, </a:t>
            </a:r>
            <a:r>
              <a:rPr lang="de-DE" sz="2000" dirty="0" err="1" smtClean="0"/>
              <a:t>dh</a:t>
            </a:r>
            <a:r>
              <a:rPr lang="de-DE" sz="2000" dirty="0" smtClean="0"/>
              <a:t>. jenes Land soll das Besteuerungsrecht haben, wo das Produkt verwendet wird, bzw. Empfänger der Leistung ist </a:t>
            </a:r>
            <a:endParaRPr lang="de-DE" sz="20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19404"/>
              </p:ext>
            </p:extLst>
          </p:nvPr>
        </p:nvGraphicFramePr>
        <p:xfrm>
          <a:off x="457200" y="4796566"/>
          <a:ext cx="3060700" cy="1173480"/>
        </p:xfrm>
        <a:graphic>
          <a:graphicData uri="http://schemas.openxmlformats.org/drawingml/2006/table">
            <a:tbl>
              <a:tblPr/>
              <a:tblGrid>
                <a:gridCol w="20447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 des Auslg.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nach D.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slov. Unt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in die Schweiz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türk. Unt.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11057"/>
              </p:ext>
            </p:extLst>
          </p:nvPr>
        </p:nvGraphicFramePr>
        <p:xfrm>
          <a:off x="3670300" y="4796566"/>
          <a:ext cx="901700" cy="1173480"/>
        </p:xfrm>
        <a:graphic>
          <a:graphicData uri="http://schemas.openxmlformats.org/drawingml/2006/table">
            <a:tbl>
              <a:tblPr/>
              <a:tblGrid>
                <a:gridCol w="431800"/>
                <a:gridCol w="469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FW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81645"/>
              </p:ext>
            </p:extLst>
          </p:nvPr>
        </p:nvGraphicFramePr>
        <p:xfrm>
          <a:off x="4811432" y="4796566"/>
          <a:ext cx="4152900" cy="586740"/>
        </p:xfrm>
        <a:graphic>
          <a:graphicData uri="http://schemas.openxmlformats.org/drawingml/2006/table">
            <a:tbl>
              <a:tblPr/>
              <a:tblGrid>
                <a:gridCol w="1155700"/>
                <a:gridCol w="12827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 / Inland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 in Öst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Aufzeichnung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 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86983"/>
              </p:ext>
            </p:extLst>
          </p:nvPr>
        </p:nvGraphicFramePr>
        <p:xfrm>
          <a:off x="4811432" y="5566934"/>
          <a:ext cx="4152900" cy="391160"/>
        </p:xfrm>
        <a:graphic>
          <a:graphicData uri="http://schemas.openxmlformats.org/drawingml/2006/table">
            <a:tbl>
              <a:tblPr/>
              <a:tblGrid>
                <a:gridCol w="1155700"/>
                <a:gridCol w="12827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Buchnachweis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Einfuhr UST (EUST)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0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552615"/>
            <a:ext cx="4292600" cy="302255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"/>
            <a:ext cx="6193441" cy="318431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41" y="939800"/>
            <a:ext cx="2857396" cy="208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837" y="3552615"/>
            <a:ext cx="4167963" cy="30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082661" y="5333030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(meist FW)</a:t>
            </a:r>
          </a:p>
          <a:p>
            <a:r>
              <a:rPr lang="de-DE" sz="1400" b="1" dirty="0">
                <a:solidFill>
                  <a:schemeClr val="tx2"/>
                </a:solidFill>
              </a:rPr>
              <a:t>3</a:t>
            </a:r>
            <a:r>
              <a:rPr lang="de-DE" sz="1400" b="1" dirty="0" smtClean="0">
                <a:solidFill>
                  <a:schemeClr val="tx2"/>
                </a:solidFill>
              </a:rPr>
              <a:t>) Exporte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047373" y="2126526"/>
            <a:ext cx="26394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Einfuhr aus EU Land</a:t>
            </a:r>
          </a:p>
          <a:p>
            <a:r>
              <a:rPr lang="de-DE" sz="1400" b="1" dirty="0" smtClean="0"/>
              <a:t>2) IG Erwerbe (Einkauf)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081052" y="2139695"/>
            <a:ext cx="2582758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Lieferung in ein EU-Land</a:t>
            </a:r>
          </a:p>
          <a:p>
            <a:pPr marL="342900" indent="-342900">
              <a:buAutoNum type="arabicParenR"/>
            </a:pPr>
            <a:r>
              <a:rPr lang="de-DE" sz="1400" b="1" dirty="0" smtClean="0">
                <a:solidFill>
                  <a:srgbClr val="FF0000"/>
                </a:solidFill>
              </a:rPr>
              <a:t>IG Lieferungen (Verkauf)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3661" y="2542025"/>
            <a:ext cx="23845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000" b="1" dirty="0"/>
          </a:p>
          <a:p>
            <a:r>
              <a:rPr lang="de-DE" sz="1000" b="1" dirty="0" smtClean="0"/>
              <a:t>€</a:t>
            </a:r>
          </a:p>
          <a:p>
            <a:r>
              <a:rPr lang="de-DE" sz="1000" b="1" dirty="0" smtClean="0"/>
              <a:t>Deutschland</a:t>
            </a:r>
            <a:endParaRPr lang="de-DE" sz="1000" b="1" dirty="0"/>
          </a:p>
          <a:p>
            <a:r>
              <a:rPr lang="de-DE" sz="1000" b="1" dirty="0"/>
              <a:t>Frankreich</a:t>
            </a:r>
          </a:p>
          <a:p>
            <a:r>
              <a:rPr lang="de-DE" sz="1000" b="1" dirty="0"/>
              <a:t>Belgien</a:t>
            </a:r>
          </a:p>
          <a:p>
            <a:r>
              <a:rPr lang="de-DE" sz="1000" b="1" dirty="0"/>
              <a:t>Niederlande</a:t>
            </a:r>
          </a:p>
          <a:p>
            <a:r>
              <a:rPr lang="de-DE" sz="1000" b="1" dirty="0"/>
              <a:t>Luxemburg</a:t>
            </a:r>
          </a:p>
          <a:p>
            <a:r>
              <a:rPr lang="de-DE" sz="1000" b="1" dirty="0"/>
              <a:t>Spanien</a:t>
            </a:r>
          </a:p>
          <a:p>
            <a:r>
              <a:rPr lang="de-DE" sz="1000" b="1" dirty="0"/>
              <a:t>Portugal</a:t>
            </a:r>
          </a:p>
          <a:p>
            <a:r>
              <a:rPr lang="de-DE" sz="1000" b="1" dirty="0"/>
              <a:t>Griechenland</a:t>
            </a:r>
          </a:p>
          <a:p>
            <a:endParaRPr lang="de-DE" sz="1000" b="1" dirty="0"/>
          </a:p>
          <a:p>
            <a:endParaRPr lang="de-DE" sz="1000" b="1" dirty="0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936788" y="2838825"/>
            <a:ext cx="14100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Andere Währungen:</a:t>
            </a:r>
          </a:p>
          <a:p>
            <a:r>
              <a:rPr lang="de-DE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Großbritannien</a:t>
            </a:r>
            <a:endParaRPr lang="de-DE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Dänemark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Schweden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Tschechien</a:t>
            </a:r>
          </a:p>
          <a:p>
            <a:r>
              <a:rPr lang="de-DE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Ungarn</a:t>
            </a:r>
            <a:endParaRPr lang="de-DE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Litauen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Bulgarien</a:t>
            </a:r>
          </a:p>
          <a:p>
            <a:r>
              <a:rPr lang="de-DE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Rumänien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380358" y="5800430"/>
            <a:ext cx="1463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>
                <a:solidFill>
                  <a:srgbClr val="B3BBC6"/>
                </a:solidFill>
              </a:rPr>
              <a:t>Andere Währungen</a:t>
            </a:r>
          </a:p>
          <a:p>
            <a:r>
              <a:rPr lang="de-DE" sz="1000" b="1" dirty="0" smtClean="0">
                <a:solidFill>
                  <a:srgbClr val="B3BBC6"/>
                </a:solidFill>
              </a:rPr>
              <a:t>Norwegen</a:t>
            </a:r>
            <a:endParaRPr lang="de-DE" sz="1000" b="1" dirty="0">
              <a:solidFill>
                <a:srgbClr val="B3BBC6"/>
              </a:solidFill>
            </a:endParaRPr>
          </a:p>
          <a:p>
            <a:r>
              <a:rPr lang="de-DE" sz="1000" b="1" dirty="0" smtClean="0">
                <a:solidFill>
                  <a:srgbClr val="B3BBC6"/>
                </a:solidFill>
              </a:rPr>
              <a:t>Japan</a:t>
            </a:r>
          </a:p>
          <a:p>
            <a:r>
              <a:rPr lang="de-DE" sz="1000" b="1" dirty="0" smtClean="0">
                <a:solidFill>
                  <a:srgbClr val="B3BBC6"/>
                </a:solidFill>
              </a:rPr>
              <a:t>Russland</a:t>
            </a:r>
          </a:p>
          <a:p>
            <a:r>
              <a:rPr lang="de-DE" sz="1000" b="1" dirty="0" smtClean="0">
                <a:solidFill>
                  <a:srgbClr val="B3BBC6"/>
                </a:solidFill>
              </a:rPr>
              <a:t>Schweiz</a:t>
            </a:r>
            <a:endParaRPr lang="de-DE" sz="1000" b="1" dirty="0">
              <a:solidFill>
                <a:srgbClr val="B3BBC6"/>
              </a:solidFill>
            </a:endParaRPr>
          </a:p>
          <a:p>
            <a:r>
              <a:rPr lang="de-DE" sz="1000" b="1" dirty="0" smtClean="0">
                <a:solidFill>
                  <a:srgbClr val="B3BBC6"/>
                </a:solidFill>
              </a:rPr>
              <a:t>USA,...</a:t>
            </a:r>
            <a:endParaRPr lang="de-DE" sz="1000" b="1" dirty="0">
              <a:solidFill>
                <a:srgbClr val="B3BBC6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661" y="5857837"/>
            <a:ext cx="954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/>
              <a:t>€</a:t>
            </a:r>
          </a:p>
          <a:p>
            <a:r>
              <a:rPr lang="de-DE" sz="1000" b="1" dirty="0" smtClean="0"/>
              <a:t>Montenegro,</a:t>
            </a:r>
          </a:p>
          <a:p>
            <a:r>
              <a:rPr lang="de-DE" sz="1000" b="1" dirty="0" smtClean="0"/>
              <a:t>Kosovo,</a:t>
            </a:r>
          </a:p>
          <a:p>
            <a:r>
              <a:rPr lang="de-DE" sz="1000" b="1" dirty="0" smtClean="0"/>
              <a:t>Andorra,,...</a:t>
            </a:r>
            <a:endParaRPr lang="de-DE" sz="10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313764"/>
            <a:ext cx="8229600" cy="8634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4</a:t>
            </a:r>
            <a:r>
              <a:rPr lang="de-DE" sz="2800" b="1" dirty="0" smtClean="0"/>
              <a:t> Arten von Auslandsgeschäften </a:t>
            </a:r>
          </a:p>
          <a:p>
            <a:r>
              <a:rPr lang="de-DE" sz="2800" dirty="0" smtClean="0"/>
              <a:t>(</a:t>
            </a:r>
            <a:r>
              <a:rPr lang="de-DE" sz="2800" dirty="0" err="1" smtClean="0"/>
              <a:t>jew</a:t>
            </a:r>
            <a:r>
              <a:rPr lang="de-DE" sz="2800" dirty="0" smtClean="0"/>
              <a:t>. in Euro: € oder  Fremdwährung: FW) </a:t>
            </a:r>
            <a:endParaRPr lang="de-DE" sz="28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26464" y="2838825"/>
            <a:ext cx="10717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000" b="1" dirty="0" smtClean="0"/>
              <a:t>Irland</a:t>
            </a:r>
            <a:endParaRPr lang="de-DE" sz="1000" b="1" dirty="0"/>
          </a:p>
          <a:p>
            <a:r>
              <a:rPr lang="de-DE" sz="1000" b="1" dirty="0"/>
              <a:t>Italien</a:t>
            </a:r>
          </a:p>
          <a:p>
            <a:r>
              <a:rPr lang="de-DE" sz="1000" b="1" dirty="0"/>
              <a:t>Finnland</a:t>
            </a:r>
          </a:p>
          <a:p>
            <a:r>
              <a:rPr lang="de-DE" sz="1000" b="1" dirty="0"/>
              <a:t>Zypern</a:t>
            </a:r>
          </a:p>
          <a:p>
            <a:r>
              <a:rPr lang="de-DE" sz="1000" b="1" dirty="0"/>
              <a:t>Malta</a:t>
            </a:r>
          </a:p>
          <a:p>
            <a:r>
              <a:rPr lang="de-DE" sz="1000" b="1" dirty="0"/>
              <a:t>Slowakei</a:t>
            </a:r>
          </a:p>
          <a:p>
            <a:r>
              <a:rPr lang="de-DE" sz="1000" b="1" dirty="0"/>
              <a:t>Slowenien</a:t>
            </a:r>
          </a:p>
          <a:p>
            <a:r>
              <a:rPr lang="de-DE" sz="1000" b="1" dirty="0" smtClean="0"/>
              <a:t>Estland</a:t>
            </a:r>
          </a:p>
          <a:p>
            <a:r>
              <a:rPr lang="de-DE" sz="1000" b="1" dirty="0" smtClean="0"/>
              <a:t>Lettland</a:t>
            </a:r>
            <a:endParaRPr lang="de-DE" sz="1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1739585"/>
            <a:ext cx="1672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Binnenmarkt-</a:t>
            </a:r>
          </a:p>
          <a:p>
            <a:r>
              <a:rPr lang="de-DE" b="1" dirty="0" err="1" smtClean="0"/>
              <a:t>geschäfte</a:t>
            </a:r>
            <a:endParaRPr lang="de-DE" b="1" dirty="0" smtClean="0"/>
          </a:p>
          <a:p>
            <a:r>
              <a:rPr lang="de-DE" b="1" dirty="0" smtClean="0"/>
              <a:t>(EU)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93039" y="4834175"/>
            <a:ext cx="128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Exporte / </a:t>
            </a:r>
          </a:p>
          <a:p>
            <a:r>
              <a:rPr lang="de-DE" b="1" dirty="0" smtClean="0"/>
              <a:t>Importe</a:t>
            </a:r>
          </a:p>
          <a:p>
            <a:r>
              <a:rPr lang="de-DE" b="1" dirty="0" smtClean="0"/>
              <a:t>(Drittland)</a:t>
            </a:r>
            <a:endParaRPr lang="de-DE" b="1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85" y="3822993"/>
            <a:ext cx="3635960" cy="1284941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 flipH="1">
            <a:off x="6036235" y="3244720"/>
            <a:ext cx="1529714" cy="1008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3160951" y="2838825"/>
            <a:ext cx="2262696" cy="1645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469216" y="4811059"/>
            <a:ext cx="1805019" cy="15948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5617882" y="4759545"/>
            <a:ext cx="1948067" cy="109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9985" y="4750667"/>
            <a:ext cx="3779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465745" y="4759545"/>
            <a:ext cx="1643211" cy="8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274235" y="1177231"/>
            <a:ext cx="0" cy="2645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274235" y="5107934"/>
            <a:ext cx="0" cy="175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75652" y="5331443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(meist FW)</a:t>
            </a:r>
          </a:p>
          <a:p>
            <a:r>
              <a:rPr lang="de-DE" sz="1400" b="1" dirty="0">
                <a:solidFill>
                  <a:srgbClr val="800000"/>
                </a:solidFill>
              </a:rPr>
              <a:t>4</a:t>
            </a:r>
            <a:r>
              <a:rPr lang="de-DE" sz="1400" b="1" dirty="0" smtClean="0">
                <a:solidFill>
                  <a:srgbClr val="800000"/>
                </a:solidFill>
              </a:rPr>
              <a:t>) Importe</a:t>
            </a:r>
          </a:p>
        </p:txBody>
      </p:sp>
    </p:spTree>
    <p:extLst>
      <p:ext uri="{BB962C8B-B14F-4D97-AF65-F5344CB8AC3E}">
        <p14:creationId xmlns:p14="http://schemas.microsoft.com/office/powerpoint/2010/main" val="29644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Aufzeichnung: Umsatzsteuer Identifikationsnummer: UID (VAT ID)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000"/>
            <a:ext cx="8080515" cy="52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0690"/>
            <a:ext cx="8229600" cy="6825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Aufzeichnungspflicht: UST Erklärung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218"/>
            <a:ext cx="8981431" cy="57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1 IG Lieferung (€ oder FW)</a:t>
            </a:r>
            <a:endParaRPr lang="de-DE" sz="22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85333"/>
              </p:ext>
            </p:extLst>
          </p:nvPr>
        </p:nvGraphicFramePr>
        <p:xfrm>
          <a:off x="2516013" y="1939385"/>
          <a:ext cx="3746500" cy="37084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52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60913"/>
              </p:ext>
            </p:extLst>
          </p:nvPr>
        </p:nvGraphicFramePr>
        <p:xfrm>
          <a:off x="2516013" y="2747762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47624"/>
              </p:ext>
            </p:extLst>
          </p:nvPr>
        </p:nvGraphicFramePr>
        <p:xfrm>
          <a:off x="2516013" y="3573033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48335"/>
              </p:ext>
            </p:extLst>
          </p:nvPr>
        </p:nvGraphicFramePr>
        <p:xfrm>
          <a:off x="2516013" y="4133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3402"/>
              </p:ext>
            </p:extLst>
          </p:nvPr>
        </p:nvGraphicFramePr>
        <p:xfrm>
          <a:off x="2516013" y="5559587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2516013" y="1302144"/>
            <a:ext cx="359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1) IG Lieferung (€)</a:t>
            </a:r>
          </a:p>
          <a:p>
            <a:r>
              <a:rPr lang="de-DE" sz="1200" dirty="0" smtClean="0"/>
              <a:t>In Öst. Steuerfrei – aber UID muss erfasst werden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2516013" y="5154999"/>
            <a:ext cx="4100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</a:t>
            </a:r>
            <a:r>
              <a:rPr lang="de-DE" sz="1600" b="1" dirty="0" smtClean="0"/>
              <a:t> IG Lieferung (nicht €): 1+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2092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815410"/>
            <a:ext cx="6512172" cy="26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1257</Words>
  <Application>Microsoft Macintosh PowerPoint</Application>
  <PresentationFormat>Bildschirmpräsentation (4:3)</PresentationFormat>
  <Paragraphs>626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Klarheit</vt:lpstr>
      <vt:lpstr>  Auslandsgeschäfte: Verkaufen und Einkaufen im Ausland  Abrechnung von Fremdwährungen Verbuchung von Auslandsgeschäften (inkl. UST)</vt:lpstr>
      <vt:lpstr>Abrechnungen von Fremdwährungen mit 4 Fragen!</vt:lpstr>
      <vt:lpstr>Verbuchen von Auslandsgeschäfte inkl. Umsatzsteuer</vt:lpstr>
      <vt:lpstr>PowerPoint-Präsentation</vt:lpstr>
      <vt:lpstr>PowerPoint-Präsentation</vt:lpstr>
      <vt:lpstr>Aufzeichnung: Umsatzsteuer Identifikationsnummer: UID (VAT ID)</vt:lpstr>
      <vt:lpstr>Aufzeichnungspflicht: UST Erklärung</vt:lpstr>
      <vt:lpstr>1 IG Lieferung (€ oder FW)</vt:lpstr>
      <vt:lpstr>PowerPoint-Präsentation</vt:lpstr>
      <vt:lpstr>2 IG Erwerb (€ oder FW)                                      </vt:lpstr>
      <vt:lpstr>PowerPoint-Präsentation</vt:lpstr>
      <vt:lpstr>3) Exporte(€ oder FW)</vt:lpstr>
      <vt:lpstr>PowerPoint-Präsentation</vt:lpstr>
      <vt:lpstr>4) Importe(€ oder FW)</vt:lpstr>
      <vt:lpstr>PowerPoint-Präsentation</vt:lpstr>
      <vt:lpstr>Zusammenfassung: Buchungen bei Auslandsgeschäften / UST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Verbuchung von Auslandsgeschäften</dc:title>
  <dc:creator>werner holzheu</dc:creator>
  <cp:lastModifiedBy>werner holzheu</cp:lastModifiedBy>
  <cp:revision>97</cp:revision>
  <cp:lastPrinted>2018-03-19T15:41:14Z</cp:lastPrinted>
  <dcterms:created xsi:type="dcterms:W3CDTF">2014-02-03T15:00:59Z</dcterms:created>
  <dcterms:modified xsi:type="dcterms:W3CDTF">2018-04-22T20:35:28Z</dcterms:modified>
</cp:coreProperties>
</file>