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90" autoAdjust="0"/>
  </p:normalViewPr>
  <p:slideViewPr>
    <p:cSldViewPr>
      <p:cViewPr>
        <p:scale>
          <a:sx n="100" d="100"/>
          <a:sy n="100" d="100"/>
        </p:scale>
        <p:origin x="-15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2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3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1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65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3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6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10.04.18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sp>
        <p:nvSpPr>
          <p:cNvPr id="77" name="Textfeld 76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FF0000"/>
                </a:solidFill>
              </a:rPr>
              <a:t>1) 1.1. Handelswarenvorratskonto eröffnen.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(31.12. Es wird erst wieder am 31.12. 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276872"/>
            <a:ext cx="6260118" cy="23042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71800" y="1412776"/>
            <a:ext cx="3697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Fall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a: Anfangsbestand 2.500,00 Endbestand = 3.000,00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2500,00, Einkäufe 25.11. 4.000,00 bar und 3.12. 3.000,00 auf Ziel, Verkäufe: 29.11. 8.000,00 bar, 5.12. 6.000,00 auf Ziel, Inventur: 31.12. Endbestand </a:t>
            </a:r>
            <a:r>
              <a:rPr lang="de-AT" sz="800" dirty="0" smtClean="0">
                <a:solidFill>
                  <a:srgbClr val="FF0000"/>
                </a:solidFill>
              </a:rPr>
              <a:t>a) 3.000,00</a:t>
            </a:r>
            <a:endParaRPr lang="de-AT" sz="800" dirty="0" smtClean="0"/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33" name="Bild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876" y="1844824"/>
            <a:ext cx="238764" cy="266854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0" y="2564904"/>
            <a:ext cx="324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607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sp>
        <p:nvSpPr>
          <p:cNvPr id="77" name="Textfeld 76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0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FF0000"/>
                </a:solidFill>
              </a:rPr>
              <a:t>2) 1.1. </a:t>
            </a:r>
            <a:r>
              <a:rPr lang="mr-IN" sz="1000" b="1" dirty="0" smtClean="0">
                <a:solidFill>
                  <a:srgbClr val="FF0000"/>
                </a:solidFill>
              </a:rPr>
              <a:t>–</a:t>
            </a:r>
            <a:r>
              <a:rPr lang="de-AT" sz="1000" b="1" dirty="0" smtClean="0">
                <a:solidFill>
                  <a:srgbClr val="FF0000"/>
                </a:solidFill>
              </a:rPr>
              <a:t> 31.12. Einkäufe und Verkäufe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Einkauf: 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       25.11. HW Einsatz / Kassa 4-000,-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FF0000"/>
              </a:solidFill>
            </a:endParaRPr>
          </a:p>
          <a:p>
            <a:r>
              <a:rPr lang="de-AT" sz="1000" dirty="0" smtClean="0">
                <a:solidFill>
                  <a:srgbClr val="FF0000"/>
                </a:solidFill>
              </a:rPr>
              <a:t>       3.12. HW Einsatz / LV 3.000,-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FF0000"/>
              </a:solidFill>
            </a:endParaRP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Verkauf: 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        29.11. Kassa / HW Erlöse 8.000,-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>
              <a:solidFill>
                <a:srgbClr val="FF0000"/>
              </a:solidFill>
            </a:endParaRPr>
          </a:p>
          <a:p>
            <a:r>
              <a:rPr lang="de-AT" sz="1000" dirty="0" smtClean="0">
                <a:solidFill>
                  <a:srgbClr val="FF0000"/>
                </a:solidFill>
              </a:rPr>
              <a:t>        5.12. Kundenforderung / HW Erlöse 6.000,-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276872"/>
            <a:ext cx="6264696" cy="2304179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771800" y="1412776"/>
            <a:ext cx="3697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Fall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a: Anfangsbestand 2.500,00 Endbestand = 3.000,00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2500,00, Einkäufe 25.11. 4.000,00 bar und 3.12. 3.000,00 auf Ziel, Verkäufe: 29.11. 8.000,00 bar, 5.12. 6.000,00 auf Ziel, Inventur: 31.12. Endbestand </a:t>
            </a:r>
            <a:r>
              <a:rPr lang="de-AT" sz="800" dirty="0" smtClean="0">
                <a:solidFill>
                  <a:srgbClr val="FF0000"/>
                </a:solidFill>
              </a:rPr>
              <a:t>a) 3.000,00</a:t>
            </a:r>
            <a:endParaRPr lang="de-AT" sz="800" dirty="0" smtClean="0"/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40" name="Bild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876" y="1844824"/>
            <a:ext cx="238764" cy="2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276872"/>
            <a:ext cx="6222124" cy="2273469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2771800" y="1412776"/>
            <a:ext cx="3697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Fall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a: Anfangsbestand 2.500,00 Endbestand = 3.000,00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2500,00, Einkäufe 25.11. 4.000,00 bar und 3.12. 3.000,00 auf Ziel, Verkäufe: 29.11. 8.000,00 bar, 5.12. 6.000,00 auf Ziel, Inventur: 31.12. Endbestand </a:t>
            </a:r>
            <a:r>
              <a:rPr lang="de-AT" sz="800" dirty="0" smtClean="0">
                <a:solidFill>
                  <a:srgbClr val="FF0000"/>
                </a:solidFill>
              </a:rPr>
              <a:t>a) 3.000,00 </a:t>
            </a:r>
            <a:endParaRPr lang="de-AT" sz="800" dirty="0" smtClean="0"/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40" name="Bild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876" y="1844824"/>
            <a:ext cx="238764" cy="266854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FF0000"/>
                </a:solidFill>
              </a:rPr>
              <a:t>3) 31.12. Inventur: Ermittlung Endbestand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und Bestandsveränderung</a:t>
            </a:r>
          </a:p>
          <a:p>
            <a:r>
              <a:rPr lang="de-AT" sz="1000" b="1" dirty="0" smtClean="0">
                <a:solidFill>
                  <a:srgbClr val="FF0000"/>
                </a:solidFill>
              </a:rPr>
              <a:t>EB </a:t>
            </a:r>
            <a:r>
              <a:rPr lang="mr-IN" sz="1000" b="1" dirty="0" smtClean="0">
                <a:solidFill>
                  <a:srgbClr val="FF0000"/>
                </a:solidFill>
              </a:rPr>
              <a:t>–</a:t>
            </a:r>
            <a:r>
              <a:rPr lang="de-AT" sz="1000" b="1" dirty="0" smtClean="0">
                <a:solidFill>
                  <a:srgbClr val="FF0000"/>
                </a:solidFill>
              </a:rPr>
              <a:t> AB = + Lageraufbau: HW Vorrat / HW Einsatz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EB </a:t>
            </a:r>
            <a:r>
              <a:rPr lang="mr-IN" sz="1000" dirty="0" smtClean="0">
                <a:solidFill>
                  <a:srgbClr val="FF0000"/>
                </a:solidFill>
              </a:rPr>
              <a:t>–</a:t>
            </a:r>
            <a:r>
              <a:rPr lang="de-AT" sz="1000" dirty="0" smtClean="0">
                <a:solidFill>
                  <a:srgbClr val="FF0000"/>
                </a:solidFill>
              </a:rPr>
              <a:t> AB = - Lagerabbau: HW Einsatz / HW Vorrat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0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000000"/>
                </a:solidFill>
              </a:rPr>
              <a:t>2) 1.1. </a:t>
            </a:r>
            <a:r>
              <a:rPr lang="mr-IN" sz="1000" b="1" dirty="0" smtClean="0">
                <a:solidFill>
                  <a:srgbClr val="000000"/>
                </a:solidFill>
              </a:rPr>
              <a:t>–</a:t>
            </a:r>
            <a:r>
              <a:rPr lang="de-AT" sz="1000" b="1" dirty="0" smtClean="0">
                <a:solidFill>
                  <a:srgbClr val="000000"/>
                </a:solidFill>
              </a:rPr>
              <a:t> 31.12. Einkäufe und Verkäufe</a:t>
            </a:r>
          </a:p>
          <a:p>
            <a:r>
              <a:rPr lang="de-AT" sz="1000" dirty="0">
                <a:solidFill>
                  <a:srgbClr val="000000"/>
                </a:solidFill>
              </a:rPr>
              <a:t> </a:t>
            </a:r>
            <a:r>
              <a:rPr lang="de-AT" sz="1000" dirty="0" smtClean="0">
                <a:solidFill>
                  <a:srgbClr val="000000"/>
                </a:solidFill>
              </a:rPr>
              <a:t>      Einkauf: </a:t>
            </a:r>
          </a:p>
          <a:p>
            <a:r>
              <a:rPr lang="de-AT" sz="1000" dirty="0" smtClean="0">
                <a:solidFill>
                  <a:srgbClr val="000000"/>
                </a:solidFill>
              </a:rPr>
              <a:t>       25.11. HW Einsatz / Kassa 4-000,- </a:t>
            </a:r>
            <a:r>
              <a:rPr lang="de-AT" sz="1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000000"/>
              </a:solidFill>
            </a:endParaRPr>
          </a:p>
          <a:p>
            <a:r>
              <a:rPr lang="de-AT" sz="1000" dirty="0" smtClean="0">
                <a:solidFill>
                  <a:srgbClr val="000000"/>
                </a:solidFill>
              </a:rPr>
              <a:t>       3.12. HW Einsatz / LV 3.000,- </a:t>
            </a:r>
            <a:r>
              <a:rPr lang="de-AT" sz="1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000000"/>
              </a:solidFill>
            </a:endParaRPr>
          </a:p>
          <a:p>
            <a:r>
              <a:rPr lang="de-AT" sz="1000" dirty="0">
                <a:solidFill>
                  <a:srgbClr val="000000"/>
                </a:solidFill>
              </a:rPr>
              <a:t> </a:t>
            </a:r>
            <a:r>
              <a:rPr lang="de-AT" sz="1000" dirty="0" smtClean="0">
                <a:solidFill>
                  <a:srgbClr val="000000"/>
                </a:solidFill>
              </a:rPr>
              <a:t>      Verkauf: </a:t>
            </a:r>
          </a:p>
          <a:p>
            <a:r>
              <a:rPr lang="de-AT" sz="1000" dirty="0" smtClean="0">
                <a:solidFill>
                  <a:srgbClr val="000000"/>
                </a:solidFill>
              </a:rPr>
              <a:t>        29.11. Kassa / HW Erlöse 8.000,- </a:t>
            </a:r>
            <a:r>
              <a:rPr lang="de-AT" sz="1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>
              <a:solidFill>
                <a:srgbClr val="000000"/>
              </a:solidFill>
            </a:endParaRPr>
          </a:p>
          <a:p>
            <a:r>
              <a:rPr lang="de-AT" sz="1000" dirty="0" smtClean="0">
                <a:solidFill>
                  <a:srgbClr val="000000"/>
                </a:solidFill>
              </a:rPr>
              <a:t>        5.12. Kundenforderung / HW Erlöse 6.000,- </a:t>
            </a:r>
            <a:r>
              <a:rPr lang="de-AT" sz="1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2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276872"/>
            <a:ext cx="6264696" cy="2286581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>
                <a:solidFill>
                  <a:srgbClr val="FF0000"/>
                </a:solidFill>
              </a:rPr>
              <a:t>4</a:t>
            </a:r>
            <a:r>
              <a:rPr lang="de-AT" sz="1000" b="1" dirty="0" smtClean="0">
                <a:solidFill>
                  <a:srgbClr val="FF0000"/>
                </a:solidFill>
              </a:rPr>
              <a:t>) 31.12. Abschluss der Erfolgskonten in die G&amp;V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Buchungsregeln: 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HW Erlöse </a:t>
            </a:r>
            <a:r>
              <a:rPr lang="mr-IN" sz="1000" dirty="0" smtClean="0">
                <a:solidFill>
                  <a:srgbClr val="FF0000"/>
                </a:solidFill>
              </a:rPr>
              <a:t>–</a:t>
            </a:r>
            <a:r>
              <a:rPr lang="de-AT" sz="1000" dirty="0" smtClean="0">
                <a:solidFill>
                  <a:srgbClr val="FF0000"/>
                </a:solidFill>
              </a:rPr>
              <a:t> HW Einsatz: + Rohertrag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wenn negativ: Rohverlust!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71800" y="1412776"/>
            <a:ext cx="3697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Fall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a: Anfangsbestand 2.500,00 Endbestand = 3.000,00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2500,00, Einkäufe 25.11. 4.000,00 bar und 3.12. 3.000,00 auf Ziel, Verkäufe: 29.11. 8.000,00 bar, 5.12. 6.000,00 auf Ziel, Inventur: 31.12. Endbestand </a:t>
            </a:r>
            <a:r>
              <a:rPr lang="de-AT" sz="800" dirty="0" smtClean="0">
                <a:solidFill>
                  <a:srgbClr val="FF0000"/>
                </a:solidFill>
              </a:rPr>
              <a:t>a) 3.000,00 </a:t>
            </a:r>
            <a:endParaRPr lang="de-AT" sz="800" dirty="0" smtClean="0"/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47" name="Bild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6456" y="1844824"/>
            <a:ext cx="238764" cy="266854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0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Einkauf: </a:t>
            </a:r>
          </a:p>
          <a:p>
            <a:r>
              <a:rPr lang="de-AT" sz="1000" dirty="0" smtClean="0"/>
              <a:t>       25.11. HW Einsatz / Kassa 4-000,-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 smtClean="0"/>
              <a:t>       3.12. HW Einsatz / LV 3.000,-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/>
              <a:t> </a:t>
            </a:r>
            <a:r>
              <a:rPr lang="de-AT" sz="1000" dirty="0" smtClean="0"/>
              <a:t>      Verkauf: </a:t>
            </a:r>
          </a:p>
          <a:p>
            <a:r>
              <a:rPr lang="de-AT" sz="1000" dirty="0" smtClean="0"/>
              <a:t>        29.11. Kassa / HW Erlöse 8.000,-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/>
          </a:p>
          <a:p>
            <a:r>
              <a:rPr lang="de-AT" sz="1000" dirty="0" smtClean="0"/>
              <a:t>        5.12. Kundenforderung / HW Erlöse 6.000,-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/>
          </a:p>
        </p:txBody>
      </p:sp>
    </p:spTree>
    <p:extLst>
      <p:ext uri="{BB962C8B-B14F-4D97-AF65-F5344CB8AC3E}">
        <p14:creationId xmlns:p14="http://schemas.microsoft.com/office/powerpoint/2010/main" val="7410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276872"/>
            <a:ext cx="6264697" cy="2279895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>
                <a:solidFill>
                  <a:srgbClr val="FF0000"/>
                </a:solidFill>
              </a:rPr>
              <a:t>5</a:t>
            </a:r>
            <a:r>
              <a:rPr lang="de-AT" sz="1000" b="1" dirty="0" smtClean="0">
                <a:solidFill>
                  <a:srgbClr val="FF0000"/>
                </a:solidFill>
              </a:rPr>
              <a:t>) 31.12. Abschluss des HW Vorratskontos &gt; SBK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771800" y="1412776"/>
            <a:ext cx="3697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Fall</a:t>
            </a:r>
            <a:r>
              <a:rPr lang="de-DE" sz="1200" b="1" dirty="0" smtClean="0"/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a: Anfangsbestand 2.500,00 Endbestand = 3.000,00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2500,00, Einkäufe 25.11. 4.000,00 bar und 3.12. 3.000,00 auf Ziel, Verkäufe: 29.11. 8.000,00 bar, 5.12. 6.000,00 auf Ziel, Inventur: 31.12. Endbestand </a:t>
            </a:r>
            <a:r>
              <a:rPr lang="de-AT" sz="800" dirty="0" smtClean="0">
                <a:solidFill>
                  <a:srgbClr val="FF0000"/>
                </a:solidFill>
              </a:rPr>
              <a:t>a) 3.000,00 </a:t>
            </a:r>
            <a:endParaRPr lang="de-AT" sz="800" dirty="0" smtClean="0"/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48" name="Bild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6456" y="1844824"/>
            <a:ext cx="238764" cy="266854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0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Einkauf: </a:t>
            </a:r>
          </a:p>
          <a:p>
            <a:r>
              <a:rPr lang="de-AT" sz="1000" dirty="0" smtClean="0"/>
              <a:t>       25.11. HW Einsatz / Kassa 4-000,-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 smtClean="0"/>
              <a:t>       3.12. HW Einsatz / LV 3.000,-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/>
              <a:t> </a:t>
            </a:r>
            <a:r>
              <a:rPr lang="de-AT" sz="1000" dirty="0" smtClean="0"/>
              <a:t>      Verkauf: </a:t>
            </a:r>
          </a:p>
          <a:p>
            <a:r>
              <a:rPr lang="de-AT" sz="1000" dirty="0" smtClean="0"/>
              <a:t>        29.11. Kassa / HW Erlöse 8.000,-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/>
          </a:p>
          <a:p>
            <a:r>
              <a:rPr lang="de-AT" sz="1000" dirty="0" smtClean="0"/>
              <a:t>        5.12. Kundenforderung / HW Erlöse 6.000,-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/>
          </a:p>
        </p:txBody>
      </p:sp>
    </p:spTree>
    <p:extLst>
      <p:ext uri="{BB962C8B-B14F-4D97-AF65-F5344CB8AC3E}">
        <p14:creationId xmlns:p14="http://schemas.microsoft.com/office/powerpoint/2010/main" val="7410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2100,-, Einkäufe 25.11. 3.500,00 bar und 3.12. 2.500,00 auf Ziel, Verkäufe: 29.11. 7.500,00 bar, 5.12. 6.300,00 auf Ziel, Inventur: 31.12. Endbestand  </a:t>
            </a:r>
            <a:r>
              <a:rPr lang="de-AT" sz="800" dirty="0" smtClean="0">
                <a:solidFill>
                  <a:srgbClr val="FF0000"/>
                </a:solidFill>
              </a:rPr>
              <a:t>b) 1.500,00</a:t>
            </a:r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64" y="1857774"/>
            <a:ext cx="237978" cy="28077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2771800" y="1412776"/>
            <a:ext cx="3704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FF"/>
                </a:solidFill>
              </a:rPr>
              <a:t>Fall </a:t>
            </a:r>
            <a:r>
              <a:rPr lang="de-DE" sz="1200" b="1" dirty="0">
                <a:solidFill>
                  <a:srgbClr val="0000FF"/>
                </a:solidFill>
              </a:rPr>
              <a:t>b</a:t>
            </a:r>
            <a:r>
              <a:rPr lang="de-DE" sz="1200" b="1" dirty="0" smtClean="0">
                <a:solidFill>
                  <a:srgbClr val="0000FF"/>
                </a:solidFill>
              </a:rPr>
              <a:t>: Anfangsbestand 2.100,00 Endbestand = 1.500,00</a:t>
            </a:r>
            <a:endParaRPr lang="de-DE" sz="1200" b="1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104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FF0000"/>
                </a:solidFill>
              </a:rPr>
              <a:t>2) 1.1. </a:t>
            </a:r>
            <a:r>
              <a:rPr lang="mr-IN" sz="1000" b="1" dirty="0" smtClean="0">
                <a:solidFill>
                  <a:srgbClr val="FF0000"/>
                </a:solidFill>
              </a:rPr>
              <a:t>–</a:t>
            </a:r>
            <a:r>
              <a:rPr lang="de-AT" sz="1000" b="1" dirty="0" smtClean="0">
                <a:solidFill>
                  <a:srgbClr val="FF0000"/>
                </a:solidFill>
              </a:rPr>
              <a:t> 31.12. Einkäufe und Verkäufe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Einkauf: 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       25.11. HW Einsatz / Kassa 3.500,-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FF0000"/>
              </a:solidFill>
            </a:endParaRPr>
          </a:p>
          <a:p>
            <a:r>
              <a:rPr lang="de-AT" sz="1000" dirty="0" smtClean="0">
                <a:solidFill>
                  <a:srgbClr val="FF0000"/>
                </a:solidFill>
              </a:rPr>
              <a:t>       3.12. HW Einsatz / LV </a:t>
            </a:r>
            <a:r>
              <a:rPr lang="de-AT" sz="1000" dirty="0">
                <a:solidFill>
                  <a:srgbClr val="FF0000"/>
                </a:solidFill>
              </a:rPr>
              <a:t>2</a:t>
            </a:r>
            <a:r>
              <a:rPr lang="de-AT" sz="1000" dirty="0" smtClean="0">
                <a:solidFill>
                  <a:srgbClr val="FF0000"/>
                </a:solidFill>
              </a:rPr>
              <a:t>.500,-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>
              <a:solidFill>
                <a:srgbClr val="FF0000"/>
              </a:solidFill>
            </a:endParaRP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Verkauf: 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        29.11. Kassa / HW Erlöse 7.500,-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>
              <a:solidFill>
                <a:srgbClr val="FF0000"/>
              </a:solidFill>
            </a:endParaRPr>
          </a:p>
          <a:p>
            <a:r>
              <a:rPr lang="de-AT" sz="1000" dirty="0" smtClean="0">
                <a:solidFill>
                  <a:srgbClr val="FF0000"/>
                </a:solidFill>
              </a:rPr>
              <a:t>        5.12. Kundenforderung / HW Erlöse 6.300,- </a:t>
            </a:r>
            <a:r>
              <a:rPr lang="de-AT" sz="1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2276872"/>
            <a:ext cx="62745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71800" y="1412776"/>
            <a:ext cx="3704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FF"/>
                </a:solidFill>
              </a:rPr>
              <a:t>Fall </a:t>
            </a:r>
            <a:r>
              <a:rPr lang="de-DE" sz="1200" b="1" dirty="0">
                <a:solidFill>
                  <a:srgbClr val="0000FF"/>
                </a:solidFill>
              </a:rPr>
              <a:t>b</a:t>
            </a:r>
            <a:r>
              <a:rPr lang="de-DE" sz="1200" b="1" dirty="0" smtClean="0">
                <a:solidFill>
                  <a:srgbClr val="0000FF"/>
                </a:solidFill>
              </a:rPr>
              <a:t>: Anfangsbestand 2.100,00 Endbestand = 1.500,00</a:t>
            </a:r>
            <a:endParaRPr lang="de-DE" sz="1200" b="1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104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Einkauf: </a:t>
            </a:r>
          </a:p>
          <a:p>
            <a:r>
              <a:rPr lang="de-AT" sz="1000" dirty="0" smtClean="0"/>
              <a:t>       25.11. HW Einsatz / Kassa 3.500,-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 smtClean="0"/>
              <a:t>       3.12. HW Einsatz / LV </a:t>
            </a:r>
            <a:r>
              <a:rPr lang="de-AT" sz="1000" dirty="0"/>
              <a:t>2</a:t>
            </a:r>
            <a:r>
              <a:rPr lang="de-AT" sz="1000" dirty="0" smtClean="0"/>
              <a:t>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/>
              <a:t> </a:t>
            </a:r>
            <a:r>
              <a:rPr lang="de-AT" sz="1000" dirty="0" smtClean="0"/>
              <a:t>      Verkauf: </a:t>
            </a:r>
          </a:p>
          <a:p>
            <a:r>
              <a:rPr lang="de-AT" sz="1000" dirty="0" smtClean="0"/>
              <a:t>        29.11. Kassa / HW Erlöse 7.500,-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/>
          </a:p>
          <a:p>
            <a:r>
              <a:rPr lang="de-AT" sz="1000" dirty="0" smtClean="0"/>
              <a:t>        5.12. Kundenforderung / HW Erlöse 6.300,-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solidFill>
                  <a:srgbClr val="FF0000"/>
                </a:solidFill>
              </a:rPr>
              <a:t>3) 31.12. Inventur: Ermittlung Endbestand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und Bestandsveränderung</a:t>
            </a:r>
          </a:p>
          <a:p>
            <a:r>
              <a:rPr lang="de-AT" sz="1000" dirty="0" smtClean="0">
                <a:solidFill>
                  <a:srgbClr val="FF0000"/>
                </a:solidFill>
              </a:rPr>
              <a:t>EB </a:t>
            </a:r>
            <a:r>
              <a:rPr lang="mr-IN" sz="1000" dirty="0" smtClean="0">
                <a:solidFill>
                  <a:srgbClr val="FF0000"/>
                </a:solidFill>
              </a:rPr>
              <a:t>–</a:t>
            </a:r>
            <a:r>
              <a:rPr lang="de-AT" sz="1000" dirty="0" smtClean="0">
                <a:solidFill>
                  <a:srgbClr val="FF0000"/>
                </a:solidFill>
              </a:rPr>
              <a:t> AB = + Lageraufbau: HW Vorrat / HW Einsatz</a:t>
            </a:r>
          </a:p>
          <a:p>
            <a:r>
              <a:rPr lang="de-AT" sz="1000" b="1" dirty="0" smtClean="0">
                <a:solidFill>
                  <a:srgbClr val="FF0000"/>
                </a:solidFill>
              </a:rPr>
              <a:t>EB </a:t>
            </a:r>
            <a:r>
              <a:rPr lang="mr-IN" sz="1000" b="1" dirty="0" smtClean="0">
                <a:solidFill>
                  <a:srgbClr val="FF0000"/>
                </a:solidFill>
              </a:rPr>
              <a:t>–</a:t>
            </a:r>
            <a:r>
              <a:rPr lang="de-AT" sz="1000" b="1" dirty="0" smtClean="0">
                <a:solidFill>
                  <a:srgbClr val="FF0000"/>
                </a:solidFill>
              </a:rPr>
              <a:t> AB = - Lagerabbau: HW Einsatz / HW Vorrat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2100,-, Einkäufe 25.11. 3.500,00 bar und 3.12. 2.500,00 auf Ziel, Verkäufe: 29.11. 7.500,00 bar, 5.12. 6.300,00 auf Ziel, Inventur: 31.12. Endbestand  </a:t>
            </a:r>
            <a:r>
              <a:rPr lang="de-AT" sz="800" dirty="0" smtClean="0">
                <a:solidFill>
                  <a:srgbClr val="FF0000"/>
                </a:solidFill>
              </a:rPr>
              <a:t>b) 1.500,00</a:t>
            </a:r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64" y="1857774"/>
            <a:ext cx="237978" cy="28077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2276872"/>
            <a:ext cx="6300192" cy="23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71800" y="1412776"/>
            <a:ext cx="3704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FF"/>
                </a:solidFill>
              </a:rPr>
              <a:t>Fall </a:t>
            </a:r>
            <a:r>
              <a:rPr lang="de-DE" sz="1200" b="1" dirty="0">
                <a:solidFill>
                  <a:srgbClr val="0000FF"/>
                </a:solidFill>
              </a:rPr>
              <a:t>b</a:t>
            </a:r>
            <a:r>
              <a:rPr lang="de-DE" sz="1200" b="1" dirty="0" smtClean="0">
                <a:solidFill>
                  <a:srgbClr val="0000FF"/>
                </a:solidFill>
              </a:rPr>
              <a:t>: Anfangsbestand 2.100,00 Endbestand = 1.500,00</a:t>
            </a:r>
            <a:endParaRPr lang="de-DE" sz="1200" b="1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104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Einkauf: </a:t>
            </a:r>
          </a:p>
          <a:p>
            <a:r>
              <a:rPr lang="de-AT" sz="1000" dirty="0" smtClean="0"/>
              <a:t>       25.11. HW Einsatz / Kassa 3.500,-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 smtClean="0"/>
              <a:t>       3.12. HW Einsatz / LV </a:t>
            </a:r>
            <a:r>
              <a:rPr lang="de-AT" sz="1000" dirty="0"/>
              <a:t>2</a:t>
            </a:r>
            <a:r>
              <a:rPr lang="de-AT" sz="1000" dirty="0" smtClean="0"/>
              <a:t>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/>
              <a:t> </a:t>
            </a:r>
            <a:r>
              <a:rPr lang="de-AT" sz="1000" dirty="0" smtClean="0"/>
              <a:t>      Verkauf: </a:t>
            </a:r>
          </a:p>
          <a:p>
            <a:r>
              <a:rPr lang="de-AT" sz="1000" dirty="0" smtClean="0"/>
              <a:t>        29.11. Kassa / HW Erlöse 7.500,-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/>
          </a:p>
          <a:p>
            <a:r>
              <a:rPr lang="de-AT" sz="1000" dirty="0" smtClean="0"/>
              <a:t>        5.12. Kundenforderung / HW Erlöse 6.300,-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>
                <a:solidFill>
                  <a:srgbClr val="FF0000"/>
                </a:solidFill>
              </a:rPr>
              <a:t>4</a:t>
            </a:r>
            <a:r>
              <a:rPr lang="de-AT" sz="1000" b="1" dirty="0" smtClean="0">
                <a:solidFill>
                  <a:srgbClr val="FF0000"/>
                </a:solidFill>
              </a:rPr>
              <a:t>) 31.12. Abschluss der Erfolgskonten in die G&amp;V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Buchungsregeln: 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HW Erlöse </a:t>
            </a:r>
            <a:r>
              <a:rPr lang="mr-IN" sz="1000" dirty="0" smtClean="0">
                <a:solidFill>
                  <a:srgbClr val="FF0000"/>
                </a:solidFill>
              </a:rPr>
              <a:t>–</a:t>
            </a:r>
            <a:r>
              <a:rPr lang="de-AT" sz="1000" dirty="0" smtClean="0">
                <a:solidFill>
                  <a:srgbClr val="FF0000"/>
                </a:solidFill>
              </a:rPr>
              <a:t> HW Einsatz: + Rohertrag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wenn negativ: Rohverlust!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5</a:t>
            </a:r>
            <a:r>
              <a:rPr lang="de-AT" sz="1000" b="1" dirty="0" smtClean="0"/>
              <a:t>) 31.12. Abschluss des HW Vorratskontos &gt; SBK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2100,-, Einkäufe 25.11. 3.500,00 bar und 3.12. 2.500,00 auf Ziel, Verkäufe: 29.11. 7.500,00 bar, 5.12. 6.300,00 auf Ziel, Inventur: 31.12. Endbestand  </a:t>
            </a:r>
            <a:r>
              <a:rPr lang="de-AT" sz="800" dirty="0" smtClean="0">
                <a:solidFill>
                  <a:srgbClr val="FF0000"/>
                </a:solidFill>
              </a:rPr>
              <a:t>b) 1.500,00</a:t>
            </a:r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64" y="1857774"/>
            <a:ext cx="237978" cy="28077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799" y="2276872"/>
            <a:ext cx="631136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3 Warenkonten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</a:t>
            </a:r>
            <a:r>
              <a:rPr lang="de-AT" sz="1200" b="1" dirty="0" smtClean="0"/>
              <a:t>) Buchungsregeln &amp; Konten</a:t>
            </a:r>
            <a:endParaRPr lang="de-AT" sz="1200" b="1" dirty="0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1222477" cy="504056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627784" y="404664"/>
            <a:ext cx="640871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0728"/>
            <a:ext cx="1296144" cy="33353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6672"/>
            <a:ext cx="1751235" cy="86409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48680"/>
            <a:ext cx="179674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980728"/>
            <a:ext cx="1058873" cy="323891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7504" y="69269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B) Hauptbuch (Kreislaufbeispiel)</a:t>
            </a:r>
            <a:endParaRPr lang="de-AT" sz="1200" b="1" dirty="0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908720"/>
            <a:ext cx="1800200" cy="1143474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771800" y="908720"/>
            <a:ext cx="79208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012160" y="62068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876256" y="6206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555776" y="-1013"/>
            <a:ext cx="6552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Handelswareneinkäufe, Handelswarenverkäufe verbuchen können, Abschluss des Warenvorratskontos einordnen können</a:t>
            </a:r>
            <a:r>
              <a:rPr lang="de-AT" sz="1000" dirty="0">
                <a:latin typeface="+mj-lt"/>
              </a:rPr>
              <a:t> </a:t>
            </a:r>
            <a:r>
              <a:rPr lang="de-AT" sz="1000" dirty="0" smtClean="0">
                <a:latin typeface="+mj-lt"/>
              </a:rPr>
              <a:t>und Abschlussschritte in der richtigen Reihenfolge durchführen können</a:t>
            </a:r>
            <a:endParaRPr lang="de-AT" sz="1000" dirty="0"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71800" y="1412776"/>
            <a:ext cx="3704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FF"/>
                </a:solidFill>
              </a:rPr>
              <a:t>Fall </a:t>
            </a:r>
            <a:r>
              <a:rPr lang="de-DE" sz="1200" b="1" dirty="0">
                <a:solidFill>
                  <a:srgbClr val="0000FF"/>
                </a:solidFill>
              </a:rPr>
              <a:t>b</a:t>
            </a:r>
            <a:r>
              <a:rPr lang="de-DE" sz="1200" b="1" dirty="0" smtClean="0">
                <a:solidFill>
                  <a:srgbClr val="0000FF"/>
                </a:solidFill>
              </a:rPr>
              <a:t>: Anfangsbestand 2.100,00 Endbestand = 1.500,00</a:t>
            </a:r>
            <a:endParaRPr lang="de-DE" sz="1200" b="1" dirty="0">
              <a:solidFill>
                <a:srgbClr val="0000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2132856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1) 1.1. Handelswarenvorratskonto eröffnen.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(31.12. Es wird erst wieder am 31.12. 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104" y="2564904"/>
            <a:ext cx="3247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2) 1.1. </a:t>
            </a:r>
            <a:r>
              <a:rPr lang="mr-IN" sz="1000" b="1" dirty="0" smtClean="0"/>
              <a:t>–</a:t>
            </a:r>
            <a:r>
              <a:rPr lang="de-AT" sz="1000" b="1" dirty="0" smtClean="0"/>
              <a:t> 31.12. Einkäufe und Verkäufe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Einkauf: </a:t>
            </a:r>
          </a:p>
          <a:p>
            <a:r>
              <a:rPr lang="de-AT" sz="1000" dirty="0" smtClean="0"/>
              <a:t>       25.11. HW Einsatz / Kassa 3.500,-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 smtClean="0"/>
              <a:t>       3.12. HW Einsatz / LV </a:t>
            </a:r>
            <a:r>
              <a:rPr lang="de-AT" sz="1000" dirty="0"/>
              <a:t>2</a:t>
            </a:r>
            <a:r>
              <a:rPr lang="de-AT" sz="1000" dirty="0" smtClean="0"/>
              <a:t>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AT" sz="1000" dirty="0" smtClean="0"/>
          </a:p>
          <a:p>
            <a:r>
              <a:rPr lang="de-AT" sz="1000" dirty="0"/>
              <a:t> </a:t>
            </a:r>
            <a:r>
              <a:rPr lang="de-AT" sz="1000" dirty="0" smtClean="0"/>
              <a:t>      Verkauf: </a:t>
            </a:r>
          </a:p>
          <a:p>
            <a:r>
              <a:rPr lang="de-AT" sz="1000" dirty="0" smtClean="0"/>
              <a:t>        29.11. Kassa / HW Erlöse 7.500,-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/>
          </a:p>
          <a:p>
            <a:r>
              <a:rPr lang="de-AT" sz="1000" dirty="0" smtClean="0"/>
              <a:t>        5.12. Kundenforderung / HW Erlöse 6.300,- </a:t>
            </a:r>
            <a:r>
              <a:rPr lang="de-AT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AT" sz="1000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14932" y="3717032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3) 31.12. Inventur: Ermittlung Endbestand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und Bestandsveränderung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+ Lageraufbau: HW Vorrat / HW Einsatz</a:t>
            </a:r>
          </a:p>
          <a:p>
            <a:r>
              <a:rPr lang="de-AT" sz="1000" dirty="0" smtClean="0"/>
              <a:t>EB </a:t>
            </a:r>
            <a:r>
              <a:rPr lang="mr-IN" sz="1000" dirty="0" smtClean="0"/>
              <a:t>–</a:t>
            </a:r>
            <a:r>
              <a:rPr lang="de-AT" sz="1000" dirty="0" smtClean="0"/>
              <a:t> AB = - Lagerabbau: HW Einsatz / HW Vorrat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932" y="4509120"/>
            <a:ext cx="278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4</a:t>
            </a:r>
            <a:r>
              <a:rPr lang="de-AT" sz="1000" b="1" dirty="0" smtClean="0"/>
              <a:t>) 31.12. Abschluss der Erfolgskonten in die G&amp;V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Buchungsregeln: 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HW Erlöse </a:t>
            </a:r>
            <a:r>
              <a:rPr lang="mr-IN" sz="1000" dirty="0" smtClean="0"/>
              <a:t>–</a:t>
            </a:r>
            <a:r>
              <a:rPr lang="de-AT" sz="1000" dirty="0" smtClean="0"/>
              <a:t> HW Einsatz: + Rohertrag</a:t>
            </a:r>
          </a:p>
          <a:p>
            <a:r>
              <a:rPr lang="de-AT" sz="1000" dirty="0"/>
              <a:t> </a:t>
            </a:r>
            <a:r>
              <a:rPr lang="de-AT" sz="1000" dirty="0" smtClean="0"/>
              <a:t>      wenn negativ: Rohverlust!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932" y="5261734"/>
            <a:ext cx="27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>
                <a:solidFill>
                  <a:srgbClr val="FF0000"/>
                </a:solidFill>
              </a:rPr>
              <a:t>5</a:t>
            </a:r>
            <a:r>
              <a:rPr lang="de-AT" sz="1000" b="1" dirty="0" smtClean="0">
                <a:solidFill>
                  <a:srgbClr val="FF0000"/>
                </a:solidFill>
              </a:rPr>
              <a:t>) 31.12. Abschluss des HW Vorratskontos &gt; SBK</a:t>
            </a:r>
          </a:p>
          <a:p>
            <a:r>
              <a:rPr lang="de-AT" sz="1000" dirty="0">
                <a:solidFill>
                  <a:srgbClr val="FF0000"/>
                </a:solidFill>
              </a:rPr>
              <a:t> </a:t>
            </a:r>
            <a:r>
              <a:rPr lang="de-AT" sz="1000" dirty="0" smtClean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27784" y="1700808"/>
            <a:ext cx="64087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dirty="0" err="1" smtClean="0"/>
              <a:t>z.B</a:t>
            </a:r>
            <a:r>
              <a:rPr lang="de-AT" sz="800" dirty="0" smtClean="0"/>
              <a:t>: Christbaumkugelprofi 1.1. AB 2100,-, Einkäufe 25.11. 3.500,00 bar und 3.12. 2.500,00 auf Ziel, Verkäufe: 29.11. 7.500,00 bar, 5.12. 6.300,00 auf Ziel, Inventur: 31.12. Endbestand  </a:t>
            </a:r>
            <a:r>
              <a:rPr lang="de-AT" sz="800" dirty="0" smtClean="0">
                <a:solidFill>
                  <a:srgbClr val="FF0000"/>
                </a:solidFill>
              </a:rPr>
              <a:t>b) 1.500,00</a:t>
            </a:r>
          </a:p>
          <a:p>
            <a:r>
              <a:rPr lang="de-AT" sz="800" dirty="0" smtClean="0"/>
              <a:t>Aufgaben: Ermittlung Bestandsveränderung, Abschluss, Ermittlung Rohertrag</a:t>
            </a: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64" y="1857774"/>
            <a:ext cx="237978" cy="28077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2276872"/>
            <a:ext cx="62295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Microsoft Macintosh PowerPoint</Application>
  <PresentationFormat>Bildschirmpräsentation (4:3)</PresentationFormat>
  <Paragraphs>229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113</cp:revision>
  <cp:lastPrinted>2018-04-03T12:00:59Z</cp:lastPrinted>
  <dcterms:created xsi:type="dcterms:W3CDTF">2016-04-20T06:25:58Z</dcterms:created>
  <dcterms:modified xsi:type="dcterms:W3CDTF">2018-04-10T13:18:42Z</dcterms:modified>
</cp:coreProperties>
</file>