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61" r:id="rId3"/>
    <p:sldId id="258" r:id="rId4"/>
    <p:sldId id="262" r:id="rId5"/>
    <p:sldId id="263" r:id="rId6"/>
    <p:sldId id="264" r:id="rId7"/>
    <p:sldId id="260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74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Montag, 9. April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Montag, 9. April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Montag, 9. April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Montag, 9. April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Montag, 9. April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Montag, 9. April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Montag, 9. April 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Montag, 9. April 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Montag, 9. April 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Montag, 9. April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AT" smtClean="0"/>
              <a:t>Bild auf Platzhalter ziehen oder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Montag, 9. April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Montag, 9. April 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4000" dirty="0" smtClean="0"/>
              <a:t>Privatkonto</a:t>
            </a:r>
            <a:br>
              <a:rPr lang="de-DE" sz="4000" dirty="0" smtClean="0"/>
            </a:br>
            <a:r>
              <a:rPr lang="de-DE" sz="3200" dirty="0" smtClean="0"/>
              <a:t>(Unterkonto des Eigenkapitals)</a:t>
            </a:r>
            <a:br>
              <a:rPr lang="de-DE" sz="3200" dirty="0" smtClean="0"/>
            </a:br>
            <a:endParaRPr lang="de-DE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1 HLW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4560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94399"/>
            <a:ext cx="8229600" cy="623201"/>
          </a:xfrm>
        </p:spPr>
        <p:txBody>
          <a:bodyPr>
            <a:normAutofit/>
          </a:bodyPr>
          <a:lstStyle/>
          <a:p>
            <a:r>
              <a:rPr lang="de-DE" sz="2800" dirty="0" smtClean="0"/>
              <a:t>Privatkonto (...Unterkonto des Eigenkapitals)</a:t>
            </a:r>
            <a:endParaRPr lang="de-DE" sz="2800" dirty="0"/>
          </a:p>
        </p:txBody>
      </p:sp>
      <p:sp>
        <p:nvSpPr>
          <p:cNvPr id="7" name="Rectangle 44"/>
          <p:cNvSpPr>
            <a:spLocks noChangeArrowheads="1"/>
          </p:cNvSpPr>
          <p:nvPr/>
        </p:nvSpPr>
        <p:spPr bwMode="auto">
          <a:xfrm>
            <a:off x="1396650" y="2362199"/>
            <a:ext cx="1282379" cy="731863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pPr algn="ctr" eaLnBrk="1" hangingPunct="1"/>
            <a:r>
              <a:rPr lang="de-AT" sz="1400" dirty="0" smtClean="0"/>
              <a:t>AV</a:t>
            </a:r>
            <a:endParaRPr lang="de-AT" sz="1400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422294" y="1548499"/>
            <a:ext cx="2978150" cy="296862"/>
          </a:xfrm>
          <a:prstGeom prst="rect">
            <a:avLst/>
          </a:prstGeom>
          <a:solidFill>
            <a:srgbClr val="FFD7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de-DE" sz="1400" dirty="0" smtClean="0">
                <a:solidFill>
                  <a:srgbClr val="001D3A"/>
                </a:solidFill>
              </a:rPr>
              <a:t>Unternehmen</a:t>
            </a:r>
            <a:endParaRPr lang="de-AT" sz="1400" b="1" dirty="0">
              <a:solidFill>
                <a:srgbClr val="001D3A"/>
              </a:solidFill>
            </a:endParaRPr>
          </a:p>
        </p:txBody>
      </p:sp>
      <p:sp>
        <p:nvSpPr>
          <p:cNvPr id="11" name="Rectangle 44"/>
          <p:cNvSpPr>
            <a:spLocks noChangeArrowheads="1"/>
          </p:cNvSpPr>
          <p:nvPr/>
        </p:nvSpPr>
        <p:spPr bwMode="auto">
          <a:xfrm>
            <a:off x="3035973" y="2529907"/>
            <a:ext cx="1258576" cy="914400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pPr algn="ctr" eaLnBrk="1" hangingPunct="1"/>
            <a:r>
              <a:rPr lang="de-AT" sz="1400" dirty="0" smtClean="0"/>
              <a:t>FK</a:t>
            </a:r>
            <a:endParaRPr lang="de-AT" sz="1400" dirty="0"/>
          </a:p>
        </p:txBody>
      </p:sp>
      <p:sp>
        <p:nvSpPr>
          <p:cNvPr id="12" name="Rectangle 53"/>
          <p:cNvSpPr>
            <a:spLocks noChangeArrowheads="1"/>
          </p:cNvSpPr>
          <p:nvPr/>
        </p:nvSpPr>
        <p:spPr bwMode="auto">
          <a:xfrm>
            <a:off x="3035973" y="2362199"/>
            <a:ext cx="1258470" cy="350244"/>
          </a:xfrm>
          <a:prstGeom prst="rect">
            <a:avLst/>
          </a:prstGeom>
          <a:solidFill>
            <a:srgbClr val="FFFF99"/>
          </a:solidFill>
          <a:ln w="19050">
            <a:solidFill>
              <a:srgbClr val="008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/>
            <a:r>
              <a:rPr lang="de-DE" sz="1400" dirty="0" smtClean="0"/>
              <a:t>EK</a:t>
            </a:r>
            <a:endParaRPr lang="de-AT" sz="1400" dirty="0"/>
          </a:p>
        </p:txBody>
      </p:sp>
      <p:sp>
        <p:nvSpPr>
          <p:cNvPr id="13" name="Rectangle 44"/>
          <p:cNvSpPr>
            <a:spLocks noChangeArrowheads="1"/>
          </p:cNvSpPr>
          <p:nvPr/>
        </p:nvSpPr>
        <p:spPr bwMode="auto">
          <a:xfrm>
            <a:off x="1396649" y="3081563"/>
            <a:ext cx="1282379" cy="362744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pPr algn="ctr" eaLnBrk="1" hangingPunct="1"/>
            <a:r>
              <a:rPr lang="de-AT" sz="1400" dirty="0" smtClean="0"/>
              <a:t>UV</a:t>
            </a:r>
            <a:endParaRPr lang="de-AT" sz="1400" dirty="0"/>
          </a:p>
        </p:txBody>
      </p:sp>
      <p:cxnSp>
        <p:nvCxnSpPr>
          <p:cNvPr id="15" name="Gerade Verbindung 14"/>
          <p:cNvCxnSpPr/>
          <p:nvPr/>
        </p:nvCxnSpPr>
        <p:spPr>
          <a:xfrm>
            <a:off x="1422400" y="2221624"/>
            <a:ext cx="29781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>
            <a:off x="2840121" y="2221624"/>
            <a:ext cx="0" cy="122268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>
            <a:off x="4305300" y="2374023"/>
            <a:ext cx="2438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>
            <a:off x="6743700" y="2362199"/>
            <a:ext cx="0" cy="3502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feld 23"/>
          <p:cNvSpPr txBox="1"/>
          <p:nvPr/>
        </p:nvSpPr>
        <p:spPr>
          <a:xfrm>
            <a:off x="5582336" y="2617009"/>
            <a:ext cx="3412394" cy="938719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de-DE" sz="1100" b="1" dirty="0" smtClean="0"/>
              <a:t>Erfolgskonten  </a:t>
            </a:r>
          </a:p>
          <a:p>
            <a:pPr marL="628650" lvl="1" indent="-171450">
              <a:buFont typeface="Arial"/>
              <a:buChar char="•"/>
            </a:pPr>
            <a:r>
              <a:rPr lang="de-DE" sz="1100" dirty="0" smtClean="0"/>
              <a:t>Aufwände</a:t>
            </a:r>
          </a:p>
          <a:p>
            <a:pPr marL="628650" lvl="1" indent="-171450">
              <a:buFont typeface="Arial"/>
              <a:buChar char="•"/>
            </a:pPr>
            <a:r>
              <a:rPr lang="de-DE" sz="1100" dirty="0" smtClean="0"/>
              <a:t>Erträge</a:t>
            </a:r>
          </a:p>
          <a:p>
            <a:pPr marL="1085850" lvl="2" indent="-171450">
              <a:buFont typeface="Arial"/>
              <a:buChar char="•"/>
            </a:pPr>
            <a:r>
              <a:rPr lang="de-DE" sz="1100" dirty="0" smtClean="0"/>
              <a:t>GUV</a:t>
            </a:r>
          </a:p>
          <a:p>
            <a:pPr marL="1543050" lvl="3" indent="-171450">
              <a:buFont typeface="Arial"/>
              <a:buChar char="•"/>
            </a:pPr>
            <a:r>
              <a:rPr lang="de-DE" sz="1100" dirty="0" smtClean="0"/>
              <a:t>Abschluss ins EK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5582336" y="3662253"/>
            <a:ext cx="3412394" cy="2631490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b="1" dirty="0" smtClean="0"/>
              <a:t>2) Privatkonto </a:t>
            </a:r>
            <a:r>
              <a:rPr lang="de-DE" sz="1200" dirty="0" smtClean="0"/>
              <a:t>(Entnahmen, Einlagen)</a:t>
            </a:r>
          </a:p>
          <a:p>
            <a:pPr marL="628650" lvl="1" indent="-171450">
              <a:buFont typeface="Arial"/>
              <a:buChar char="•"/>
            </a:pPr>
            <a:r>
              <a:rPr lang="de-DE" sz="1100" dirty="0" smtClean="0"/>
              <a:t>Abschluss ins EK</a:t>
            </a:r>
          </a:p>
          <a:p>
            <a:endParaRPr lang="de-DE" sz="1400" b="1" dirty="0"/>
          </a:p>
          <a:p>
            <a:endParaRPr lang="de-DE" sz="1400" b="1" dirty="0" smtClean="0"/>
          </a:p>
          <a:p>
            <a:endParaRPr lang="de-DE" sz="1400" b="1" dirty="0"/>
          </a:p>
          <a:p>
            <a:endParaRPr lang="de-DE" sz="1400" b="1" dirty="0" smtClean="0"/>
          </a:p>
          <a:p>
            <a:endParaRPr lang="de-DE" sz="1400" b="1" dirty="0"/>
          </a:p>
          <a:p>
            <a:endParaRPr lang="de-DE" sz="1400" b="1" dirty="0" smtClean="0"/>
          </a:p>
          <a:p>
            <a:endParaRPr lang="de-DE" sz="1400" b="1" dirty="0"/>
          </a:p>
          <a:p>
            <a:endParaRPr lang="de-DE" sz="1400" b="1" dirty="0" smtClean="0"/>
          </a:p>
          <a:p>
            <a:endParaRPr lang="de-DE" sz="1400" b="1" dirty="0"/>
          </a:p>
          <a:p>
            <a:endParaRPr lang="de-DE" sz="1400" b="1" dirty="0" smtClean="0"/>
          </a:p>
        </p:txBody>
      </p:sp>
      <p:sp>
        <p:nvSpPr>
          <p:cNvPr id="27" name="Smiley 26"/>
          <p:cNvSpPr/>
          <p:nvPr/>
        </p:nvSpPr>
        <p:spPr>
          <a:xfrm>
            <a:off x="228600" y="2221624"/>
            <a:ext cx="609600" cy="686676"/>
          </a:xfrm>
          <a:prstGeom prst="smileyFac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9" name="Gerade Verbindung 28"/>
          <p:cNvCxnSpPr/>
          <p:nvPr/>
        </p:nvCxnSpPr>
        <p:spPr>
          <a:xfrm>
            <a:off x="1066800" y="1523099"/>
            <a:ext cx="0" cy="3315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0" y="1543629"/>
            <a:ext cx="965200" cy="296862"/>
          </a:xfrm>
          <a:prstGeom prst="rect">
            <a:avLst/>
          </a:prstGeom>
          <a:solidFill>
            <a:srgbClr val="FFD7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de-DE" sz="1200" dirty="0" smtClean="0">
                <a:solidFill>
                  <a:srgbClr val="001D3A"/>
                </a:solidFill>
              </a:rPr>
              <a:t>Unternehmer</a:t>
            </a:r>
            <a:endParaRPr lang="de-AT" sz="1200" b="1" dirty="0">
              <a:solidFill>
                <a:srgbClr val="001D3A"/>
              </a:solidFill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433436" y="1783250"/>
            <a:ext cx="7435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Bilanz</a:t>
            </a:r>
            <a:endParaRPr lang="de-DE" sz="1600" dirty="0"/>
          </a:p>
        </p:txBody>
      </p:sp>
      <p:cxnSp>
        <p:nvCxnSpPr>
          <p:cNvPr id="34" name="Gerade Verbindung mit Pfeil 33"/>
          <p:cNvCxnSpPr/>
          <p:nvPr/>
        </p:nvCxnSpPr>
        <p:spPr>
          <a:xfrm>
            <a:off x="838200" y="3836373"/>
            <a:ext cx="38033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/>
          <p:nvPr/>
        </p:nvCxnSpPr>
        <p:spPr>
          <a:xfrm flipH="1">
            <a:off x="838200" y="4541415"/>
            <a:ext cx="38033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feld 36"/>
          <p:cNvSpPr txBox="1"/>
          <p:nvPr/>
        </p:nvSpPr>
        <p:spPr>
          <a:xfrm>
            <a:off x="1307430" y="4356749"/>
            <a:ext cx="28990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Entnahmen (z.B. Geld aus Kassa)</a:t>
            </a:r>
            <a:endParaRPr lang="de-DE" sz="1400" dirty="0"/>
          </a:p>
        </p:txBody>
      </p:sp>
      <p:sp>
        <p:nvSpPr>
          <p:cNvPr id="38" name="Textfeld 37"/>
          <p:cNvSpPr txBox="1"/>
          <p:nvPr/>
        </p:nvSpPr>
        <p:spPr>
          <a:xfrm>
            <a:off x="1307430" y="3687832"/>
            <a:ext cx="27294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Einlagen (z.B. Geld in die Bank)</a:t>
            </a:r>
            <a:endParaRPr lang="de-DE" sz="1400" dirty="0"/>
          </a:p>
        </p:txBody>
      </p:sp>
      <p:pic>
        <p:nvPicPr>
          <p:cNvPr id="39" name="Bild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7599" y="4134474"/>
            <a:ext cx="2045905" cy="1112803"/>
          </a:xfrm>
          <a:prstGeom prst="rect">
            <a:avLst/>
          </a:prstGeom>
        </p:spPr>
      </p:pic>
      <p:pic>
        <p:nvPicPr>
          <p:cNvPr id="40" name="Bild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4380" y="5053964"/>
            <a:ext cx="2242420" cy="995477"/>
          </a:xfrm>
          <a:prstGeom prst="rect">
            <a:avLst/>
          </a:prstGeom>
        </p:spPr>
      </p:pic>
      <p:sp>
        <p:nvSpPr>
          <p:cNvPr id="44" name="Textfeld 43"/>
          <p:cNvSpPr txBox="1"/>
          <p:nvPr/>
        </p:nvSpPr>
        <p:spPr>
          <a:xfrm>
            <a:off x="1396651" y="5282515"/>
            <a:ext cx="3429350" cy="1107996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b="1" dirty="0" smtClean="0"/>
              <a:t>Spezialfall: Entnahme von Waren</a:t>
            </a:r>
            <a:endParaRPr lang="de-DE" sz="1400" dirty="0" smtClean="0"/>
          </a:p>
          <a:p>
            <a:pPr marL="285750" indent="-285750">
              <a:buFont typeface="Wingdings" charset="0"/>
              <a:buChar char="Ø"/>
            </a:pPr>
            <a:r>
              <a:rPr lang="de-DE" sz="1100" dirty="0"/>
              <a:t>gilt als Verkauf an </a:t>
            </a:r>
            <a:r>
              <a:rPr lang="de-DE" sz="1100" dirty="0" smtClean="0"/>
              <a:t>Unternehmer</a:t>
            </a:r>
          </a:p>
          <a:p>
            <a:pPr marL="285750" indent="-285750">
              <a:buFont typeface="Wingdings" charset="0"/>
              <a:buChar char="Ø"/>
            </a:pPr>
            <a:r>
              <a:rPr lang="de-DE" sz="1100" dirty="0" smtClean="0"/>
              <a:t>muss auf eigenen Ertragskonto gebucht werden</a:t>
            </a:r>
          </a:p>
          <a:p>
            <a:pPr marL="285750" indent="-285750">
              <a:buFont typeface="Wingdings" charset="0"/>
              <a:buChar char="Ø"/>
            </a:pPr>
            <a:endParaRPr lang="de-DE" sz="1400" dirty="0"/>
          </a:p>
          <a:p>
            <a:pPr marL="285750" indent="-285750">
              <a:buFont typeface="Wingdings" charset="0"/>
              <a:buChar char="Ø"/>
            </a:pPr>
            <a:endParaRPr lang="de-DE" sz="1400" dirty="0" smtClean="0"/>
          </a:p>
        </p:txBody>
      </p:sp>
      <p:sp>
        <p:nvSpPr>
          <p:cNvPr id="45" name="Rechteck 44"/>
          <p:cNvSpPr/>
          <p:nvPr/>
        </p:nvSpPr>
        <p:spPr>
          <a:xfrm>
            <a:off x="1535424" y="5936494"/>
            <a:ext cx="2978150" cy="2707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Privat / Eigenverbrauch</a:t>
            </a:r>
            <a:endParaRPr lang="de-DE" dirty="0"/>
          </a:p>
        </p:txBody>
      </p:sp>
      <p:sp>
        <p:nvSpPr>
          <p:cNvPr id="46" name="Rechteck 45"/>
          <p:cNvSpPr/>
          <p:nvPr/>
        </p:nvSpPr>
        <p:spPr>
          <a:xfrm>
            <a:off x="1527157" y="4068662"/>
            <a:ext cx="2986417" cy="24444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Bank / Privat</a:t>
            </a:r>
            <a:endParaRPr lang="de-DE" sz="1400" dirty="0"/>
          </a:p>
        </p:txBody>
      </p:sp>
      <p:sp>
        <p:nvSpPr>
          <p:cNvPr id="47" name="Rechteck 46"/>
          <p:cNvSpPr/>
          <p:nvPr/>
        </p:nvSpPr>
        <p:spPr>
          <a:xfrm>
            <a:off x="1527157" y="4690876"/>
            <a:ext cx="2986417" cy="24942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Privat / Kassa</a:t>
            </a:r>
            <a:endParaRPr lang="de-DE" sz="1400" dirty="0"/>
          </a:p>
        </p:txBody>
      </p:sp>
      <p:sp>
        <p:nvSpPr>
          <p:cNvPr id="3" name="Gleichschenkliges Dreieck 2"/>
          <p:cNvSpPr/>
          <p:nvPr/>
        </p:nvSpPr>
        <p:spPr>
          <a:xfrm>
            <a:off x="1066801" y="1104900"/>
            <a:ext cx="3527406" cy="295168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1226798" y="1399167"/>
            <a:ext cx="3286776" cy="2156561"/>
          </a:xfrm>
          <a:prstGeom prst="rect">
            <a:avLst/>
          </a:prstGeom>
          <a:noFill/>
          <a:ln w="952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3301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37" grpId="0"/>
      <p:bldP spid="38" grpId="0"/>
      <p:bldP spid="44" grpId="0" animBg="1"/>
      <p:bldP spid="45" grpId="0" animBg="1"/>
      <p:bldP spid="46" grpId="0" animBg="1"/>
      <p:bldP spid="4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463234" y="475457"/>
            <a:ext cx="6553200" cy="503237"/>
          </a:xfrm>
          <a:prstGeom prst="rect">
            <a:avLst/>
          </a:prstGeom>
          <a:solidFill>
            <a:srgbClr val="FFD7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de-DE" sz="2200" dirty="0"/>
              <a:t>Abschluss des Privatkontos</a:t>
            </a:r>
            <a:endParaRPr lang="de-AT" sz="2200" dirty="0"/>
          </a:p>
        </p:txBody>
      </p:sp>
      <p:sp>
        <p:nvSpPr>
          <p:cNvPr id="3113" name="Rectangle 55"/>
          <p:cNvSpPr>
            <a:spLocks noChangeArrowheads="1"/>
          </p:cNvSpPr>
          <p:nvPr/>
        </p:nvSpPr>
        <p:spPr bwMode="auto">
          <a:xfrm>
            <a:off x="6559915" y="5259388"/>
            <a:ext cx="1371600" cy="457200"/>
          </a:xfrm>
          <a:prstGeom prst="rect">
            <a:avLst/>
          </a:prstGeom>
          <a:solidFill>
            <a:srgbClr val="FFFF99"/>
          </a:solidFill>
          <a:ln w="19050">
            <a:solidFill>
              <a:srgbClr val="008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/>
            <a:r>
              <a:rPr lang="de-DE" sz="1400"/>
              <a:t>Saldo</a:t>
            </a:r>
          </a:p>
          <a:p>
            <a:pPr algn="ctr" eaLnBrk="1" hangingPunct="1"/>
            <a:r>
              <a:rPr lang="de-DE" sz="1400"/>
              <a:t>Privatkonto</a:t>
            </a:r>
            <a:endParaRPr lang="de-AT" sz="1400"/>
          </a:p>
        </p:txBody>
      </p:sp>
      <p:grpSp>
        <p:nvGrpSpPr>
          <p:cNvPr id="2" name="Gruppieren 46"/>
          <p:cNvGrpSpPr>
            <a:grpSpLocks/>
          </p:cNvGrpSpPr>
          <p:nvPr/>
        </p:nvGrpSpPr>
        <p:grpSpPr bwMode="auto">
          <a:xfrm>
            <a:off x="4875577" y="3087688"/>
            <a:ext cx="3273425" cy="2400300"/>
            <a:chOff x="5724525" y="2954338"/>
            <a:chExt cx="3273425" cy="2400300"/>
          </a:xfrm>
        </p:grpSpPr>
        <p:sp>
          <p:nvSpPr>
            <p:cNvPr id="4137" name="Line 56"/>
            <p:cNvSpPr>
              <a:spLocks noChangeShapeType="1"/>
            </p:cNvSpPr>
            <p:nvPr/>
          </p:nvSpPr>
          <p:spPr bwMode="auto">
            <a:xfrm>
              <a:off x="5727430" y="2954338"/>
              <a:ext cx="19460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de-DE"/>
            </a:p>
          </p:txBody>
        </p:sp>
        <p:sp>
          <p:nvSpPr>
            <p:cNvPr id="4138" name="Line 58"/>
            <p:cNvSpPr>
              <a:spLocks noChangeShapeType="1"/>
            </p:cNvSpPr>
            <p:nvPr/>
          </p:nvSpPr>
          <p:spPr bwMode="auto">
            <a:xfrm>
              <a:off x="5724525" y="3308351"/>
              <a:ext cx="32734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de-DE"/>
            </a:p>
          </p:txBody>
        </p:sp>
        <p:sp>
          <p:nvSpPr>
            <p:cNvPr id="4139" name="Line 59"/>
            <p:cNvSpPr>
              <a:spLocks noChangeShapeType="1"/>
            </p:cNvSpPr>
            <p:nvPr/>
          </p:nvSpPr>
          <p:spPr bwMode="auto">
            <a:xfrm>
              <a:off x="8988588" y="3297238"/>
              <a:ext cx="0" cy="2057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de-DE"/>
            </a:p>
          </p:txBody>
        </p:sp>
        <p:sp>
          <p:nvSpPr>
            <p:cNvPr id="4140" name="Line 60"/>
            <p:cNvSpPr>
              <a:spLocks noChangeShapeType="1"/>
            </p:cNvSpPr>
            <p:nvPr/>
          </p:nvSpPr>
          <p:spPr bwMode="auto">
            <a:xfrm flipH="1">
              <a:off x="8777455" y="5354638"/>
              <a:ext cx="216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de-DE"/>
            </a:p>
          </p:txBody>
        </p:sp>
        <p:sp>
          <p:nvSpPr>
            <p:cNvPr id="4141" name="Line 57"/>
            <p:cNvSpPr>
              <a:spLocks noChangeShapeType="1"/>
            </p:cNvSpPr>
            <p:nvPr/>
          </p:nvSpPr>
          <p:spPr bwMode="auto">
            <a:xfrm>
              <a:off x="5724525" y="2955322"/>
              <a:ext cx="0" cy="3600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de-DE"/>
            </a:p>
          </p:txBody>
        </p:sp>
      </p:grpSp>
      <p:sp>
        <p:nvSpPr>
          <p:cNvPr id="3110" name="Rectangle 44"/>
          <p:cNvSpPr>
            <a:spLocks noChangeArrowheads="1"/>
          </p:cNvSpPr>
          <p:nvPr/>
        </p:nvSpPr>
        <p:spPr bwMode="auto">
          <a:xfrm>
            <a:off x="5029565" y="1944688"/>
            <a:ext cx="1371600" cy="914400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pPr algn="ctr" eaLnBrk="1" hangingPunct="1"/>
            <a:r>
              <a:rPr lang="de-DE" sz="1400"/>
              <a:t>Entnahmen</a:t>
            </a:r>
            <a:endParaRPr lang="de-AT" sz="1400"/>
          </a:p>
        </p:txBody>
      </p:sp>
      <p:sp>
        <p:nvSpPr>
          <p:cNvPr id="3111" name="Rectangle 24"/>
          <p:cNvSpPr>
            <a:spLocks noChangeArrowheads="1"/>
          </p:cNvSpPr>
          <p:nvPr/>
        </p:nvSpPr>
        <p:spPr bwMode="auto">
          <a:xfrm>
            <a:off x="3121390" y="1944688"/>
            <a:ext cx="1371600" cy="457200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pPr algn="ctr" eaLnBrk="1" hangingPunct="1"/>
            <a:r>
              <a:rPr lang="de-DE" sz="1400"/>
              <a:t>Einlagen</a:t>
            </a:r>
            <a:endParaRPr lang="de-AT" sz="1400"/>
          </a:p>
        </p:txBody>
      </p:sp>
      <p:sp>
        <p:nvSpPr>
          <p:cNvPr id="3108" name="Rectangle 45"/>
          <p:cNvSpPr>
            <a:spLocks noChangeArrowheads="1"/>
          </p:cNvSpPr>
          <p:nvPr/>
        </p:nvSpPr>
        <p:spPr bwMode="auto">
          <a:xfrm>
            <a:off x="6561502" y="1944688"/>
            <a:ext cx="1371600" cy="1371600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pPr algn="ctr" eaLnBrk="1" hangingPunct="1"/>
            <a:r>
              <a:rPr lang="de-DE" sz="1400"/>
              <a:t>Einlagen</a:t>
            </a:r>
            <a:endParaRPr lang="de-AT" sz="1400"/>
          </a:p>
        </p:txBody>
      </p:sp>
      <p:sp>
        <p:nvSpPr>
          <p:cNvPr id="3109" name="Rectangle 25"/>
          <p:cNvSpPr>
            <a:spLocks noChangeArrowheads="1"/>
          </p:cNvSpPr>
          <p:nvPr/>
        </p:nvSpPr>
        <p:spPr bwMode="auto">
          <a:xfrm>
            <a:off x="1586277" y="1944688"/>
            <a:ext cx="1371600" cy="1371600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pPr algn="ctr" eaLnBrk="1" hangingPunct="1"/>
            <a:r>
              <a:rPr lang="de-DE" sz="1400"/>
              <a:t>Entnahmen</a:t>
            </a:r>
            <a:endParaRPr lang="de-AT" sz="1400"/>
          </a:p>
        </p:txBody>
      </p:sp>
      <p:sp>
        <p:nvSpPr>
          <p:cNvPr id="15411" name="Rectangle 51"/>
          <p:cNvSpPr>
            <a:spLocks noChangeArrowheads="1"/>
          </p:cNvSpPr>
          <p:nvPr/>
        </p:nvSpPr>
        <p:spPr bwMode="auto">
          <a:xfrm>
            <a:off x="5027977" y="3883025"/>
            <a:ext cx="1371600" cy="2298700"/>
          </a:xfrm>
          <a:prstGeom prst="rect">
            <a:avLst/>
          </a:prstGeom>
          <a:solidFill>
            <a:srgbClr val="FFF1AB"/>
          </a:solidFill>
          <a:ln w="19050">
            <a:solidFill>
              <a:srgbClr val="008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/>
            <a:r>
              <a:rPr lang="de-DE" sz="1400"/>
              <a:t>Endkapital</a:t>
            </a:r>
            <a:endParaRPr lang="de-AT" sz="1400"/>
          </a:p>
        </p:txBody>
      </p:sp>
      <p:sp>
        <p:nvSpPr>
          <p:cNvPr id="15386" name="Rectangle 26"/>
          <p:cNvSpPr>
            <a:spLocks noChangeArrowheads="1"/>
          </p:cNvSpPr>
          <p:nvPr/>
        </p:nvSpPr>
        <p:spPr bwMode="auto">
          <a:xfrm>
            <a:off x="1586277" y="4791075"/>
            <a:ext cx="1371600" cy="1524000"/>
          </a:xfrm>
          <a:prstGeom prst="rect">
            <a:avLst/>
          </a:prstGeom>
          <a:solidFill>
            <a:srgbClr val="FFF1AB"/>
          </a:solidFill>
          <a:ln w="19050">
            <a:solidFill>
              <a:srgbClr val="008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/>
            <a:r>
              <a:rPr lang="de-DE" sz="1400"/>
              <a:t>Endkapital</a:t>
            </a:r>
            <a:endParaRPr lang="de-AT" sz="1400"/>
          </a:p>
        </p:txBody>
      </p:sp>
      <p:grpSp>
        <p:nvGrpSpPr>
          <p:cNvPr id="3" name="Gruppieren 53"/>
          <p:cNvGrpSpPr>
            <a:grpSpLocks/>
          </p:cNvGrpSpPr>
          <p:nvPr/>
        </p:nvGrpSpPr>
        <p:grpSpPr bwMode="auto">
          <a:xfrm>
            <a:off x="4953365" y="1563688"/>
            <a:ext cx="3057525" cy="4840287"/>
            <a:chOff x="5802313" y="1430338"/>
            <a:chExt cx="3056890" cy="4840287"/>
          </a:xfrm>
        </p:grpSpPr>
        <p:sp>
          <p:nvSpPr>
            <p:cNvPr id="4131" name="Rectangle 41"/>
            <p:cNvSpPr>
              <a:spLocks noChangeArrowheads="1"/>
            </p:cNvSpPr>
            <p:nvPr/>
          </p:nvSpPr>
          <p:spPr bwMode="auto">
            <a:xfrm>
              <a:off x="7097713" y="1430338"/>
              <a:ext cx="4572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/>
            <a:p>
              <a:pPr algn="ctr" eaLnBrk="1" hangingPunct="1"/>
              <a:r>
                <a:rPr lang="de-DE" sz="1400"/>
                <a:t>Privat</a:t>
              </a:r>
              <a:endParaRPr lang="de-AT" sz="1400"/>
            </a:p>
          </p:txBody>
        </p:sp>
        <p:sp>
          <p:nvSpPr>
            <p:cNvPr id="4132" name="Line 42"/>
            <p:cNvSpPr>
              <a:spLocks noChangeShapeType="1"/>
            </p:cNvSpPr>
            <p:nvPr/>
          </p:nvSpPr>
          <p:spPr bwMode="auto">
            <a:xfrm>
              <a:off x="5802313" y="1735138"/>
              <a:ext cx="3048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de-DE"/>
            </a:p>
          </p:txBody>
        </p:sp>
        <p:sp>
          <p:nvSpPr>
            <p:cNvPr id="4133" name="Line 43"/>
            <p:cNvSpPr>
              <a:spLocks noChangeShapeType="1"/>
            </p:cNvSpPr>
            <p:nvPr/>
          </p:nvSpPr>
          <p:spPr bwMode="auto">
            <a:xfrm>
              <a:off x="7326313" y="1735138"/>
              <a:ext cx="0" cy="15240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de-DE"/>
            </a:p>
          </p:txBody>
        </p:sp>
        <p:sp>
          <p:nvSpPr>
            <p:cNvPr id="4134" name="Rectangle 47"/>
            <p:cNvSpPr>
              <a:spLocks noChangeArrowheads="1"/>
            </p:cNvSpPr>
            <p:nvPr/>
          </p:nvSpPr>
          <p:spPr bwMode="auto">
            <a:xfrm>
              <a:off x="7031990" y="3344863"/>
              <a:ext cx="595313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/>
            <a:p>
              <a:pPr algn="ctr" eaLnBrk="1" hangingPunct="1"/>
              <a:r>
                <a:rPr lang="de-DE" sz="1400"/>
                <a:t>Kapital</a:t>
              </a:r>
              <a:endParaRPr lang="de-AT" sz="1400"/>
            </a:p>
          </p:txBody>
        </p:sp>
        <p:sp>
          <p:nvSpPr>
            <p:cNvPr id="4135" name="Line 48"/>
            <p:cNvSpPr>
              <a:spLocks noChangeShapeType="1"/>
            </p:cNvSpPr>
            <p:nvPr/>
          </p:nvSpPr>
          <p:spPr bwMode="auto">
            <a:xfrm>
              <a:off x="5811203" y="3689350"/>
              <a:ext cx="3048000" cy="15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de-DE"/>
            </a:p>
          </p:txBody>
        </p:sp>
        <p:sp>
          <p:nvSpPr>
            <p:cNvPr id="4136" name="Line 49"/>
            <p:cNvSpPr>
              <a:spLocks noChangeShapeType="1"/>
            </p:cNvSpPr>
            <p:nvPr/>
          </p:nvSpPr>
          <p:spPr bwMode="auto">
            <a:xfrm>
              <a:off x="7324090" y="3678238"/>
              <a:ext cx="0" cy="25923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de-DE"/>
            </a:p>
          </p:txBody>
        </p:sp>
      </p:grpSp>
      <p:grpSp>
        <p:nvGrpSpPr>
          <p:cNvPr id="4" name="Gruppieren 46"/>
          <p:cNvGrpSpPr>
            <a:grpSpLocks/>
          </p:cNvGrpSpPr>
          <p:nvPr/>
        </p:nvGrpSpPr>
        <p:grpSpPr bwMode="auto">
          <a:xfrm>
            <a:off x="1510077" y="1563688"/>
            <a:ext cx="3048000" cy="4827587"/>
            <a:chOff x="2359025" y="1430338"/>
            <a:chExt cx="3048000" cy="4827587"/>
          </a:xfrm>
        </p:grpSpPr>
        <p:sp>
          <p:nvSpPr>
            <p:cNvPr id="4125" name="Rectangle 21"/>
            <p:cNvSpPr>
              <a:spLocks noChangeArrowheads="1"/>
            </p:cNvSpPr>
            <p:nvPr/>
          </p:nvSpPr>
          <p:spPr bwMode="auto">
            <a:xfrm>
              <a:off x="3654425" y="1430338"/>
              <a:ext cx="4572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/>
            <a:p>
              <a:pPr algn="ctr" eaLnBrk="1" hangingPunct="1"/>
              <a:r>
                <a:rPr lang="de-DE" sz="1400"/>
                <a:t>Privat</a:t>
              </a:r>
              <a:endParaRPr lang="de-AT" sz="1400"/>
            </a:p>
          </p:txBody>
        </p:sp>
        <p:sp>
          <p:nvSpPr>
            <p:cNvPr id="4126" name="Line 22"/>
            <p:cNvSpPr>
              <a:spLocks noChangeShapeType="1"/>
            </p:cNvSpPr>
            <p:nvPr/>
          </p:nvSpPr>
          <p:spPr bwMode="auto">
            <a:xfrm>
              <a:off x="2359025" y="1735138"/>
              <a:ext cx="3048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de-DE"/>
            </a:p>
          </p:txBody>
        </p:sp>
        <p:sp>
          <p:nvSpPr>
            <p:cNvPr id="4127" name="Line 23"/>
            <p:cNvSpPr>
              <a:spLocks noChangeShapeType="1"/>
            </p:cNvSpPr>
            <p:nvPr/>
          </p:nvSpPr>
          <p:spPr bwMode="auto">
            <a:xfrm>
              <a:off x="3883025" y="1735138"/>
              <a:ext cx="0" cy="15240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de-DE"/>
            </a:p>
          </p:txBody>
        </p:sp>
        <p:sp>
          <p:nvSpPr>
            <p:cNvPr id="4128" name="Rectangle 28"/>
            <p:cNvSpPr>
              <a:spLocks noChangeArrowheads="1"/>
            </p:cNvSpPr>
            <p:nvPr/>
          </p:nvSpPr>
          <p:spPr bwMode="auto">
            <a:xfrm>
              <a:off x="3590925" y="3333750"/>
              <a:ext cx="61595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/>
            <a:p>
              <a:pPr algn="ctr" eaLnBrk="1" hangingPunct="1"/>
              <a:r>
                <a:rPr lang="de-DE" sz="1400"/>
                <a:t>Kapital</a:t>
              </a:r>
              <a:endParaRPr lang="de-AT" sz="1400"/>
            </a:p>
          </p:txBody>
        </p:sp>
        <p:sp>
          <p:nvSpPr>
            <p:cNvPr id="4129" name="Line 29"/>
            <p:cNvSpPr>
              <a:spLocks noChangeShapeType="1"/>
            </p:cNvSpPr>
            <p:nvPr/>
          </p:nvSpPr>
          <p:spPr bwMode="auto">
            <a:xfrm>
              <a:off x="2359025" y="3667125"/>
              <a:ext cx="3048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de-DE"/>
            </a:p>
          </p:txBody>
        </p:sp>
        <p:sp>
          <p:nvSpPr>
            <p:cNvPr id="4130" name="Line 30"/>
            <p:cNvSpPr>
              <a:spLocks noChangeShapeType="1"/>
            </p:cNvSpPr>
            <p:nvPr/>
          </p:nvSpPr>
          <p:spPr bwMode="auto">
            <a:xfrm>
              <a:off x="3883025" y="3667125"/>
              <a:ext cx="0" cy="2590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de-DE"/>
            </a:p>
          </p:txBody>
        </p:sp>
      </p:grpSp>
      <p:sp>
        <p:nvSpPr>
          <p:cNvPr id="3094" name="Rectangle 50"/>
          <p:cNvSpPr>
            <a:spLocks noChangeArrowheads="1"/>
          </p:cNvSpPr>
          <p:nvPr/>
        </p:nvSpPr>
        <p:spPr bwMode="auto">
          <a:xfrm>
            <a:off x="6559915" y="3887788"/>
            <a:ext cx="1371600" cy="1371600"/>
          </a:xfrm>
          <a:prstGeom prst="rect">
            <a:avLst/>
          </a:prstGeom>
          <a:solidFill>
            <a:srgbClr val="FFF1AB"/>
          </a:solidFill>
          <a:ln w="19050">
            <a:solidFill>
              <a:srgbClr val="008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/>
            <a:r>
              <a:rPr lang="de-DE" sz="1400"/>
              <a:t>Anfangs-</a:t>
            </a:r>
          </a:p>
          <a:p>
            <a:pPr algn="ctr" eaLnBrk="1" hangingPunct="1"/>
            <a:r>
              <a:rPr lang="de-DE" sz="1400"/>
              <a:t>kapital</a:t>
            </a:r>
            <a:endParaRPr lang="de-AT" sz="1400"/>
          </a:p>
        </p:txBody>
      </p:sp>
      <p:sp>
        <p:nvSpPr>
          <p:cNvPr id="3095" name="Rectangle 31"/>
          <p:cNvSpPr>
            <a:spLocks noChangeArrowheads="1"/>
          </p:cNvSpPr>
          <p:nvPr/>
        </p:nvSpPr>
        <p:spPr bwMode="auto">
          <a:xfrm>
            <a:off x="3121390" y="3876675"/>
            <a:ext cx="1371600" cy="1371600"/>
          </a:xfrm>
          <a:prstGeom prst="rect">
            <a:avLst/>
          </a:prstGeom>
          <a:solidFill>
            <a:srgbClr val="FFF1AB"/>
          </a:solidFill>
          <a:ln w="19050">
            <a:solidFill>
              <a:srgbClr val="008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/>
            <a:r>
              <a:rPr lang="de-DE" sz="1400"/>
              <a:t>Anfangs-</a:t>
            </a:r>
          </a:p>
          <a:p>
            <a:pPr algn="ctr" eaLnBrk="1" hangingPunct="1"/>
            <a:r>
              <a:rPr lang="de-DE" sz="1400"/>
              <a:t>kapital</a:t>
            </a:r>
            <a:endParaRPr lang="de-AT" sz="1400"/>
          </a:p>
        </p:txBody>
      </p:sp>
      <p:sp>
        <p:nvSpPr>
          <p:cNvPr id="15392" name="Rectangle 32"/>
          <p:cNvSpPr>
            <a:spLocks noChangeArrowheads="1"/>
          </p:cNvSpPr>
          <p:nvPr/>
        </p:nvSpPr>
        <p:spPr bwMode="auto">
          <a:xfrm>
            <a:off x="3121390" y="5248275"/>
            <a:ext cx="1371600" cy="1066800"/>
          </a:xfrm>
          <a:prstGeom prst="rect">
            <a:avLst/>
          </a:prstGeom>
          <a:solidFill>
            <a:srgbClr val="0080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/>
            <a:r>
              <a:rPr lang="de-DE" sz="1400">
                <a:solidFill>
                  <a:schemeClr val="bg1"/>
                </a:solidFill>
              </a:rPr>
              <a:t>Gewinn</a:t>
            </a:r>
            <a:endParaRPr lang="de-AT" sz="1400">
              <a:solidFill>
                <a:schemeClr val="bg1"/>
              </a:solidFill>
            </a:endParaRPr>
          </a:p>
        </p:txBody>
      </p:sp>
      <p:sp>
        <p:nvSpPr>
          <p:cNvPr id="3087" name="Rectangle 19"/>
          <p:cNvSpPr>
            <a:spLocks noChangeArrowheads="1"/>
          </p:cNvSpPr>
          <p:nvPr/>
        </p:nvSpPr>
        <p:spPr bwMode="auto">
          <a:xfrm>
            <a:off x="3121390" y="2401888"/>
            <a:ext cx="1371600" cy="914400"/>
          </a:xfrm>
          <a:prstGeom prst="rect">
            <a:avLst/>
          </a:prstGeom>
          <a:solidFill>
            <a:srgbClr val="FFFF99"/>
          </a:solidFill>
          <a:ln w="19050">
            <a:solidFill>
              <a:srgbClr val="008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/>
            <a:r>
              <a:rPr lang="de-DE" sz="1400"/>
              <a:t>Saldo</a:t>
            </a:r>
            <a:endParaRPr lang="de-AT" sz="1400"/>
          </a:p>
        </p:txBody>
      </p:sp>
      <p:sp>
        <p:nvSpPr>
          <p:cNvPr id="3088" name="Rectangle 34"/>
          <p:cNvSpPr>
            <a:spLocks noChangeArrowheads="1"/>
          </p:cNvSpPr>
          <p:nvPr/>
        </p:nvSpPr>
        <p:spPr bwMode="auto">
          <a:xfrm>
            <a:off x="1586277" y="3876675"/>
            <a:ext cx="1371600" cy="914400"/>
          </a:xfrm>
          <a:prstGeom prst="rect">
            <a:avLst/>
          </a:prstGeom>
          <a:solidFill>
            <a:srgbClr val="FFFF99"/>
          </a:solidFill>
          <a:ln w="19050">
            <a:solidFill>
              <a:srgbClr val="008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/>
            <a:r>
              <a:rPr lang="de-DE" sz="1400"/>
              <a:t>Saldo</a:t>
            </a:r>
          </a:p>
          <a:p>
            <a:pPr algn="ctr" eaLnBrk="1" hangingPunct="1"/>
            <a:r>
              <a:rPr lang="de-DE" sz="1400"/>
              <a:t>Privatkonto</a:t>
            </a:r>
            <a:endParaRPr lang="de-AT" sz="1400"/>
          </a:p>
        </p:txBody>
      </p:sp>
      <p:grpSp>
        <p:nvGrpSpPr>
          <p:cNvPr id="5" name="Gruppieren 51"/>
          <p:cNvGrpSpPr>
            <a:grpSpLocks/>
          </p:cNvGrpSpPr>
          <p:nvPr/>
        </p:nvGrpSpPr>
        <p:grpSpPr bwMode="auto">
          <a:xfrm>
            <a:off x="1419590" y="2849563"/>
            <a:ext cx="3343275" cy="1489075"/>
            <a:chOff x="2268538" y="2716213"/>
            <a:chExt cx="3343275" cy="1489074"/>
          </a:xfrm>
        </p:grpSpPr>
        <p:sp>
          <p:nvSpPr>
            <p:cNvPr id="4120" name="Line 35"/>
            <p:cNvSpPr>
              <a:spLocks noChangeShapeType="1"/>
            </p:cNvSpPr>
            <p:nvPr/>
          </p:nvSpPr>
          <p:spPr bwMode="auto">
            <a:xfrm flipV="1">
              <a:off x="5348288" y="2725738"/>
              <a:ext cx="263525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de-DE"/>
            </a:p>
          </p:txBody>
        </p:sp>
        <p:sp>
          <p:nvSpPr>
            <p:cNvPr id="4121" name="Line 36"/>
            <p:cNvSpPr>
              <a:spLocks noChangeShapeType="1"/>
            </p:cNvSpPr>
            <p:nvPr/>
          </p:nvSpPr>
          <p:spPr bwMode="auto">
            <a:xfrm>
              <a:off x="5600701" y="2716213"/>
              <a:ext cx="0" cy="59372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de-DE"/>
            </a:p>
          </p:txBody>
        </p:sp>
        <p:sp>
          <p:nvSpPr>
            <p:cNvPr id="4122" name="Line 37"/>
            <p:cNvSpPr>
              <a:spLocks noChangeShapeType="1"/>
            </p:cNvSpPr>
            <p:nvPr/>
          </p:nvSpPr>
          <p:spPr bwMode="auto">
            <a:xfrm flipH="1">
              <a:off x="2271713" y="3308350"/>
              <a:ext cx="3328988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de-DE"/>
            </a:p>
          </p:txBody>
        </p:sp>
        <p:sp>
          <p:nvSpPr>
            <p:cNvPr id="4123" name="Line 39"/>
            <p:cNvSpPr>
              <a:spLocks noChangeShapeType="1"/>
            </p:cNvSpPr>
            <p:nvPr/>
          </p:nvSpPr>
          <p:spPr bwMode="auto">
            <a:xfrm>
              <a:off x="2268538" y="4200525"/>
              <a:ext cx="166688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de-DE"/>
            </a:p>
          </p:txBody>
        </p:sp>
        <p:sp>
          <p:nvSpPr>
            <p:cNvPr id="4124" name="Line 61"/>
            <p:cNvSpPr>
              <a:spLocks noChangeShapeType="1"/>
            </p:cNvSpPr>
            <p:nvPr/>
          </p:nvSpPr>
          <p:spPr bwMode="auto">
            <a:xfrm>
              <a:off x="2274888" y="3298825"/>
              <a:ext cx="0" cy="906462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5434" name="Rectangle 74"/>
          <p:cNvSpPr>
            <a:spLocks noChangeArrowheads="1"/>
          </p:cNvSpPr>
          <p:nvPr/>
        </p:nvSpPr>
        <p:spPr bwMode="auto">
          <a:xfrm>
            <a:off x="6551977" y="5722938"/>
            <a:ext cx="1381125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AT" sz="1400">
                <a:solidFill>
                  <a:schemeClr val="bg1"/>
                </a:solidFill>
              </a:rPr>
              <a:t>Gewinn</a:t>
            </a:r>
          </a:p>
        </p:txBody>
      </p:sp>
      <p:sp>
        <p:nvSpPr>
          <p:cNvPr id="56" name="Rectangle 2"/>
          <p:cNvSpPr>
            <a:spLocks noChangeArrowheads="1"/>
          </p:cNvSpPr>
          <p:nvPr/>
        </p:nvSpPr>
        <p:spPr bwMode="auto">
          <a:xfrm>
            <a:off x="1560877" y="1230313"/>
            <a:ext cx="2978150" cy="296862"/>
          </a:xfrm>
          <a:prstGeom prst="rect">
            <a:avLst/>
          </a:prstGeom>
          <a:solidFill>
            <a:srgbClr val="FFD7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de-DE" sz="1400">
                <a:solidFill>
                  <a:srgbClr val="001D3A"/>
                </a:solidFill>
              </a:rPr>
              <a:t>Buchung bei einem </a:t>
            </a:r>
            <a:r>
              <a:rPr lang="de-DE" sz="1400" b="1">
                <a:solidFill>
                  <a:srgbClr val="001D3A"/>
                </a:solidFill>
              </a:rPr>
              <a:t>Sollsaldo</a:t>
            </a:r>
            <a:endParaRPr lang="de-AT" sz="1400" b="1">
              <a:solidFill>
                <a:srgbClr val="001D3A"/>
              </a:solidFill>
            </a:endParaRPr>
          </a:p>
        </p:txBody>
      </p:sp>
      <p:sp>
        <p:nvSpPr>
          <p:cNvPr id="57" name="Rectangle 2"/>
          <p:cNvSpPr>
            <a:spLocks noChangeArrowheads="1"/>
          </p:cNvSpPr>
          <p:nvPr/>
        </p:nvSpPr>
        <p:spPr bwMode="auto">
          <a:xfrm>
            <a:off x="5007340" y="1230313"/>
            <a:ext cx="2978150" cy="296862"/>
          </a:xfrm>
          <a:prstGeom prst="rect">
            <a:avLst/>
          </a:prstGeom>
          <a:solidFill>
            <a:srgbClr val="FFD7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de-DE" sz="1400">
                <a:solidFill>
                  <a:srgbClr val="001D3A"/>
                </a:solidFill>
              </a:rPr>
              <a:t>Buchung bei einem </a:t>
            </a:r>
            <a:r>
              <a:rPr lang="de-DE" sz="1400" b="1">
                <a:solidFill>
                  <a:srgbClr val="001D3A"/>
                </a:solidFill>
              </a:rPr>
              <a:t>Habensaldo</a:t>
            </a:r>
            <a:endParaRPr lang="de-AT" sz="1400" b="1">
              <a:solidFill>
                <a:srgbClr val="001D3A"/>
              </a:solidFill>
            </a:endParaRPr>
          </a:p>
        </p:txBody>
      </p:sp>
      <p:sp>
        <p:nvSpPr>
          <p:cNvPr id="3112" name="Rectangle 53"/>
          <p:cNvSpPr>
            <a:spLocks noChangeArrowheads="1"/>
          </p:cNvSpPr>
          <p:nvPr/>
        </p:nvSpPr>
        <p:spPr bwMode="auto">
          <a:xfrm>
            <a:off x="5029565" y="2859088"/>
            <a:ext cx="1371600" cy="457200"/>
          </a:xfrm>
          <a:prstGeom prst="rect">
            <a:avLst/>
          </a:prstGeom>
          <a:solidFill>
            <a:srgbClr val="FFFF99"/>
          </a:solidFill>
          <a:ln w="19050">
            <a:solidFill>
              <a:srgbClr val="008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1" hangingPunct="1"/>
            <a:r>
              <a:rPr lang="de-DE" sz="1400"/>
              <a:t>Saldo</a:t>
            </a:r>
            <a:endParaRPr lang="de-AT" sz="1400"/>
          </a:p>
        </p:txBody>
      </p:sp>
    </p:spTree>
    <p:extLst>
      <p:ext uri="{BB962C8B-B14F-4D97-AF65-F5344CB8AC3E}">
        <p14:creationId xmlns:p14="http://schemas.microsoft.com/office/powerpoint/2010/main" val="2468147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0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10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1000"/>
                                        <p:tgtEl>
                                          <p:spTgt spid="15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1000"/>
                                        <p:tgtEl>
                                          <p:spTgt spid="1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3" grpId="0" animBg="1"/>
      <p:bldP spid="3110" grpId="0" animBg="1"/>
      <p:bldP spid="3111" grpId="0" animBg="1"/>
      <p:bldP spid="3108" grpId="0" animBg="1"/>
      <p:bldP spid="3109" grpId="0" animBg="1"/>
      <p:bldP spid="15411" grpId="0" animBg="1"/>
      <p:bldP spid="15386" grpId="0" animBg="1"/>
      <p:bldP spid="3094" grpId="0" animBg="1"/>
      <p:bldP spid="3095" grpId="0" animBg="1"/>
      <p:bldP spid="15392" grpId="0" animBg="1"/>
      <p:bldP spid="3087" grpId="0" animBg="1"/>
      <p:bldP spid="3088" grpId="0" animBg="1"/>
      <p:bldP spid="15434" grpId="0" animBg="1"/>
      <p:bldP spid="57" grpId="0" animBg="1"/>
      <p:bldP spid="31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41723"/>
            <a:ext cx="8229600" cy="990600"/>
          </a:xfrm>
        </p:spPr>
        <p:txBody>
          <a:bodyPr/>
          <a:lstStyle/>
          <a:p>
            <a:r>
              <a:rPr lang="de-DE" sz="2400" dirty="0" smtClean="0"/>
              <a:t>Kochrezept: Ablauf und Berücksichtigung des Privatkontos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39700" y="1206500"/>
            <a:ext cx="8775700" cy="5562600"/>
          </a:xfrm>
        </p:spPr>
        <p:txBody>
          <a:bodyPr>
            <a:normAutofit fontScale="85000" lnSpcReduction="20000"/>
          </a:bodyPr>
          <a:lstStyle/>
          <a:p>
            <a:r>
              <a:rPr lang="de-AT" sz="1900" b="1" dirty="0" smtClean="0">
                <a:solidFill>
                  <a:srgbClr val="FF0000"/>
                </a:solidFill>
              </a:rPr>
              <a:t>Erfassen </a:t>
            </a:r>
            <a:r>
              <a:rPr lang="de-AT" sz="1900" b="1" dirty="0">
                <a:solidFill>
                  <a:srgbClr val="FF0000"/>
                </a:solidFill>
              </a:rPr>
              <a:t>der einzelnen Geschäftsfälle </a:t>
            </a:r>
            <a:r>
              <a:rPr lang="de-AT" sz="1400" dirty="0">
                <a:solidFill>
                  <a:srgbClr val="FF0000"/>
                </a:solidFill>
              </a:rPr>
              <a:t>während des Jahres auf Bestands- und Erfolgskonten</a:t>
            </a:r>
            <a:r>
              <a:rPr lang="de-AT" sz="1400" b="1" dirty="0">
                <a:solidFill>
                  <a:srgbClr val="FF0000"/>
                </a:solidFill>
              </a:rPr>
              <a:t> </a:t>
            </a:r>
            <a:r>
              <a:rPr lang="de-AT" sz="1400" dirty="0">
                <a:solidFill>
                  <a:srgbClr val="FF0000"/>
                </a:solidFill>
              </a:rPr>
              <a:t>(</a:t>
            </a:r>
            <a:r>
              <a:rPr lang="de-AT" sz="1400" dirty="0" smtClean="0">
                <a:solidFill>
                  <a:srgbClr val="FF0000"/>
                </a:solidFill>
              </a:rPr>
              <a:t>inkl. </a:t>
            </a:r>
            <a:r>
              <a:rPr lang="de-AT" sz="1400" b="1" dirty="0" smtClean="0">
                <a:solidFill>
                  <a:srgbClr val="FF0000"/>
                </a:solidFill>
              </a:rPr>
              <a:t>Privatkonto</a:t>
            </a:r>
            <a:r>
              <a:rPr lang="de-AT" sz="1400" dirty="0" smtClean="0">
                <a:solidFill>
                  <a:srgbClr val="FF0000"/>
                </a:solidFill>
              </a:rPr>
              <a:t> u. </a:t>
            </a:r>
            <a:r>
              <a:rPr lang="de-AT" sz="1400" b="1" dirty="0" smtClean="0">
                <a:solidFill>
                  <a:srgbClr val="FF0000"/>
                </a:solidFill>
              </a:rPr>
              <a:t>Eigenverbrauchskonto)</a:t>
            </a:r>
            <a:r>
              <a:rPr lang="de-AT" sz="1400" dirty="0" smtClean="0">
                <a:solidFill>
                  <a:srgbClr val="FF0000"/>
                </a:solidFill>
              </a:rPr>
              <a:t> </a:t>
            </a:r>
            <a:r>
              <a:rPr lang="de-AT" sz="1400" dirty="0">
                <a:solidFill>
                  <a:srgbClr val="FF0000"/>
                </a:solidFill>
              </a:rPr>
              <a:t> </a:t>
            </a:r>
            <a:endParaRPr lang="de-AT" sz="1400" dirty="0" smtClean="0">
              <a:solidFill>
                <a:srgbClr val="FF0000"/>
              </a:solidFill>
            </a:endParaRPr>
          </a:p>
          <a:p>
            <a:endParaRPr lang="de-AT" sz="1400" b="1" dirty="0" smtClean="0"/>
          </a:p>
          <a:p>
            <a:endParaRPr lang="de-AT" sz="1400" b="1" dirty="0"/>
          </a:p>
          <a:p>
            <a:endParaRPr lang="de-AT" sz="1400" b="1" dirty="0" smtClean="0"/>
          </a:p>
          <a:p>
            <a:endParaRPr lang="de-AT" sz="1400" b="1" dirty="0"/>
          </a:p>
          <a:p>
            <a:endParaRPr lang="de-AT" sz="1400" b="1" dirty="0" smtClean="0"/>
          </a:p>
          <a:p>
            <a:endParaRPr lang="de-DE" sz="1400" dirty="0" smtClean="0"/>
          </a:p>
          <a:p>
            <a:endParaRPr lang="de-DE" sz="1400" dirty="0"/>
          </a:p>
          <a:p>
            <a:endParaRPr lang="de-DE" sz="1400" dirty="0" smtClean="0"/>
          </a:p>
          <a:p>
            <a:endParaRPr lang="de-DE" sz="1400" dirty="0"/>
          </a:p>
          <a:p>
            <a:endParaRPr lang="de-DE" sz="1400" dirty="0" smtClean="0"/>
          </a:p>
          <a:p>
            <a:endParaRPr lang="de-DE" sz="1400" dirty="0"/>
          </a:p>
          <a:p>
            <a:r>
              <a:rPr lang="de-AT" sz="1900" b="1" dirty="0">
                <a:solidFill>
                  <a:srgbClr val="FF0000"/>
                </a:solidFill>
              </a:rPr>
              <a:t>Abschluss des Privatkontos </a:t>
            </a:r>
            <a:r>
              <a:rPr lang="de-AT" sz="1400" dirty="0">
                <a:solidFill>
                  <a:srgbClr val="FF0000"/>
                </a:solidFill>
              </a:rPr>
              <a:t>auf das Konto Eigenkapital</a:t>
            </a:r>
            <a:r>
              <a:rPr lang="de-AT" sz="1400" dirty="0" smtClean="0">
                <a:solidFill>
                  <a:srgbClr val="FF0000"/>
                </a:solidFill>
              </a:rPr>
              <a:t>.</a:t>
            </a:r>
          </a:p>
          <a:p>
            <a:endParaRPr lang="de-AT" sz="1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de-AT" sz="1400" dirty="0" smtClean="0">
              <a:solidFill>
                <a:srgbClr val="FF0000"/>
              </a:solidFill>
            </a:endParaRPr>
          </a:p>
          <a:p>
            <a:endParaRPr lang="de-AT" sz="1400" dirty="0">
              <a:solidFill>
                <a:srgbClr val="FF0000"/>
              </a:solidFill>
            </a:endParaRPr>
          </a:p>
          <a:p>
            <a:endParaRPr lang="de-AT" sz="1400" dirty="0" smtClean="0">
              <a:solidFill>
                <a:srgbClr val="FF0000"/>
              </a:solidFill>
            </a:endParaRPr>
          </a:p>
          <a:p>
            <a:endParaRPr lang="de-AT" sz="1400" dirty="0">
              <a:solidFill>
                <a:srgbClr val="FF0000"/>
              </a:solidFill>
            </a:endParaRPr>
          </a:p>
          <a:p>
            <a:endParaRPr lang="de-AT" sz="1400" dirty="0" smtClean="0">
              <a:solidFill>
                <a:srgbClr val="FF0000"/>
              </a:solidFill>
            </a:endParaRPr>
          </a:p>
          <a:p>
            <a:endParaRPr lang="de-AT" sz="1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de-DE" sz="1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de-DE" sz="1400" dirty="0">
              <a:solidFill>
                <a:srgbClr val="FF0000"/>
              </a:solidFill>
            </a:endParaRPr>
          </a:p>
          <a:p>
            <a:r>
              <a:rPr lang="de-AT" sz="1900" b="1" dirty="0">
                <a:solidFill>
                  <a:srgbClr val="FF0000"/>
                </a:solidFill>
              </a:rPr>
              <a:t>Abschluss der Erfolgskonten </a:t>
            </a:r>
            <a:r>
              <a:rPr lang="de-AT" sz="1400" dirty="0">
                <a:solidFill>
                  <a:srgbClr val="FF0000"/>
                </a:solidFill>
              </a:rPr>
              <a:t>gegen </a:t>
            </a:r>
            <a:r>
              <a:rPr lang="de-AT" sz="1400" dirty="0" err="1">
                <a:solidFill>
                  <a:srgbClr val="FF0000"/>
                </a:solidFill>
              </a:rPr>
              <a:t>GuV</a:t>
            </a:r>
            <a:r>
              <a:rPr lang="de-AT" sz="1400" dirty="0" smtClean="0">
                <a:solidFill>
                  <a:srgbClr val="FF0000"/>
                </a:solidFill>
              </a:rPr>
              <a:t>.</a:t>
            </a:r>
            <a:endParaRPr lang="de-DE" sz="1400" dirty="0">
              <a:solidFill>
                <a:srgbClr val="FF0000"/>
              </a:solidFill>
            </a:endParaRPr>
          </a:p>
          <a:p>
            <a:r>
              <a:rPr lang="de-AT" sz="1900" b="1" dirty="0">
                <a:solidFill>
                  <a:srgbClr val="FF0000"/>
                </a:solidFill>
              </a:rPr>
              <a:t>Umbuchung des Kontos </a:t>
            </a:r>
            <a:r>
              <a:rPr lang="de-AT" sz="1900" b="1" dirty="0" err="1">
                <a:solidFill>
                  <a:srgbClr val="FF0000"/>
                </a:solidFill>
              </a:rPr>
              <a:t>GuV</a:t>
            </a:r>
            <a:r>
              <a:rPr lang="de-AT" sz="1900" b="1" dirty="0">
                <a:solidFill>
                  <a:srgbClr val="FF0000"/>
                </a:solidFill>
              </a:rPr>
              <a:t> </a:t>
            </a:r>
            <a:r>
              <a:rPr lang="de-AT" sz="1400" dirty="0">
                <a:solidFill>
                  <a:srgbClr val="FF0000"/>
                </a:solidFill>
              </a:rPr>
              <a:t>auf das Konto Eigenkapital</a:t>
            </a:r>
            <a:r>
              <a:rPr lang="de-AT" sz="1400" dirty="0" smtClean="0">
                <a:solidFill>
                  <a:srgbClr val="FF0000"/>
                </a:solidFill>
              </a:rPr>
              <a:t>.</a:t>
            </a:r>
            <a:endParaRPr lang="de-DE" sz="1400" dirty="0">
              <a:solidFill>
                <a:srgbClr val="FF0000"/>
              </a:solidFill>
            </a:endParaRPr>
          </a:p>
          <a:p>
            <a:r>
              <a:rPr lang="de-AT" sz="1900" b="1" dirty="0">
                <a:solidFill>
                  <a:srgbClr val="FF0000"/>
                </a:solidFill>
              </a:rPr>
              <a:t>Abschluss aller </a:t>
            </a:r>
            <a:r>
              <a:rPr lang="de-AT" sz="1900" b="1" dirty="0" smtClean="0">
                <a:solidFill>
                  <a:srgbClr val="FF0000"/>
                </a:solidFill>
              </a:rPr>
              <a:t>Bestandskonten </a:t>
            </a:r>
            <a:r>
              <a:rPr lang="de-AT" sz="1400" dirty="0" smtClean="0">
                <a:solidFill>
                  <a:srgbClr val="FF0000"/>
                </a:solidFill>
              </a:rPr>
              <a:t>(inkl. Eigenkapital) </a:t>
            </a:r>
            <a:r>
              <a:rPr lang="de-AT" sz="1400" dirty="0">
                <a:solidFill>
                  <a:srgbClr val="FF0000"/>
                </a:solidFill>
              </a:rPr>
              <a:t>gegen das Schlussbilanzkonto (SBK)</a:t>
            </a:r>
            <a:r>
              <a:rPr lang="de-AT" sz="1400" dirty="0" smtClean="0">
                <a:solidFill>
                  <a:srgbClr val="FF0000"/>
                </a:solidFill>
              </a:rPr>
              <a:t>.</a:t>
            </a:r>
            <a:endParaRPr lang="de-AT" sz="1900" b="1" dirty="0" smtClean="0"/>
          </a:p>
          <a:p>
            <a:r>
              <a:rPr lang="de-AT" sz="1400" dirty="0" smtClean="0"/>
              <a:t>Ü22,Ü23</a:t>
            </a:r>
            <a:endParaRPr lang="de-DE" sz="1400" dirty="0"/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999" y="1739832"/>
            <a:ext cx="5130801" cy="179076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Bild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998" y="4012967"/>
            <a:ext cx="5130801" cy="143288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89343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41723"/>
            <a:ext cx="8534400" cy="496477"/>
          </a:xfrm>
        </p:spPr>
        <p:txBody>
          <a:bodyPr>
            <a:normAutofit fontScale="90000"/>
          </a:bodyPr>
          <a:lstStyle/>
          <a:p>
            <a:r>
              <a:rPr lang="de-DE" sz="2400" b="1" dirty="0" smtClean="0"/>
              <a:t>Privat: Man muss nur 50% wissen um 100% Punkte zu bekommen</a:t>
            </a:r>
            <a:r>
              <a:rPr lang="de-DE" sz="2400" b="1" dirty="0" smtClean="0">
                <a:sym typeface="Wingdings"/>
              </a:rPr>
              <a:t></a:t>
            </a:r>
            <a:endParaRPr lang="de-DE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33849" y="998692"/>
            <a:ext cx="5506551" cy="540210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de-AT" sz="2000" dirty="0" smtClean="0">
                <a:sym typeface="Wingdings"/>
              </a:rPr>
              <a:t>Kommt in der Angabe </a:t>
            </a:r>
            <a:r>
              <a:rPr lang="de-AT" sz="2000" b="1" dirty="0" smtClean="0">
                <a:solidFill>
                  <a:srgbClr val="FF0000"/>
                </a:solidFill>
                <a:sym typeface="Wingdings"/>
              </a:rPr>
              <a:t>„Privat“ </a:t>
            </a:r>
            <a:r>
              <a:rPr lang="de-AT" sz="2000" dirty="0" smtClean="0">
                <a:sym typeface="Wingdings"/>
              </a:rPr>
              <a:t>vor</a:t>
            </a:r>
          </a:p>
          <a:p>
            <a:pPr marL="0" indent="0">
              <a:buNone/>
            </a:pPr>
            <a:endParaRPr lang="de-AT" sz="2000" dirty="0" smtClean="0">
              <a:sym typeface="Wingdings"/>
            </a:endParaRPr>
          </a:p>
          <a:p>
            <a:pPr marL="0" indent="0">
              <a:buNone/>
            </a:pPr>
            <a:endParaRPr lang="de-AT" sz="2000" dirty="0" smtClean="0">
              <a:sym typeface="Wingdings"/>
            </a:endParaRPr>
          </a:p>
          <a:p>
            <a:pPr marL="457200" indent="-457200">
              <a:buAutoNum type="arabicPeriod"/>
            </a:pPr>
            <a:r>
              <a:rPr lang="de-AT" sz="2000" dirty="0" smtClean="0">
                <a:sym typeface="Wingdings"/>
              </a:rPr>
              <a:t>Ist es eine </a:t>
            </a:r>
            <a:r>
              <a:rPr lang="de-AT" sz="2000" b="1" dirty="0" smtClean="0">
                <a:solidFill>
                  <a:srgbClr val="FF0000"/>
                </a:solidFill>
                <a:sym typeface="Wingdings"/>
              </a:rPr>
              <a:t>Entnahme von Waren </a:t>
            </a:r>
          </a:p>
          <a:p>
            <a:pPr marL="548640" lvl="2" indent="0">
              <a:buNone/>
            </a:pPr>
            <a:r>
              <a:rPr lang="de-AT" dirty="0" smtClean="0">
                <a:sym typeface="Wingdings"/>
              </a:rPr>
              <a:t>&gt; dann braucht man ein Erlöskonto: Eigenverbrauch (im Haben)</a:t>
            </a:r>
            <a:endParaRPr lang="de-AT" dirty="0">
              <a:sym typeface="Wingdings"/>
            </a:endParaRPr>
          </a:p>
          <a:p>
            <a:pPr marL="457200" indent="-457200">
              <a:buFont typeface="+mj-lt"/>
              <a:buAutoNum type="arabicPeriod"/>
            </a:pPr>
            <a:endParaRPr lang="de-AT" sz="2000" dirty="0" smtClean="0">
              <a:sym typeface="Wingdings"/>
            </a:endParaRPr>
          </a:p>
          <a:p>
            <a:pPr marL="457200" indent="-457200">
              <a:buFont typeface="+mj-lt"/>
              <a:buAutoNum type="arabicPeriod"/>
            </a:pPr>
            <a:endParaRPr lang="de-AT" sz="2000" dirty="0" smtClean="0">
              <a:sym typeface="Wingdings"/>
            </a:endParaRPr>
          </a:p>
          <a:p>
            <a:pPr marL="457200" indent="-457200">
              <a:buFont typeface="+mj-lt"/>
              <a:buAutoNum type="arabicPeriod"/>
            </a:pPr>
            <a:r>
              <a:rPr lang="de-AT" sz="2000" dirty="0" smtClean="0">
                <a:sym typeface="Wingdings"/>
              </a:rPr>
              <a:t>wenn nicht: </a:t>
            </a:r>
          </a:p>
          <a:p>
            <a:pPr lvl="1"/>
            <a:r>
              <a:rPr lang="de-AT" sz="1600" b="1" dirty="0" smtClean="0">
                <a:solidFill>
                  <a:srgbClr val="008000"/>
                </a:solidFill>
                <a:sym typeface="Wingdings"/>
              </a:rPr>
              <a:t>Einlage oder Entnahme von Vermögen </a:t>
            </a:r>
          </a:p>
          <a:p>
            <a:pPr lvl="1"/>
            <a:r>
              <a:rPr lang="de-AT" sz="1600" dirty="0" smtClean="0">
                <a:sym typeface="Wingdings"/>
              </a:rPr>
              <a:t>(Anlagevermögen od. z.B. Geld) </a:t>
            </a:r>
          </a:p>
          <a:p>
            <a:pPr lvl="1"/>
            <a:r>
              <a:rPr lang="de-AT" sz="1800" dirty="0" smtClean="0">
                <a:sym typeface="Wingdings"/>
              </a:rPr>
              <a:t>&gt; dann braucht man ein akt. Bestandskonto</a:t>
            </a:r>
          </a:p>
          <a:p>
            <a:pPr lvl="1"/>
            <a:r>
              <a:rPr lang="de-AT" sz="1800" dirty="0" smtClean="0">
                <a:sym typeface="Wingdings"/>
              </a:rPr>
              <a:t>Berücksichtigung der Buchungsregeln </a:t>
            </a:r>
            <a:endParaRPr lang="de-AT" sz="1800" dirty="0">
              <a:sym typeface="Wingdings"/>
            </a:endParaRPr>
          </a:p>
          <a:p>
            <a:pPr lvl="2"/>
            <a:r>
              <a:rPr lang="de-AT" sz="1600" dirty="0" smtClean="0">
                <a:sym typeface="Wingdings"/>
              </a:rPr>
              <a:t>Fuhrpark</a:t>
            </a:r>
          </a:p>
          <a:p>
            <a:pPr lvl="2"/>
            <a:r>
              <a:rPr lang="de-AT" sz="1600" dirty="0" smtClean="0">
                <a:sym typeface="Wingdings"/>
              </a:rPr>
              <a:t>Bank</a:t>
            </a:r>
          </a:p>
          <a:p>
            <a:pPr lvl="2"/>
            <a:r>
              <a:rPr lang="de-AT" sz="1600" dirty="0" smtClean="0">
                <a:sym typeface="Wingdings"/>
              </a:rPr>
              <a:t>Kassa, </a:t>
            </a:r>
            <a:r>
              <a:rPr lang="de-AT" sz="1600" dirty="0" err="1" smtClean="0">
                <a:sym typeface="Wingdings"/>
              </a:rPr>
              <a:t>etc</a:t>
            </a:r>
            <a:endParaRPr lang="de-AT" sz="1600" dirty="0" smtClean="0"/>
          </a:p>
          <a:p>
            <a:pPr marL="0" indent="0">
              <a:buNone/>
            </a:pPr>
            <a:endParaRPr lang="de-DE" sz="1400" dirty="0" smtClean="0"/>
          </a:p>
          <a:p>
            <a:endParaRPr lang="de-DE" sz="1400" dirty="0"/>
          </a:p>
          <a:p>
            <a:endParaRPr lang="de-DE" sz="1400" dirty="0" smtClean="0"/>
          </a:p>
        </p:txBody>
      </p:sp>
      <p:sp>
        <p:nvSpPr>
          <p:cNvPr id="8" name="Textfeld 7"/>
          <p:cNvSpPr txBox="1"/>
          <p:nvPr/>
        </p:nvSpPr>
        <p:spPr>
          <a:xfrm>
            <a:off x="5562250" y="5074752"/>
            <a:ext cx="28870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Entnahmen (z.B. Geld aus Kassa)</a:t>
            </a:r>
            <a:endParaRPr lang="de-DE" sz="1400" dirty="0"/>
          </a:p>
        </p:txBody>
      </p:sp>
      <p:sp>
        <p:nvSpPr>
          <p:cNvPr id="9" name="Textfeld 8"/>
          <p:cNvSpPr txBox="1"/>
          <p:nvPr/>
        </p:nvSpPr>
        <p:spPr>
          <a:xfrm>
            <a:off x="5562250" y="4405835"/>
            <a:ext cx="27181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Einlagen (z.B. Geld in die Bank)</a:t>
            </a:r>
            <a:endParaRPr lang="de-DE" sz="1400" dirty="0"/>
          </a:p>
        </p:txBody>
      </p:sp>
      <p:sp>
        <p:nvSpPr>
          <p:cNvPr id="10" name="Rechteck 9"/>
          <p:cNvSpPr/>
          <p:nvPr/>
        </p:nvSpPr>
        <p:spPr>
          <a:xfrm>
            <a:off x="5781977" y="4786665"/>
            <a:ext cx="2974056" cy="24444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Bank / Privat</a:t>
            </a:r>
            <a:endParaRPr lang="de-DE" sz="1400" dirty="0"/>
          </a:p>
        </p:txBody>
      </p:sp>
      <p:sp>
        <p:nvSpPr>
          <p:cNvPr id="11" name="Rechteck 10"/>
          <p:cNvSpPr/>
          <p:nvPr/>
        </p:nvSpPr>
        <p:spPr>
          <a:xfrm>
            <a:off x="5781977" y="5408879"/>
            <a:ext cx="2974056" cy="24942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Privat / Kassa</a:t>
            </a:r>
            <a:endParaRPr lang="de-DE" sz="1400" dirty="0"/>
          </a:p>
        </p:txBody>
      </p:sp>
      <p:sp>
        <p:nvSpPr>
          <p:cNvPr id="12" name="Textfeld 11"/>
          <p:cNvSpPr txBox="1"/>
          <p:nvPr/>
        </p:nvSpPr>
        <p:spPr>
          <a:xfrm>
            <a:off x="5562250" y="2123532"/>
            <a:ext cx="3429350" cy="1107996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b="1" dirty="0" smtClean="0"/>
              <a:t>Spezialfall: Entnahme von Waren</a:t>
            </a:r>
            <a:endParaRPr lang="de-DE" sz="1400" dirty="0" smtClean="0"/>
          </a:p>
          <a:p>
            <a:pPr marL="285750" indent="-285750">
              <a:buFont typeface="Wingdings" charset="0"/>
              <a:buChar char="Ø"/>
            </a:pPr>
            <a:r>
              <a:rPr lang="de-DE" sz="1100" dirty="0"/>
              <a:t>gilt als Verkauf an </a:t>
            </a:r>
            <a:r>
              <a:rPr lang="de-DE" sz="1100" dirty="0" smtClean="0"/>
              <a:t>Unternehmer</a:t>
            </a:r>
          </a:p>
          <a:p>
            <a:pPr marL="285750" indent="-285750">
              <a:buFont typeface="Wingdings" charset="0"/>
              <a:buChar char="Ø"/>
            </a:pPr>
            <a:r>
              <a:rPr lang="de-DE" sz="1100" dirty="0" smtClean="0"/>
              <a:t>muss auf eigenen Ertragskonto gebucht werden</a:t>
            </a:r>
          </a:p>
          <a:p>
            <a:pPr marL="285750" indent="-285750">
              <a:buFont typeface="Wingdings" charset="0"/>
              <a:buChar char="Ø"/>
            </a:pPr>
            <a:endParaRPr lang="de-DE" sz="1400" dirty="0"/>
          </a:p>
          <a:p>
            <a:pPr marL="285750" indent="-285750">
              <a:buFont typeface="Wingdings" charset="0"/>
              <a:buChar char="Ø"/>
            </a:pPr>
            <a:endParaRPr lang="de-DE" sz="1400" dirty="0" smtClean="0"/>
          </a:p>
        </p:txBody>
      </p:sp>
      <p:sp>
        <p:nvSpPr>
          <p:cNvPr id="13" name="Rechteck 12"/>
          <p:cNvSpPr/>
          <p:nvPr/>
        </p:nvSpPr>
        <p:spPr>
          <a:xfrm>
            <a:off x="5701023" y="2777511"/>
            <a:ext cx="2978150" cy="2707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Privat / Eigenverbrauch</a:t>
            </a:r>
            <a:endParaRPr lang="de-DE" dirty="0"/>
          </a:p>
        </p:txBody>
      </p:sp>
      <p:sp>
        <p:nvSpPr>
          <p:cNvPr id="14" name="Rechteck 13"/>
          <p:cNvSpPr/>
          <p:nvPr/>
        </p:nvSpPr>
        <p:spPr>
          <a:xfrm>
            <a:off x="5562250" y="4405835"/>
            <a:ext cx="3429350" cy="14559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627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000" b="1" dirty="0" smtClean="0"/>
              <a:t>Übung L </a:t>
            </a:r>
            <a:r>
              <a:rPr lang="de-DE" sz="2200" b="1" dirty="0" smtClean="0"/>
              <a:t>4.06</a:t>
            </a:r>
            <a:endParaRPr lang="de-DE" sz="2200" b="1" dirty="0"/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19199"/>
            <a:ext cx="8167378" cy="2692401"/>
          </a:xfrm>
          <a:prstGeom prst="rect">
            <a:avLst/>
          </a:prstGeom>
        </p:spPr>
      </p:pic>
      <p:pic>
        <p:nvPicPr>
          <p:cNvPr id="5" name="Bild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699" y="4417076"/>
            <a:ext cx="7912101" cy="1056624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774699" y="5715000"/>
            <a:ext cx="1442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Ü</a:t>
            </a:r>
            <a:r>
              <a:rPr lang="de-DE" dirty="0" smtClean="0"/>
              <a:t> 4.14, 4.15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7500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 smtClean="0"/>
              <a:t>Kochrezept: Ablauf Hauptbuch und Berücksichtigung der </a:t>
            </a:r>
            <a:r>
              <a:rPr lang="de-DE" sz="2400" smtClean="0"/>
              <a:t>Warenkonten und des </a:t>
            </a:r>
            <a:r>
              <a:rPr lang="de-DE" sz="2400" dirty="0" smtClean="0"/>
              <a:t>Privatkontos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73623"/>
            <a:ext cx="8229600" cy="4876800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de-AT" sz="1900" b="1" dirty="0" smtClean="0"/>
              <a:t>Ggf. </a:t>
            </a:r>
            <a:r>
              <a:rPr lang="de-AT" sz="1900" b="1" dirty="0"/>
              <a:t>- Erstellen der Schlussbilanz (des Vorjahres) </a:t>
            </a:r>
            <a:endParaRPr lang="de-AT" sz="1900" b="1" dirty="0" smtClean="0"/>
          </a:p>
          <a:p>
            <a:pPr marL="457200" lvl="0" indent="-457200">
              <a:buFont typeface="+mj-lt"/>
              <a:buAutoNum type="arabicPeriod"/>
            </a:pPr>
            <a:r>
              <a:rPr lang="de-AT" sz="1900" b="1" dirty="0" smtClean="0"/>
              <a:t>Eröffnung </a:t>
            </a:r>
            <a:r>
              <a:rPr lang="de-AT" sz="1900" b="1" dirty="0"/>
              <a:t>aller Bestandskonten aus der SBK.</a:t>
            </a:r>
            <a:r>
              <a:rPr lang="de-AT" sz="1900" dirty="0"/>
              <a:t> </a:t>
            </a:r>
            <a:endParaRPr lang="de-DE" sz="1900" dirty="0"/>
          </a:p>
          <a:p>
            <a:pPr marL="457200" lvl="0" indent="-457200">
              <a:buFont typeface="+mj-lt"/>
              <a:buAutoNum type="arabicPeriod"/>
            </a:pPr>
            <a:r>
              <a:rPr lang="de-AT" sz="1900" b="1" dirty="0"/>
              <a:t>Erfassen der einzelnen Geschäftsfälle während des Jahres auf Bestands- und Erfolgskonten (</a:t>
            </a:r>
            <a:r>
              <a:rPr lang="de-AT" sz="1900" b="1" dirty="0" err="1"/>
              <a:t>inkl</a:t>
            </a:r>
            <a:r>
              <a:rPr lang="de-AT" sz="1900" b="1" dirty="0"/>
              <a:t> Privatkonto</a:t>
            </a:r>
            <a:r>
              <a:rPr lang="de-AT" sz="1900" b="1" dirty="0" smtClean="0"/>
              <a:t>) </a:t>
            </a:r>
            <a:r>
              <a:rPr lang="de-AT" sz="1900" dirty="0"/>
              <a:t> </a:t>
            </a:r>
            <a:endParaRPr lang="de-DE" sz="1900" dirty="0"/>
          </a:p>
          <a:p>
            <a:pPr marL="457200" lvl="0" indent="-457200">
              <a:buFont typeface="+mj-lt"/>
              <a:buAutoNum type="arabicPeriod"/>
            </a:pPr>
            <a:r>
              <a:rPr lang="de-AT" sz="1900" b="1" dirty="0"/>
              <a:t>Durchführung der Um- und Nachbuchungen </a:t>
            </a:r>
            <a:endParaRPr lang="de-DE" dirty="0"/>
          </a:p>
          <a:p>
            <a:pPr lvl="2"/>
            <a:r>
              <a:rPr lang="de-AT" dirty="0"/>
              <a:t>Ermittlung und Verbuchung des Handelswareneinsatzes: </a:t>
            </a:r>
            <a:endParaRPr lang="de-DE" dirty="0"/>
          </a:p>
          <a:p>
            <a:pPr lvl="4"/>
            <a:r>
              <a:rPr lang="de-AT" b="1" dirty="0"/>
              <a:t>Inventur</a:t>
            </a:r>
            <a:r>
              <a:rPr lang="de-AT" dirty="0"/>
              <a:t> (EB – Zählen des HW Vorrates am Jahresende)</a:t>
            </a:r>
            <a:endParaRPr lang="de-DE" dirty="0"/>
          </a:p>
          <a:p>
            <a:pPr lvl="5"/>
            <a:r>
              <a:rPr lang="de-AT" dirty="0"/>
              <a:t>Lagerauf- bzw. (EB-AB = +): HW Vorrat/HW Einsatz</a:t>
            </a:r>
            <a:endParaRPr lang="de-DE" sz="1500" dirty="0"/>
          </a:p>
          <a:p>
            <a:pPr lvl="5"/>
            <a:r>
              <a:rPr lang="de-AT" dirty="0"/>
              <a:t>Lagerabbau  (EB-AB = -): HW Einsatz/HW </a:t>
            </a:r>
            <a:r>
              <a:rPr lang="de-AT" dirty="0" smtClean="0"/>
              <a:t>Vorrat</a:t>
            </a:r>
            <a:endParaRPr lang="de-DE" sz="2800" dirty="0"/>
          </a:p>
          <a:p>
            <a:pPr marL="457200" lvl="0" indent="-457200">
              <a:buFont typeface="+mj-lt"/>
              <a:buAutoNum type="arabicPeriod"/>
            </a:pPr>
            <a:r>
              <a:rPr lang="de-AT" sz="1900" b="1" dirty="0">
                <a:solidFill>
                  <a:srgbClr val="008000"/>
                </a:solidFill>
              </a:rPr>
              <a:t>Abschluss des Privatkontos auf das Konto Eigenkapital</a:t>
            </a:r>
            <a:r>
              <a:rPr lang="de-AT" sz="1900" b="1" dirty="0" smtClean="0">
                <a:solidFill>
                  <a:srgbClr val="008000"/>
                </a:solidFill>
              </a:rPr>
              <a:t>.</a:t>
            </a:r>
            <a:endParaRPr lang="de-DE" sz="1900" dirty="0">
              <a:solidFill>
                <a:srgbClr val="00800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de-AT" sz="1900" b="1" dirty="0">
                <a:solidFill>
                  <a:srgbClr val="FF6600"/>
                </a:solidFill>
              </a:rPr>
              <a:t>Abschluss der Erfolgskonten gegen </a:t>
            </a:r>
            <a:r>
              <a:rPr lang="de-AT" sz="1900" b="1" dirty="0" err="1">
                <a:solidFill>
                  <a:srgbClr val="FF6600"/>
                </a:solidFill>
              </a:rPr>
              <a:t>GuV</a:t>
            </a:r>
            <a:r>
              <a:rPr lang="de-AT" sz="1900" b="1" dirty="0" smtClean="0">
                <a:solidFill>
                  <a:srgbClr val="FF6600"/>
                </a:solidFill>
              </a:rPr>
              <a:t>.</a:t>
            </a:r>
            <a:endParaRPr lang="de-DE" sz="1900" dirty="0">
              <a:solidFill>
                <a:srgbClr val="FF660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de-AT" sz="1900" b="1" dirty="0">
                <a:solidFill>
                  <a:srgbClr val="FF6600"/>
                </a:solidFill>
              </a:rPr>
              <a:t>Umbuchung des Kontos </a:t>
            </a:r>
            <a:r>
              <a:rPr lang="de-AT" sz="1900" b="1" dirty="0" err="1">
                <a:solidFill>
                  <a:srgbClr val="FF6600"/>
                </a:solidFill>
              </a:rPr>
              <a:t>GuV</a:t>
            </a:r>
            <a:r>
              <a:rPr lang="de-AT" sz="1900" b="1" dirty="0">
                <a:solidFill>
                  <a:srgbClr val="FF6600"/>
                </a:solidFill>
              </a:rPr>
              <a:t> auf das Konto Eigenkapital</a:t>
            </a:r>
            <a:r>
              <a:rPr lang="de-AT" sz="1900" b="1" dirty="0" smtClean="0">
                <a:solidFill>
                  <a:srgbClr val="FF6600"/>
                </a:solidFill>
              </a:rPr>
              <a:t>.</a:t>
            </a:r>
            <a:endParaRPr lang="de-DE" sz="1900" dirty="0">
              <a:solidFill>
                <a:srgbClr val="FF660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de-AT" sz="1900" b="1" dirty="0">
                <a:solidFill>
                  <a:srgbClr val="FF0000"/>
                </a:solidFill>
              </a:rPr>
              <a:t>Abschluss aller Bestandskonten gegen das Schlussbilanzkonto (SBK)</a:t>
            </a:r>
            <a:r>
              <a:rPr lang="de-AT" sz="1900" b="1" dirty="0" smtClean="0">
                <a:solidFill>
                  <a:srgbClr val="FF0000"/>
                </a:solidFill>
              </a:rPr>
              <a:t>.</a:t>
            </a:r>
            <a:endParaRPr lang="de-DE" sz="1900" dirty="0">
              <a:solidFill>
                <a:srgbClr val="FF000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de-AT" sz="1900" b="1" dirty="0"/>
              <a:t>Kontrolle der </a:t>
            </a:r>
            <a:r>
              <a:rPr lang="de-AT" sz="1900" b="1" dirty="0" smtClean="0"/>
              <a:t>Summengleichheit </a:t>
            </a:r>
            <a:r>
              <a:rPr lang="de-AT" sz="1900" b="1" dirty="0"/>
              <a:t>in der Schlussbilanz (SBK). </a:t>
            </a:r>
            <a:endParaRPr lang="de-DE" sz="1900" dirty="0"/>
          </a:p>
          <a:p>
            <a:pPr marL="457200" indent="-457200">
              <a:buFont typeface="+mj-lt"/>
              <a:buAutoNum type="arabicPeriod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0657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80609"/>
            <a:ext cx="8229600" cy="505582"/>
          </a:xfrm>
        </p:spPr>
        <p:txBody>
          <a:bodyPr>
            <a:normAutofit/>
          </a:bodyPr>
          <a:lstStyle/>
          <a:p>
            <a:r>
              <a:rPr lang="de-DE" sz="2000" dirty="0" smtClean="0"/>
              <a:t>Kochrezept: Hauptbuch – </a:t>
            </a:r>
            <a:r>
              <a:rPr lang="de-DE" sz="2000" dirty="0" smtClean="0"/>
              <a:t>Ablauf: </a:t>
            </a:r>
            <a:r>
              <a:rPr lang="de-DE" sz="2000" dirty="0" smtClean="0"/>
              <a:t>(Übungen Love </a:t>
            </a:r>
            <a:r>
              <a:rPr lang="de-DE" sz="2000" dirty="0" err="1" smtClean="0"/>
              <a:t>Dist</a:t>
            </a:r>
            <a:r>
              <a:rPr lang="de-DE" sz="2000" dirty="0" smtClean="0"/>
              <a:t>., Ü24)</a:t>
            </a:r>
            <a:endParaRPr lang="de-DE" sz="2000" dirty="0"/>
          </a:p>
        </p:txBody>
      </p:sp>
      <p:pic>
        <p:nvPicPr>
          <p:cNvPr id="6" name="Bild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00" y="638122"/>
            <a:ext cx="8458200" cy="6167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760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larheit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Klarheit.thmx</Template>
  <TotalTime>0</TotalTime>
  <Words>321</Words>
  <Application>Microsoft Macintosh PowerPoint</Application>
  <PresentationFormat>Bildschirmpräsentation (4:3)</PresentationFormat>
  <Paragraphs>127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Klarheit</vt:lpstr>
      <vt:lpstr>Privatkonto (Unterkonto des Eigenkapitals) </vt:lpstr>
      <vt:lpstr>Privatkonto (...Unterkonto des Eigenkapitals)</vt:lpstr>
      <vt:lpstr>PowerPoint-Präsentation</vt:lpstr>
      <vt:lpstr>Kochrezept: Ablauf und Berücksichtigung des Privatkontos</vt:lpstr>
      <vt:lpstr>Privat: Man muss nur 50% wissen um 100% Punkte zu bekommen</vt:lpstr>
      <vt:lpstr>Übung L 4.06</vt:lpstr>
      <vt:lpstr>Kochrezept: Ablauf Hauptbuch und Berücksichtigung der Warenkonten und des Privatkontos</vt:lpstr>
      <vt:lpstr>Kochrezept: Hauptbuch – Ablauf: (Übungen Love Dist., Ü24)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Buchungsregeln Buchungsentscheidungen</dc:title>
  <dc:creator>werner holzheu</dc:creator>
  <cp:lastModifiedBy>werner holzheu</cp:lastModifiedBy>
  <cp:revision>30</cp:revision>
  <cp:lastPrinted>2018-04-09T13:05:49Z</cp:lastPrinted>
  <dcterms:created xsi:type="dcterms:W3CDTF">2013-12-16T17:40:15Z</dcterms:created>
  <dcterms:modified xsi:type="dcterms:W3CDTF">2018-04-09T13:12:33Z</dcterms:modified>
</cp:coreProperties>
</file>