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0" r:id="rId3"/>
    <p:sldId id="258" r:id="rId4"/>
    <p:sldId id="265" r:id="rId5"/>
    <p:sldId id="266" r:id="rId6"/>
    <p:sldId id="268" r:id="rId7"/>
    <p:sldId id="269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5" autoAdjust="0"/>
  </p:normalViewPr>
  <p:slideViewPr>
    <p:cSldViewPr>
      <p:cViewPr>
        <p:scale>
          <a:sx n="90" d="100"/>
          <a:sy n="90" d="100"/>
        </p:scale>
        <p:origin x="-320" y="-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529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559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469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413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714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285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424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3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265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834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464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F121-4547-42BC-AC2A-A146FFF3E2C9}" type="datetimeFigureOut">
              <a:rPr lang="de-AT" smtClean="0"/>
              <a:t>24.02.18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C6CFE-CD4C-4057-AF6D-374268286A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481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354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000000"/>
                </a:solidFill>
              </a:rPr>
              <a:t>Erstellen der Schlussbilanz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Eröffnung der Bestandskonten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Erfassen der Geschäftsfälle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Erfolgskonten farblich kennzeichnen und in die G&amp;V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G&amp;V </a:t>
            </a:r>
            <a:r>
              <a:rPr lang="de-DE" sz="900" dirty="0" smtClean="0"/>
              <a:t>in das Eigenkapital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Alle Bestandskonten in die SBK </a:t>
            </a:r>
            <a:r>
              <a:rPr lang="de-DE" sz="900" dirty="0" smtClean="0"/>
              <a:t>abschließen</a:t>
            </a:r>
            <a:endParaRPr lang="de-DE" sz="9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780928"/>
            <a:ext cx="353656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6532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FF0000"/>
                </a:solidFill>
              </a:rPr>
              <a:t>Erstellen der </a:t>
            </a:r>
            <a:r>
              <a:rPr lang="de-DE" sz="900" dirty="0" smtClean="0">
                <a:solidFill>
                  <a:srgbClr val="FF0000"/>
                </a:solidFill>
              </a:rPr>
              <a:t>Schlussbilanz: </a:t>
            </a:r>
            <a:r>
              <a:rPr lang="de-DE" sz="900" dirty="0" err="1" smtClean="0">
                <a:solidFill>
                  <a:srgbClr val="FF0000"/>
                </a:solidFill>
              </a:rPr>
              <a:t>Justinian</a:t>
            </a:r>
            <a:r>
              <a:rPr lang="de-DE" sz="900" dirty="0" smtClean="0">
                <a:solidFill>
                  <a:srgbClr val="FF0000"/>
                </a:solidFill>
              </a:rPr>
              <a:t> </a:t>
            </a:r>
            <a:r>
              <a:rPr lang="de-DE" sz="900" dirty="0" err="1" smtClean="0">
                <a:solidFill>
                  <a:srgbClr val="FF0000"/>
                </a:solidFill>
              </a:rPr>
              <a:t>Timbersee</a:t>
            </a:r>
            <a:r>
              <a:rPr lang="de-DE" sz="900" dirty="0" smtClean="0">
                <a:solidFill>
                  <a:srgbClr val="FF0000"/>
                </a:solidFill>
              </a:rPr>
              <a:t> Gesangslehrer: Instrumente 5.000,-, Kassa: 300,-, Schulden bei Lieferanten: 200,-</a:t>
            </a:r>
            <a:endParaRPr lang="de-DE" sz="9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Eröffnung der Bestandskonten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Erfassen der Geschäftsfälle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Erfolgskonten farblich kennzeichnen und in die G&amp;V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G&amp;V </a:t>
            </a:r>
            <a:r>
              <a:rPr lang="de-DE" sz="900" dirty="0" smtClean="0"/>
              <a:t>in das Eigenkapital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Alle Bestandskonten in die SBK </a:t>
            </a:r>
            <a:r>
              <a:rPr lang="de-DE" sz="900" dirty="0" smtClean="0"/>
              <a:t>abschließen</a:t>
            </a:r>
            <a:endParaRPr lang="de-DE" sz="9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708920"/>
            <a:ext cx="352839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3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6917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Erstellen der Schlussbilanz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FF0000"/>
                </a:solidFill>
              </a:rPr>
              <a:t>Eröffnung der </a:t>
            </a:r>
            <a:r>
              <a:rPr lang="de-DE" sz="900" dirty="0" smtClean="0">
                <a:solidFill>
                  <a:srgbClr val="FF0000"/>
                </a:solidFill>
              </a:rPr>
              <a:t>Bestandskonten: Spiegeln der SBK vom 31.12. &gt; </a:t>
            </a:r>
            <a:r>
              <a:rPr lang="de-DE" sz="900" dirty="0" smtClean="0">
                <a:solidFill>
                  <a:srgbClr val="FF0000"/>
                </a:solidFill>
              </a:rPr>
              <a:t>EBK</a:t>
            </a:r>
            <a:r>
              <a:rPr lang="de-DE" sz="900" dirty="0" smtClean="0">
                <a:solidFill>
                  <a:srgbClr val="FF0000"/>
                </a:solidFill>
              </a:rPr>
              <a:t>, Eröffnung der aktiven u. passiven</a:t>
            </a:r>
            <a:r>
              <a:rPr lang="de-DE" sz="900" dirty="0" smtClean="0">
                <a:solidFill>
                  <a:srgbClr val="FF0000"/>
                </a:solidFill>
              </a:rPr>
              <a:t> Bestandskonten (Buchungsregeln)</a:t>
            </a:r>
            <a:endParaRPr lang="de-DE" sz="9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Erfassen der Geschäftsfälle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Erfolgskonten farblich kennzeichnen und in die G&amp;V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G&amp;V </a:t>
            </a:r>
            <a:r>
              <a:rPr lang="de-DE" sz="900" dirty="0" smtClean="0"/>
              <a:t>in das Eigenkapital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Alle Bestandskonten in die SBK </a:t>
            </a:r>
            <a:r>
              <a:rPr lang="de-DE" sz="900" dirty="0" smtClean="0"/>
              <a:t>abschließen</a:t>
            </a:r>
            <a:endParaRPr lang="de-DE" sz="9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708920"/>
            <a:ext cx="353366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7007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Erstellen der Schlussbilanz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Eröffnung der Bestandskonten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FF0000"/>
                </a:solidFill>
              </a:rPr>
              <a:t>Erfassen der </a:t>
            </a:r>
            <a:r>
              <a:rPr lang="de-DE" sz="900" dirty="0" smtClean="0">
                <a:solidFill>
                  <a:srgbClr val="FF0000"/>
                </a:solidFill>
              </a:rPr>
              <a:t>Geschäftsfälle: 13.1. Barzahlung von Schulden 100,-, 15.1. </a:t>
            </a:r>
            <a:r>
              <a:rPr lang="de-DE" sz="900" dirty="0" smtClean="0">
                <a:solidFill>
                  <a:srgbClr val="FF0000"/>
                </a:solidFill>
              </a:rPr>
              <a:t>Barzahlung von Werbeinseraten 50,-, 18.1. Schüler bezahlt bar 150,-</a:t>
            </a:r>
            <a:r>
              <a:rPr lang="de-DE" sz="900" dirty="0" smtClean="0">
                <a:solidFill>
                  <a:srgbClr val="FF0000"/>
                </a:solidFill>
              </a:rPr>
              <a:t> </a:t>
            </a:r>
            <a:endParaRPr lang="de-DE" sz="9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Erfolgskonten farblich kennzeichnen und in die G&amp;V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G&amp;V </a:t>
            </a:r>
            <a:r>
              <a:rPr lang="de-DE" sz="900" dirty="0" smtClean="0"/>
              <a:t>in das Eigenkapital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Alle Bestandskonten in die SBK </a:t>
            </a:r>
            <a:r>
              <a:rPr lang="de-DE" sz="900" dirty="0" smtClean="0"/>
              <a:t>abschließen</a:t>
            </a:r>
            <a:endParaRPr lang="de-DE" sz="9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5301208"/>
            <a:ext cx="4243670" cy="936104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088" y="2708920"/>
            <a:ext cx="35814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5660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Erstellen der Schlussbilanz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Eröffnung der Bestandskonten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Erfassen der Geschäftsfälle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FF0000"/>
                </a:solidFill>
              </a:rPr>
              <a:t>Erfolgskonten farblich kennzeichnen und in die G&amp;V </a:t>
            </a:r>
            <a:r>
              <a:rPr lang="de-DE" sz="900" dirty="0" smtClean="0">
                <a:solidFill>
                  <a:srgbClr val="FF0000"/>
                </a:solidFill>
              </a:rPr>
              <a:t>abschließen: siehe Buchungsregeln Aufwände und Erträge</a:t>
            </a:r>
            <a:endParaRPr lang="de-DE" sz="9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G&amp;V </a:t>
            </a:r>
            <a:r>
              <a:rPr lang="de-DE" sz="900" dirty="0" smtClean="0"/>
              <a:t>in das Eigenkapital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Alle Bestandskonten in die SBK </a:t>
            </a:r>
            <a:r>
              <a:rPr lang="de-DE" sz="900" dirty="0" smtClean="0"/>
              <a:t>abschließen</a:t>
            </a:r>
            <a:endParaRPr lang="de-DE" sz="9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708920"/>
            <a:ext cx="35283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3544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Erstellen der Schlussbilanz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Eröffnung der Bestandskonten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Erfassen der Geschäftsfälle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Erfolgskonten farblich kennzeichnen und in die G&amp;V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FF0000"/>
                </a:solidFill>
              </a:rPr>
              <a:t>G&amp;V </a:t>
            </a:r>
            <a:r>
              <a:rPr lang="de-DE" sz="900" dirty="0" smtClean="0">
                <a:solidFill>
                  <a:srgbClr val="FF0000"/>
                </a:solidFill>
              </a:rPr>
              <a:t>in das Eigenkapital </a:t>
            </a:r>
            <a:r>
              <a:rPr lang="de-DE" sz="900" dirty="0" smtClean="0">
                <a:solidFill>
                  <a:srgbClr val="FF0000"/>
                </a:solidFill>
              </a:rPr>
              <a:t>abschließen</a:t>
            </a:r>
            <a:endParaRPr lang="de-DE" sz="9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Alle Bestandskonten in die SBK </a:t>
            </a:r>
            <a:r>
              <a:rPr lang="de-DE" sz="900" dirty="0" smtClean="0"/>
              <a:t>abschließen</a:t>
            </a:r>
            <a:endParaRPr lang="de-DE" sz="900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708920"/>
            <a:ext cx="352839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999" y="-686"/>
            <a:ext cx="3188849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cs typeface="Chalkduster"/>
              </a:rPr>
              <a:t>Hauptbuch mit Erfolgskonten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03848" y="-1013"/>
            <a:ext cx="590465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1000" b="1" dirty="0" smtClean="0">
                <a:latin typeface="+mj-lt"/>
              </a:rPr>
              <a:t>Ziele/Kompetenzen: </a:t>
            </a:r>
            <a:r>
              <a:rPr lang="de-AT" sz="1000" dirty="0" smtClean="0">
                <a:latin typeface="+mj-lt"/>
              </a:rPr>
              <a:t>System der doppelten Buchhaltung erklären können, Buchungsregeln anwenden können,</a:t>
            </a:r>
          </a:p>
          <a:p>
            <a:r>
              <a:rPr lang="de-AT" sz="1000" dirty="0" smtClean="0">
                <a:latin typeface="+mj-lt"/>
              </a:rPr>
              <a:t>Hauptbuch mit Erfolgskonten erstellen und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-26144" y="112474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/>
              <a:t>2</a:t>
            </a:r>
            <a:r>
              <a:rPr lang="de-AT" sz="1200" b="1" dirty="0" smtClean="0"/>
              <a:t>) Schritte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107504" y="2204864"/>
            <a:ext cx="8928992" cy="45365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hteck 65"/>
          <p:cNvSpPr/>
          <p:nvPr/>
        </p:nvSpPr>
        <p:spPr>
          <a:xfrm>
            <a:off x="2020676" y="1124744"/>
            <a:ext cx="6983524" cy="10081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Textfeld 104"/>
          <p:cNvSpPr txBox="1"/>
          <p:nvPr/>
        </p:nvSpPr>
        <p:spPr>
          <a:xfrm>
            <a:off x="-1240" y="404664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 smtClean="0"/>
              <a:t>1) Buchungsregeln &amp; Konten</a:t>
            </a:r>
            <a:endParaRPr lang="de-AT" sz="1200" b="1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80" y="404664"/>
            <a:ext cx="2160240" cy="591869"/>
          </a:xfrm>
          <a:prstGeom prst="rect">
            <a:avLst/>
          </a:prstGeom>
        </p:spPr>
      </p:pic>
      <p:cxnSp>
        <p:nvCxnSpPr>
          <p:cNvPr id="108" name="Gerade Verbindung mit Pfeil 107"/>
          <p:cNvCxnSpPr/>
          <p:nvPr/>
        </p:nvCxnSpPr>
        <p:spPr>
          <a:xfrm flipH="1" flipV="1">
            <a:off x="3155292" y="476672"/>
            <a:ext cx="288032" cy="432048"/>
          </a:xfrm>
          <a:prstGeom prst="straightConnector1">
            <a:avLst/>
          </a:prstGeom>
          <a:ln w="6350" cmpd="sng"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Rechteck 108"/>
          <p:cNvSpPr/>
          <p:nvPr/>
        </p:nvSpPr>
        <p:spPr>
          <a:xfrm>
            <a:off x="2075172" y="404664"/>
            <a:ext cx="6984776" cy="64807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092684" y="1196752"/>
            <a:ext cx="7032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Erstellen der Schlussbilanz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Eröffnung der Bestandskonten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Erfassen der Geschäftsfälle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Erfolgskonten farblich kennzeichnen und in die G&amp;V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/>
              <a:t>G&amp;V </a:t>
            </a:r>
            <a:r>
              <a:rPr lang="de-DE" sz="900" dirty="0" smtClean="0"/>
              <a:t>in das Eigenkapital abschließen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900" dirty="0" smtClean="0">
                <a:solidFill>
                  <a:srgbClr val="FF0000"/>
                </a:solidFill>
              </a:rPr>
              <a:t>Alle Bestandskonten in die SBK </a:t>
            </a:r>
            <a:r>
              <a:rPr lang="de-DE" sz="900" dirty="0" smtClean="0">
                <a:solidFill>
                  <a:srgbClr val="FF0000"/>
                </a:solidFill>
              </a:rPr>
              <a:t>abschließen: aktiven </a:t>
            </a:r>
            <a:r>
              <a:rPr lang="de-DE" sz="900" dirty="0" err="1" smtClean="0">
                <a:solidFill>
                  <a:srgbClr val="FF0000"/>
                </a:solidFill>
              </a:rPr>
              <a:t>u</a:t>
            </a:r>
            <a:r>
              <a:rPr lang="de-DE" sz="900" dirty="0" smtClean="0">
                <a:solidFill>
                  <a:srgbClr val="FF0000"/>
                </a:solidFill>
              </a:rPr>
              <a:t> passiven Konten inkl. Eigenkapital &gt; SBK lt</a:t>
            </a:r>
            <a:r>
              <a:rPr lang="de-DE" sz="900" dirty="0" smtClean="0">
                <a:solidFill>
                  <a:srgbClr val="FF0000"/>
                </a:solidFill>
              </a:rPr>
              <a:t>. Buchungsregeln </a:t>
            </a:r>
            <a:r>
              <a:rPr lang="de-DE" sz="900" dirty="0" smtClean="0">
                <a:solidFill>
                  <a:srgbClr val="FF0000"/>
                </a:solidFill>
              </a:rPr>
              <a:t> </a:t>
            </a:r>
            <a:r>
              <a:rPr lang="de-DE" sz="900" dirty="0">
                <a:solidFill>
                  <a:srgbClr val="FF0000"/>
                </a:solidFill>
              </a:rPr>
              <a:t>(</a:t>
            </a:r>
            <a:r>
              <a:rPr lang="de-DE" sz="900" dirty="0" smtClean="0">
                <a:solidFill>
                  <a:srgbClr val="FF0000"/>
                </a:solidFill>
              </a:rPr>
              <a:t>Soll / Haben Gleichheit)</a:t>
            </a:r>
            <a:endParaRPr lang="de-DE" sz="900" dirty="0">
              <a:solidFill>
                <a:srgbClr val="FF0000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436" y="404664"/>
            <a:ext cx="1688063" cy="379630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4" y="548680"/>
            <a:ext cx="1877200" cy="444159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348880"/>
            <a:ext cx="2855805" cy="864096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3789040"/>
            <a:ext cx="2411760" cy="1396283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420888"/>
            <a:ext cx="2088232" cy="126713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7785" y="3212976"/>
            <a:ext cx="2585430" cy="19442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2708920"/>
            <a:ext cx="354505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Macintosh PowerPoint</Application>
  <PresentationFormat>Bildschirmpräsentation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Marina</dc:creator>
  <cp:lastModifiedBy>werner holzheu</cp:lastModifiedBy>
  <cp:revision>95</cp:revision>
  <cp:lastPrinted>2017-08-28T13:26:40Z</cp:lastPrinted>
  <dcterms:created xsi:type="dcterms:W3CDTF">2016-04-20T06:25:58Z</dcterms:created>
  <dcterms:modified xsi:type="dcterms:W3CDTF">2018-02-25T20:21:49Z</dcterms:modified>
</cp:coreProperties>
</file>