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1"/>
  </p:notesMasterIdLst>
  <p:sldIdLst>
    <p:sldId id="256" r:id="rId2"/>
    <p:sldId id="257" r:id="rId3"/>
    <p:sldId id="264" r:id="rId4"/>
    <p:sldId id="265" r:id="rId5"/>
    <p:sldId id="260" r:id="rId6"/>
    <p:sldId id="258" r:id="rId7"/>
    <p:sldId id="261" r:id="rId8"/>
    <p:sldId id="262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C4D59-4A28-9B43-AB07-339B79CA400F}" type="datetimeFigureOut">
              <a:rPr lang="de-DE" smtClean="0"/>
              <a:t>09.01.18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3BCD8-67A2-404C-801D-2C371055C8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259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2542F3-EA66-6147-8567-FB2AEE5CCCAD}" type="slidenum">
              <a:rPr lang="de-AT"/>
              <a:pPr>
                <a:defRPr/>
              </a:pPr>
              <a:t>3</a:t>
            </a:fld>
            <a:endParaRPr lang="de-AT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AT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Dienstag, 9. Januar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Dienstag, 9. Januar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Dienstag, 9. Januar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Dienstag, 9. Januar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Dienstag, 9. Januar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Dienstag, 9. Januar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Dienstag, 9. Januar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Dienstag, 9. Januar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Dienstag, 9. Januar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Dienstag, 9. Januar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Dienstag, 9. Januar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Dienstag, 9. Januar 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Kore</a:t>
            </a:r>
            <a:br>
              <a:rPr lang="de-DE" dirty="0" smtClean="0"/>
            </a:br>
            <a:r>
              <a:rPr lang="de-DE" dirty="0" smtClean="0"/>
              <a:t>Schritt für Schritt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3HLW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0741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Bezugskostenrechnung</a:t>
            </a:r>
            <a:endParaRPr lang="de-DE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133269" y="2638425"/>
            <a:ext cx="6553200" cy="26860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eaLnBrk="1" hangingPunct="1"/>
            <a:endParaRPr lang="de-AT" sz="1400"/>
          </a:p>
        </p:txBody>
      </p:sp>
      <p:sp>
        <p:nvSpPr>
          <p:cNvPr id="5" name="Text Box 78"/>
          <p:cNvSpPr txBox="1">
            <a:spLocks noChangeArrowheads="1"/>
          </p:cNvSpPr>
          <p:nvPr/>
        </p:nvSpPr>
        <p:spPr bwMode="auto">
          <a:xfrm>
            <a:off x="2973181" y="2743200"/>
            <a:ext cx="4578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/>
              <a:t>	Rechnungspreis		</a:t>
            </a:r>
            <a:r>
              <a:rPr lang="de-DE" sz="1400"/>
              <a:t>                                       </a:t>
            </a:r>
            <a:endParaRPr lang="de-DE" sz="1400" u="sng"/>
          </a:p>
        </p:txBody>
      </p:sp>
      <p:sp>
        <p:nvSpPr>
          <p:cNvPr id="6" name="Text Box 46"/>
          <p:cNvSpPr txBox="1">
            <a:spLocks noChangeArrowheads="1"/>
          </p:cNvSpPr>
          <p:nvPr/>
        </p:nvSpPr>
        <p:spPr bwMode="auto">
          <a:xfrm>
            <a:off x="1126919" y="1524000"/>
            <a:ext cx="65532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b="1"/>
              <a:t>Zweck der Bezugskalkulation</a:t>
            </a:r>
            <a:r>
              <a:rPr lang="de-DE"/>
              <a:t> ist die </a:t>
            </a:r>
            <a:r>
              <a:rPr lang="de-DE" b="1"/>
              <a:t>Errechnung</a:t>
            </a:r>
            <a:r>
              <a:rPr lang="de-DE"/>
              <a:t> </a:t>
            </a:r>
            <a:r>
              <a:rPr lang="de-DE" b="1"/>
              <a:t>des Einstandspreises</a:t>
            </a:r>
            <a:r>
              <a:rPr lang="de-DE"/>
              <a:t> bei gegebenem Rechnungspreis </a:t>
            </a:r>
            <a:r>
              <a:rPr lang="de-DE" b="1"/>
              <a:t>(= progressive Bezugskalkulation)</a:t>
            </a:r>
            <a:r>
              <a:rPr lang="de-DE"/>
              <a:t> bzw. des </a:t>
            </a:r>
            <a:r>
              <a:rPr lang="de-DE" b="1"/>
              <a:t>maximal zulässigen</a:t>
            </a:r>
            <a:r>
              <a:rPr lang="de-DE"/>
              <a:t> </a:t>
            </a:r>
            <a:r>
              <a:rPr lang="de-DE" b="1"/>
              <a:t>Rechnungspreises</a:t>
            </a:r>
            <a:r>
              <a:rPr lang="de-DE"/>
              <a:t> bei gegebenem Einstandspreis </a:t>
            </a:r>
            <a:r>
              <a:rPr lang="de-DE" b="1"/>
              <a:t>(= retrograde Bezugskalkulation)</a:t>
            </a:r>
            <a:r>
              <a:rPr lang="de-DE"/>
              <a:t>.</a:t>
            </a:r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1139619" y="2827337"/>
            <a:ext cx="1862137" cy="2303463"/>
            <a:chOff x="1481" y="1812"/>
            <a:chExt cx="1173" cy="1451"/>
          </a:xfrm>
        </p:grpSpPr>
        <p:sp>
          <p:nvSpPr>
            <p:cNvPr id="8" name="Line 53"/>
            <p:cNvSpPr>
              <a:spLocks noChangeShapeType="1"/>
            </p:cNvSpPr>
            <p:nvPr/>
          </p:nvSpPr>
          <p:spPr bwMode="auto">
            <a:xfrm flipV="1">
              <a:off x="2164" y="1812"/>
              <a:ext cx="0" cy="1451"/>
            </a:xfrm>
            <a:prstGeom prst="line">
              <a:avLst/>
            </a:prstGeom>
            <a:noFill/>
            <a:ln w="41275">
              <a:solidFill>
                <a:srgbClr val="008000"/>
              </a:solidFill>
              <a:round/>
              <a:headEnd type="triangle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Text Box 56"/>
            <p:cNvSpPr txBox="1">
              <a:spLocks noChangeArrowheads="1"/>
            </p:cNvSpPr>
            <p:nvPr/>
          </p:nvSpPr>
          <p:spPr bwMode="auto">
            <a:xfrm>
              <a:off x="2275" y="1929"/>
              <a:ext cx="3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de-DE"/>
                <a:t>– v. h.</a:t>
              </a:r>
            </a:p>
          </p:txBody>
        </p:sp>
        <p:sp>
          <p:nvSpPr>
            <p:cNvPr id="10" name="Text Box 57"/>
            <p:cNvSpPr txBox="1">
              <a:spLocks noChangeArrowheads="1"/>
            </p:cNvSpPr>
            <p:nvPr/>
          </p:nvSpPr>
          <p:spPr bwMode="auto">
            <a:xfrm>
              <a:off x="2276" y="2622"/>
              <a:ext cx="3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de-DE"/>
                <a:t>– v. h.</a:t>
              </a:r>
            </a:p>
          </p:txBody>
        </p:sp>
        <p:sp>
          <p:nvSpPr>
            <p:cNvPr id="11" name="Text Box 60"/>
            <p:cNvSpPr txBox="1">
              <a:spLocks noChangeArrowheads="1"/>
            </p:cNvSpPr>
            <p:nvPr/>
          </p:nvSpPr>
          <p:spPr bwMode="auto">
            <a:xfrm rot="-5400000">
              <a:off x="1560" y="2263"/>
              <a:ext cx="691" cy="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de-DE" b="1"/>
                <a:t>progressive</a:t>
              </a:r>
              <a:r>
                <a:rPr lang="de-DE"/>
                <a:t> Bezugs-kalkulation (Vorwärts-kalkulation)</a:t>
              </a:r>
            </a:p>
          </p:txBody>
        </p:sp>
      </p:grpSp>
      <p:grpSp>
        <p:nvGrpSpPr>
          <p:cNvPr id="12" name="Group 44"/>
          <p:cNvGrpSpPr>
            <a:grpSpLocks/>
          </p:cNvGrpSpPr>
          <p:nvPr/>
        </p:nvGrpSpPr>
        <p:grpSpPr bwMode="auto">
          <a:xfrm>
            <a:off x="2970006" y="3797300"/>
            <a:ext cx="3044825" cy="304800"/>
            <a:chOff x="2634" y="2423"/>
            <a:chExt cx="1918" cy="192"/>
          </a:xfrm>
        </p:grpSpPr>
        <p:sp>
          <p:nvSpPr>
            <p:cNvPr id="13" name="Line 95"/>
            <p:cNvSpPr>
              <a:spLocks noChangeShapeType="1"/>
            </p:cNvSpPr>
            <p:nvPr/>
          </p:nvSpPr>
          <p:spPr bwMode="auto">
            <a:xfrm>
              <a:off x="2777" y="2437"/>
              <a:ext cx="16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" name="Text Box 78"/>
            <p:cNvSpPr txBox="1">
              <a:spLocks noChangeArrowheads="1"/>
            </p:cNvSpPr>
            <p:nvPr/>
          </p:nvSpPr>
          <p:spPr bwMode="auto">
            <a:xfrm>
              <a:off x="2634" y="2423"/>
              <a:ext cx="19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/>
                <a:t>	Rechnungsbetrag exkl. USt (Zielpreis)</a:t>
              </a:r>
              <a:r>
                <a:rPr lang="de-DE" sz="1400"/>
                <a:t>                                       </a:t>
              </a:r>
              <a:endParaRPr lang="de-DE" sz="1400" u="sng"/>
            </a:p>
          </p:txBody>
        </p:sp>
      </p:grpSp>
      <p:sp>
        <p:nvSpPr>
          <p:cNvPr id="15" name="Text Box 78"/>
          <p:cNvSpPr txBox="1">
            <a:spLocks noChangeArrowheads="1"/>
          </p:cNvSpPr>
          <p:nvPr/>
        </p:nvSpPr>
        <p:spPr bwMode="auto">
          <a:xfrm>
            <a:off x="2833481" y="2984500"/>
            <a:ext cx="3540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/>
              <a:t>	– 	Rabatt      </a:t>
            </a:r>
            <a:r>
              <a:rPr lang="de-DE" sz="1400"/>
              <a:t>                                       </a:t>
            </a:r>
            <a:endParaRPr lang="de-DE" sz="1400" u="sng"/>
          </a:p>
        </p:txBody>
      </p:sp>
      <p:grpSp>
        <p:nvGrpSpPr>
          <p:cNvPr id="16" name="Group 43"/>
          <p:cNvGrpSpPr>
            <a:grpSpLocks/>
          </p:cNvGrpSpPr>
          <p:nvPr/>
        </p:nvGrpSpPr>
        <p:grpSpPr bwMode="auto">
          <a:xfrm>
            <a:off x="3119231" y="3241675"/>
            <a:ext cx="2625725" cy="304800"/>
            <a:chOff x="2728" y="2073"/>
            <a:chExt cx="1654" cy="192"/>
          </a:xfrm>
        </p:grpSpPr>
        <p:sp>
          <p:nvSpPr>
            <p:cNvPr id="17" name="Line 94"/>
            <p:cNvSpPr>
              <a:spLocks noChangeShapeType="1"/>
            </p:cNvSpPr>
            <p:nvPr/>
          </p:nvSpPr>
          <p:spPr bwMode="auto">
            <a:xfrm>
              <a:off x="2777" y="2091"/>
              <a:ext cx="16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" name="Text Box 78"/>
            <p:cNvSpPr txBox="1">
              <a:spLocks noChangeArrowheads="1"/>
            </p:cNvSpPr>
            <p:nvPr/>
          </p:nvSpPr>
          <p:spPr bwMode="auto">
            <a:xfrm>
              <a:off x="2728" y="2073"/>
              <a:ext cx="13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/>
                <a:t>rabattierter Preis</a:t>
              </a:r>
              <a:r>
                <a:rPr lang="de-DE" sz="1400"/>
                <a:t>                                       </a:t>
              </a:r>
              <a:endParaRPr lang="de-DE" sz="1400" u="sng"/>
            </a:p>
          </p:txBody>
        </p:sp>
      </p:grpSp>
      <p:sp>
        <p:nvSpPr>
          <p:cNvPr id="19" name="Text Box 78"/>
          <p:cNvSpPr txBox="1">
            <a:spLocks noChangeArrowheads="1"/>
          </p:cNvSpPr>
          <p:nvPr/>
        </p:nvSpPr>
        <p:spPr bwMode="auto">
          <a:xfrm>
            <a:off x="2852531" y="3517900"/>
            <a:ext cx="2635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/>
              <a:t>	+ Fakturenspesen</a:t>
            </a:r>
            <a:r>
              <a:rPr lang="de-DE" sz="1400"/>
              <a:t>                                       </a:t>
            </a:r>
            <a:endParaRPr lang="de-DE" sz="1400" u="sng"/>
          </a:p>
        </p:txBody>
      </p:sp>
      <p:sp>
        <p:nvSpPr>
          <p:cNvPr id="20" name="Text Box 78"/>
          <p:cNvSpPr txBox="1">
            <a:spLocks noChangeArrowheads="1"/>
          </p:cNvSpPr>
          <p:nvPr/>
        </p:nvSpPr>
        <p:spPr bwMode="auto">
          <a:xfrm>
            <a:off x="2839831" y="4086225"/>
            <a:ext cx="3540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/>
              <a:t>	– 	Skonto     </a:t>
            </a:r>
            <a:r>
              <a:rPr lang="de-DE" sz="1400"/>
              <a:t>                                       </a:t>
            </a:r>
            <a:endParaRPr lang="de-DE" sz="1400" u="sng"/>
          </a:p>
        </p:txBody>
      </p:sp>
      <p:grpSp>
        <p:nvGrpSpPr>
          <p:cNvPr id="21" name="Group 45"/>
          <p:cNvGrpSpPr>
            <a:grpSpLocks/>
          </p:cNvGrpSpPr>
          <p:nvPr/>
        </p:nvGrpSpPr>
        <p:grpSpPr bwMode="auto">
          <a:xfrm>
            <a:off x="3116056" y="4333875"/>
            <a:ext cx="2628900" cy="304800"/>
            <a:chOff x="2726" y="2761"/>
            <a:chExt cx="1656" cy="192"/>
          </a:xfrm>
        </p:grpSpPr>
        <p:sp>
          <p:nvSpPr>
            <p:cNvPr id="22" name="Line 96"/>
            <p:cNvSpPr>
              <a:spLocks noChangeShapeType="1"/>
            </p:cNvSpPr>
            <p:nvPr/>
          </p:nvSpPr>
          <p:spPr bwMode="auto">
            <a:xfrm>
              <a:off x="2777" y="2779"/>
              <a:ext cx="16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" name="Text Box 78"/>
            <p:cNvSpPr txBox="1">
              <a:spLocks noChangeArrowheads="1"/>
            </p:cNvSpPr>
            <p:nvPr/>
          </p:nvSpPr>
          <p:spPr bwMode="auto">
            <a:xfrm>
              <a:off x="2726" y="2761"/>
              <a:ext cx="13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/>
                <a:t>Kassapreis</a:t>
              </a:r>
              <a:r>
                <a:rPr lang="de-DE" sz="1400"/>
                <a:t>                                       </a:t>
              </a:r>
              <a:endParaRPr lang="de-DE" sz="1400" u="sng"/>
            </a:p>
          </p:txBody>
        </p:sp>
      </p:grpSp>
      <p:sp>
        <p:nvSpPr>
          <p:cNvPr id="24" name="Text Box 78"/>
          <p:cNvSpPr txBox="1">
            <a:spLocks noChangeArrowheads="1"/>
          </p:cNvSpPr>
          <p:nvPr/>
        </p:nvSpPr>
        <p:spPr bwMode="auto">
          <a:xfrm>
            <a:off x="2849356" y="4610100"/>
            <a:ext cx="2635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274638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/>
              <a:t>	+ eigene Bezugsspesen</a:t>
            </a:r>
            <a:r>
              <a:rPr lang="de-DE" sz="1400"/>
              <a:t>                                       </a:t>
            </a:r>
            <a:endParaRPr lang="de-DE" sz="1400" u="sng"/>
          </a:p>
        </p:txBody>
      </p:sp>
      <p:grpSp>
        <p:nvGrpSpPr>
          <p:cNvPr id="25" name="Group 46"/>
          <p:cNvGrpSpPr>
            <a:grpSpLocks/>
          </p:cNvGrpSpPr>
          <p:nvPr/>
        </p:nvGrpSpPr>
        <p:grpSpPr bwMode="auto">
          <a:xfrm>
            <a:off x="3112881" y="4900612"/>
            <a:ext cx="2632075" cy="315913"/>
            <a:chOff x="2724" y="3130"/>
            <a:chExt cx="1658" cy="199"/>
          </a:xfrm>
        </p:grpSpPr>
        <p:sp>
          <p:nvSpPr>
            <p:cNvPr id="26" name="Line 97"/>
            <p:cNvSpPr>
              <a:spLocks noChangeShapeType="1"/>
            </p:cNvSpPr>
            <p:nvPr/>
          </p:nvSpPr>
          <p:spPr bwMode="auto">
            <a:xfrm>
              <a:off x="2777" y="3130"/>
              <a:ext cx="16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" name="Text Box 78"/>
            <p:cNvSpPr txBox="1">
              <a:spLocks noChangeArrowheads="1"/>
            </p:cNvSpPr>
            <p:nvPr/>
          </p:nvSpPr>
          <p:spPr bwMode="auto">
            <a:xfrm>
              <a:off x="2724" y="3137"/>
              <a:ext cx="13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/>
                <a:t>Einstandspreis</a:t>
              </a:r>
              <a:r>
                <a:rPr lang="de-DE" sz="1400"/>
                <a:t>                                      </a:t>
              </a:r>
              <a:endParaRPr lang="de-DE" sz="1400" u="sng"/>
            </a:p>
          </p:txBody>
        </p:sp>
      </p:grpSp>
      <p:sp>
        <p:nvSpPr>
          <p:cNvPr id="28" name="Text Box 46"/>
          <p:cNvSpPr txBox="1">
            <a:spLocks noChangeArrowheads="1"/>
          </p:cNvSpPr>
          <p:nvPr/>
        </p:nvSpPr>
        <p:spPr bwMode="auto">
          <a:xfrm>
            <a:off x="1104694" y="2359025"/>
            <a:ext cx="655320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b="1"/>
              <a:t>Schema der Bezugskalkulation:</a:t>
            </a:r>
            <a:endParaRPr lang="de-DE"/>
          </a:p>
        </p:txBody>
      </p:sp>
      <p:grpSp>
        <p:nvGrpSpPr>
          <p:cNvPr id="29" name="Group 52"/>
          <p:cNvGrpSpPr>
            <a:grpSpLocks/>
          </p:cNvGrpSpPr>
          <p:nvPr/>
        </p:nvGrpSpPr>
        <p:grpSpPr bwMode="auto">
          <a:xfrm>
            <a:off x="5751306" y="2849562"/>
            <a:ext cx="2352675" cy="2303463"/>
            <a:chOff x="4386" y="1826"/>
            <a:chExt cx="1482" cy="1451"/>
          </a:xfrm>
        </p:grpSpPr>
        <p:sp>
          <p:nvSpPr>
            <p:cNvPr id="30" name="Line 54"/>
            <p:cNvSpPr>
              <a:spLocks noChangeShapeType="1"/>
            </p:cNvSpPr>
            <p:nvPr/>
          </p:nvSpPr>
          <p:spPr bwMode="auto">
            <a:xfrm flipH="1">
              <a:off x="4885" y="1826"/>
              <a:ext cx="7" cy="1451"/>
            </a:xfrm>
            <a:prstGeom prst="line">
              <a:avLst/>
            </a:prstGeom>
            <a:noFill/>
            <a:ln w="41275">
              <a:solidFill>
                <a:srgbClr val="008000"/>
              </a:solidFill>
              <a:round/>
              <a:headEnd type="triangle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" name="Text Box 68"/>
            <p:cNvSpPr txBox="1">
              <a:spLocks noChangeArrowheads="1"/>
            </p:cNvSpPr>
            <p:nvPr/>
          </p:nvSpPr>
          <p:spPr bwMode="auto">
            <a:xfrm>
              <a:off x="4477" y="2624"/>
              <a:ext cx="35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de-DE"/>
                <a:t>+ i. h.</a:t>
              </a:r>
            </a:p>
          </p:txBody>
        </p:sp>
        <p:sp>
          <p:nvSpPr>
            <p:cNvPr id="32" name="Text Box 69"/>
            <p:cNvSpPr txBox="1">
              <a:spLocks noChangeArrowheads="1"/>
            </p:cNvSpPr>
            <p:nvPr/>
          </p:nvSpPr>
          <p:spPr bwMode="auto">
            <a:xfrm rot="-5400000">
              <a:off x="5097" y="2263"/>
              <a:ext cx="691" cy="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de-DE" b="1"/>
                <a:t>retrograde</a:t>
              </a:r>
              <a:r>
                <a:rPr lang="de-DE"/>
                <a:t/>
              </a:r>
              <a:br>
                <a:rPr lang="de-DE"/>
              </a:br>
              <a:r>
                <a:rPr lang="de-DE"/>
                <a:t>Bezugs-kalkulation (Rückwärts-kalkulation)</a:t>
              </a:r>
            </a:p>
          </p:txBody>
        </p:sp>
        <p:sp>
          <p:nvSpPr>
            <p:cNvPr id="33" name="Text Box 85"/>
            <p:cNvSpPr txBox="1">
              <a:spLocks noChangeArrowheads="1"/>
            </p:cNvSpPr>
            <p:nvPr/>
          </p:nvSpPr>
          <p:spPr bwMode="auto">
            <a:xfrm>
              <a:off x="4478" y="1930"/>
              <a:ext cx="35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de-DE"/>
                <a:t>+ i. h.</a:t>
              </a:r>
            </a:p>
          </p:txBody>
        </p:sp>
        <p:sp>
          <p:nvSpPr>
            <p:cNvPr id="34" name="Text Box 78"/>
            <p:cNvSpPr txBox="1">
              <a:spLocks noChangeArrowheads="1"/>
            </p:cNvSpPr>
            <p:nvPr/>
          </p:nvSpPr>
          <p:spPr bwMode="auto">
            <a:xfrm>
              <a:off x="4388" y="2947"/>
              <a:ext cx="3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/>
                <a:t>	– 	</a:t>
              </a:r>
              <a:endParaRPr lang="de-DE" sz="1400" u="sng"/>
            </a:p>
          </p:txBody>
        </p:sp>
        <p:sp>
          <p:nvSpPr>
            <p:cNvPr id="35" name="Text Box 78"/>
            <p:cNvSpPr txBox="1">
              <a:spLocks noChangeArrowheads="1"/>
            </p:cNvSpPr>
            <p:nvPr/>
          </p:nvSpPr>
          <p:spPr bwMode="auto">
            <a:xfrm>
              <a:off x="4386" y="2261"/>
              <a:ext cx="3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274638" algn="l"/>
                </a:tabLst>
                <a:defRPr sz="1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/>
                <a:t>	– 	</a:t>
              </a:r>
              <a:endParaRPr lang="de-DE" sz="1400" u="sng"/>
            </a:p>
          </p:txBody>
        </p:sp>
      </p:grpSp>
    </p:spTree>
    <p:extLst>
      <p:ext uri="{BB962C8B-B14F-4D97-AF65-F5344CB8AC3E}">
        <p14:creationId xmlns:p14="http://schemas.microsoft.com/office/powerpoint/2010/main" val="3160936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utoUpdateAnimBg="0"/>
      <p:bldP spid="6" grpId="0" autoUpdateAnimBg="0"/>
      <p:bldP spid="15" grpId="0" autoUpdateAnimBg="0"/>
      <p:bldP spid="19" grpId="0" autoUpdateAnimBg="0"/>
      <p:bldP spid="20" grpId="0" autoUpdateAnimBg="0"/>
      <p:bldP spid="24" grpId="0" autoUpdateAnimBg="0"/>
      <p:bldP spid="2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843213" y="692150"/>
            <a:ext cx="3870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000" dirty="0">
                <a:cs typeface="+mn-cs"/>
              </a:rPr>
              <a:t>Aufwand laut Finanzbuchhaltung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2411413" y="692150"/>
            <a:ext cx="46482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716463" y="1052513"/>
            <a:ext cx="1749425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85750" indent="-285750" eaLnBrk="0" hangingPunct="0">
              <a:buFont typeface="Arial"/>
              <a:buChar char="•"/>
              <a:defRPr/>
            </a:pPr>
            <a:r>
              <a:rPr lang="de-DE" sz="1600" dirty="0">
                <a:cs typeface="+mn-cs"/>
              </a:rPr>
              <a:t>abgrenzen, </a:t>
            </a:r>
          </a:p>
          <a:p>
            <a:pPr marL="285750" indent="-285750" eaLnBrk="0" hangingPunct="0">
              <a:buFont typeface="Arial"/>
              <a:buChar char="•"/>
              <a:defRPr/>
            </a:pPr>
            <a:r>
              <a:rPr lang="de-DE" sz="1600" dirty="0">
                <a:cs typeface="+mn-cs"/>
              </a:rPr>
              <a:t>normalisieren,</a:t>
            </a:r>
          </a:p>
          <a:p>
            <a:pPr marL="285750" indent="-285750" eaLnBrk="0" hangingPunct="0">
              <a:buFont typeface="Arial"/>
              <a:buChar char="•"/>
              <a:defRPr/>
            </a:pPr>
            <a:r>
              <a:rPr lang="de-DE" sz="1600" dirty="0">
                <a:cs typeface="+mn-cs"/>
              </a:rPr>
              <a:t>umwerten, </a:t>
            </a:r>
          </a:p>
          <a:p>
            <a:pPr marL="285750" indent="-285750" eaLnBrk="0" hangingPunct="0">
              <a:buFont typeface="Arial"/>
              <a:buChar char="•"/>
              <a:defRPr/>
            </a:pPr>
            <a:r>
              <a:rPr lang="de-DE" sz="1600" dirty="0">
                <a:cs typeface="+mn-cs"/>
              </a:rPr>
              <a:t>ergänzen</a:t>
            </a:r>
          </a:p>
        </p:txBody>
      </p:sp>
      <p:sp>
        <p:nvSpPr>
          <p:cNvPr id="17416" name="AutoShape 8"/>
          <p:cNvSpPr>
            <a:spLocks/>
          </p:cNvSpPr>
          <p:nvPr/>
        </p:nvSpPr>
        <p:spPr bwMode="auto">
          <a:xfrm>
            <a:off x="4452938" y="1125538"/>
            <a:ext cx="263525" cy="869950"/>
          </a:xfrm>
          <a:prstGeom prst="leftBrace">
            <a:avLst>
              <a:gd name="adj1" fmla="val 2751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770063" y="1228725"/>
            <a:ext cx="2571750" cy="9239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de-DE" sz="1800" b="1" dirty="0">
                <a:cs typeface="+mn-cs"/>
              </a:rPr>
              <a:t>Betriebsüberleitungs-</a:t>
            </a:r>
          </a:p>
          <a:p>
            <a:pPr algn="ctr" eaLnBrk="0" hangingPunct="0">
              <a:defRPr/>
            </a:pPr>
            <a:r>
              <a:rPr lang="de-DE" sz="1800" b="1" dirty="0">
                <a:cs typeface="+mn-cs"/>
              </a:rPr>
              <a:t>bogen </a:t>
            </a:r>
            <a:r>
              <a:rPr lang="de-DE" sz="1800" b="1" dirty="0">
                <a:solidFill>
                  <a:srgbClr val="FF0000"/>
                </a:solidFill>
                <a:cs typeface="+mn-cs"/>
              </a:rPr>
              <a:t>(BÜB)</a:t>
            </a:r>
          </a:p>
          <a:p>
            <a:pPr algn="ctr" eaLnBrk="0" hangingPunct="0">
              <a:defRPr/>
            </a:pPr>
            <a:r>
              <a:rPr lang="de-DE" sz="1800" b="1" dirty="0">
                <a:solidFill>
                  <a:srgbClr val="FF0000"/>
                </a:solidFill>
                <a:cs typeface="+mn-cs"/>
              </a:rPr>
              <a:t>Was?</a:t>
            </a: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4572000" y="2060575"/>
            <a:ext cx="79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989138" y="2573338"/>
            <a:ext cx="5275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000">
                <a:cs typeface="+mn-cs"/>
              </a:rPr>
              <a:t>Kosten (betriebswirtschaftl. „richtige</a:t>
            </a:r>
            <a:r>
              <a:rPr lang="ja-JP" altLang="de-DE" sz="2000">
                <a:latin typeface="Arial"/>
                <a:cs typeface="+mn-cs"/>
              </a:rPr>
              <a:t>“</a:t>
            </a:r>
            <a:r>
              <a:rPr lang="de-DE" sz="2000">
                <a:cs typeface="+mn-cs"/>
              </a:rPr>
              <a:t> Ansätze</a:t>
            </a:r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1684338" y="2420938"/>
            <a:ext cx="5715000" cy="762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278188" y="3217863"/>
            <a:ext cx="2584450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de-DE" sz="2000" b="1">
                <a:cs typeface="+mn-cs"/>
              </a:rPr>
              <a:t>„Zurechnen</a:t>
            </a:r>
            <a:r>
              <a:rPr lang="ja-JP" altLang="de-DE" sz="2000" b="1">
                <a:latin typeface="Arial"/>
                <a:cs typeface="+mn-cs"/>
              </a:rPr>
              <a:t>“</a:t>
            </a:r>
            <a:endParaRPr lang="de-DE" sz="2000" b="1">
              <a:cs typeface="+mn-cs"/>
            </a:endParaRPr>
          </a:p>
          <a:p>
            <a:pPr algn="ctr" eaLnBrk="0" hangingPunct="0">
              <a:defRPr/>
            </a:pPr>
            <a:r>
              <a:rPr lang="de-DE" sz="1800" b="1">
                <a:cs typeface="+mn-cs"/>
              </a:rPr>
              <a:t>(Voll- oder Teilkosten)</a:t>
            </a:r>
            <a:endParaRPr lang="de-DE" sz="2000" b="1">
              <a:cs typeface="+mn-cs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763713" y="3789363"/>
            <a:ext cx="1928812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de-DE" sz="1800" b="1" dirty="0">
                <a:cs typeface="+mn-cs"/>
              </a:rPr>
              <a:t>Nicht direkt </a:t>
            </a:r>
          </a:p>
          <a:p>
            <a:pPr algn="ctr" eaLnBrk="0" hangingPunct="0">
              <a:defRPr/>
            </a:pPr>
            <a:r>
              <a:rPr lang="de-DE" sz="1800" b="1" dirty="0">
                <a:cs typeface="+mn-cs"/>
              </a:rPr>
              <a:t>Zurechenbare</a:t>
            </a:r>
          </a:p>
          <a:p>
            <a:pPr algn="ctr" eaLnBrk="0" hangingPunct="0">
              <a:defRPr/>
            </a:pPr>
            <a:r>
              <a:rPr lang="de-DE" sz="1800" b="1" dirty="0">
                <a:cs typeface="+mn-cs"/>
              </a:rPr>
              <a:t>(Gemeinkosten)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5580063" y="5661025"/>
            <a:ext cx="29654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de-DE" sz="1800" b="1" dirty="0">
                <a:cs typeface="+mn-cs"/>
              </a:rPr>
              <a:t>Was kostet die </a:t>
            </a:r>
            <a:r>
              <a:rPr lang="de-DE" sz="1800" b="1" dirty="0" err="1">
                <a:cs typeface="+mn-cs"/>
              </a:rPr>
              <a:t>betriebl</a:t>
            </a:r>
            <a:r>
              <a:rPr lang="de-DE" sz="1800" b="1" dirty="0">
                <a:cs typeface="+mn-cs"/>
              </a:rPr>
              <a:t>.</a:t>
            </a:r>
          </a:p>
          <a:p>
            <a:pPr algn="ctr" eaLnBrk="0" hangingPunct="0">
              <a:defRPr/>
            </a:pPr>
            <a:r>
              <a:rPr lang="de-DE" sz="1800" b="1" dirty="0">
                <a:cs typeface="+mn-cs"/>
              </a:rPr>
              <a:t>Leistung? (Marktleistung,</a:t>
            </a:r>
          </a:p>
          <a:p>
            <a:pPr algn="ctr" eaLnBrk="0" hangingPunct="0">
              <a:defRPr/>
            </a:pPr>
            <a:r>
              <a:rPr lang="de-DE" sz="1800" b="1" dirty="0" err="1">
                <a:cs typeface="+mn-cs"/>
              </a:rPr>
              <a:t>innerbertriebl</a:t>
            </a:r>
            <a:r>
              <a:rPr lang="de-DE" sz="1800" b="1" dirty="0">
                <a:cs typeface="+mn-cs"/>
              </a:rPr>
              <a:t>. Leistung)</a:t>
            </a: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2751138" y="3141663"/>
            <a:ext cx="206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6332538" y="3141663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1476375" y="4941888"/>
            <a:ext cx="2633663" cy="95408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de-DE" sz="1800" b="1" dirty="0">
                <a:cs typeface="+mn-cs"/>
              </a:rPr>
              <a:t>Betriebsabrechnungs-</a:t>
            </a:r>
          </a:p>
          <a:p>
            <a:pPr algn="ctr" eaLnBrk="0" hangingPunct="0">
              <a:defRPr/>
            </a:pPr>
            <a:r>
              <a:rPr lang="de-DE" sz="1800" b="1" dirty="0">
                <a:cs typeface="+mn-cs"/>
              </a:rPr>
              <a:t>bogen </a:t>
            </a:r>
            <a:r>
              <a:rPr lang="de-DE" sz="1800" b="1" dirty="0">
                <a:solidFill>
                  <a:srgbClr val="FF0000"/>
                </a:solidFill>
                <a:cs typeface="+mn-cs"/>
              </a:rPr>
              <a:t>(BAB) Wo?</a:t>
            </a:r>
          </a:p>
          <a:p>
            <a:pPr algn="ctr" eaLnBrk="0" hangingPunct="0">
              <a:defRPr/>
            </a:pPr>
            <a:r>
              <a:rPr lang="de-DE" sz="1000" b="1" dirty="0">
                <a:solidFill>
                  <a:srgbClr val="FF0000"/>
                </a:solidFill>
                <a:cs typeface="+mn-cs"/>
              </a:rPr>
              <a:t>Wie erfolgreich sind Abteilungen? / </a:t>
            </a:r>
          </a:p>
          <a:p>
            <a:pPr algn="ctr" eaLnBrk="0" hangingPunct="0">
              <a:defRPr/>
            </a:pPr>
            <a:r>
              <a:rPr lang="de-DE" sz="1000" b="1" dirty="0">
                <a:solidFill>
                  <a:srgbClr val="FF0000"/>
                </a:solidFill>
                <a:cs typeface="+mn-cs"/>
              </a:rPr>
              <a:t>Betriebsergebnis</a:t>
            </a: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2751138" y="4665663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1754188" y="5903913"/>
            <a:ext cx="19050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AT" sz="1800">
              <a:cs typeface="+mn-cs"/>
            </a:endParaRP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1754188" y="6208713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982788" y="5903913"/>
            <a:ext cx="155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800">
                <a:cs typeface="+mn-cs"/>
              </a:rPr>
              <a:t>Kostenstellen</a:t>
            </a:r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2135188" y="6208713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2897188" y="6208713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3278188" y="6208713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2516188" y="6208713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5640388" y="5099050"/>
            <a:ext cx="1492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800" dirty="0">
                <a:cs typeface="+mn-cs"/>
              </a:rPr>
              <a:t>Kostenträger</a:t>
            </a:r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5564188" y="5099050"/>
            <a:ext cx="16002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6332538" y="4741863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 flipV="1">
            <a:off x="3735388" y="5327650"/>
            <a:ext cx="1752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7308850" y="4941888"/>
            <a:ext cx="1428750" cy="64611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AT" sz="1800" b="1" dirty="0">
                <a:solidFill>
                  <a:srgbClr val="FF0000"/>
                </a:solidFill>
                <a:cs typeface="+mn-cs"/>
              </a:rPr>
              <a:t>Kalkulation</a:t>
            </a:r>
          </a:p>
          <a:p>
            <a:pPr>
              <a:defRPr/>
            </a:pPr>
            <a:r>
              <a:rPr lang="de-AT" sz="1800" b="1" dirty="0">
                <a:solidFill>
                  <a:srgbClr val="FF0000"/>
                </a:solidFill>
                <a:cs typeface="+mn-cs"/>
              </a:rPr>
              <a:t>Wofür?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5435600" y="3789363"/>
            <a:ext cx="1749425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de-DE" sz="1800" b="1" dirty="0">
                <a:cs typeface="+mn-cs"/>
              </a:rPr>
              <a:t>Direkt </a:t>
            </a:r>
          </a:p>
          <a:p>
            <a:pPr algn="ctr" eaLnBrk="0" hangingPunct="0">
              <a:defRPr/>
            </a:pPr>
            <a:r>
              <a:rPr lang="de-DE" sz="1800" b="1" dirty="0">
                <a:cs typeface="+mn-cs"/>
              </a:rPr>
              <a:t>Zurechenbar</a:t>
            </a:r>
          </a:p>
          <a:p>
            <a:pPr algn="ctr" eaLnBrk="0" hangingPunct="0">
              <a:defRPr/>
            </a:pPr>
            <a:r>
              <a:rPr lang="de-DE" sz="1800" b="1" dirty="0">
                <a:cs typeface="+mn-cs"/>
              </a:rPr>
              <a:t>(Einzelkosten)</a:t>
            </a:r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-15875" y="9525"/>
            <a:ext cx="20605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400" dirty="0">
                <a:cs typeface="+mn-cs"/>
              </a:rPr>
              <a:t>Bezugskostenrechnung</a:t>
            </a:r>
          </a:p>
          <a:p>
            <a:pPr eaLnBrk="0" hangingPunct="0">
              <a:defRPr/>
            </a:pPr>
            <a:r>
              <a:rPr lang="de-DE" sz="1400" dirty="0">
                <a:cs typeface="+mn-cs"/>
              </a:rPr>
              <a:t>p</a:t>
            </a:r>
            <a:r>
              <a:rPr lang="de-DE" sz="1400" dirty="0">
                <a:cs typeface="+mn-cs"/>
              </a:rPr>
              <a:t>rogressiv / retrograd</a:t>
            </a:r>
            <a:endParaRPr lang="de-DE" sz="1400" dirty="0">
              <a:cs typeface="+mn-cs"/>
            </a:endParaRPr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-19050" y="0"/>
            <a:ext cx="2070100" cy="6921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FF0000"/>
              </a:solidFill>
              <a:cs typeface="+mn-cs"/>
            </a:endParaRPr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2484438" y="0"/>
            <a:ext cx="4895850" cy="4762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FF0000"/>
              </a:solidFill>
              <a:cs typeface="+mn-cs"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2916238" y="0"/>
            <a:ext cx="34210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000" dirty="0">
                <a:cs typeface="+mn-cs"/>
              </a:rPr>
              <a:t>System der Kostenrechnung</a:t>
            </a:r>
            <a:endParaRPr lang="de-DE" sz="20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6798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Bild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0"/>
            <a:ext cx="6407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Textfeld 2"/>
          <p:cNvSpPr txBox="1">
            <a:spLocks noChangeArrowheads="1"/>
          </p:cNvSpPr>
          <p:nvPr/>
        </p:nvSpPr>
        <p:spPr bwMode="auto">
          <a:xfrm>
            <a:off x="107950" y="260350"/>
            <a:ext cx="24209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DE" b="1"/>
              <a:t>Kosten:</a:t>
            </a:r>
          </a:p>
          <a:p>
            <a:pPr eaLnBrk="1" hangingPunct="1"/>
            <a:endParaRPr lang="de-DE"/>
          </a:p>
          <a:p>
            <a:pPr eaLnBrk="1" hangingPunct="1"/>
            <a:r>
              <a:rPr lang="de-DE"/>
              <a:t>Basis </a:t>
            </a:r>
          </a:p>
          <a:p>
            <a:pPr eaLnBrk="1" hangingPunct="1"/>
            <a:r>
              <a:rPr lang="de-DE"/>
              <a:t>Aufwände lt.</a:t>
            </a:r>
          </a:p>
          <a:p>
            <a:pPr eaLnBrk="1" hangingPunct="1"/>
            <a:r>
              <a:rPr lang="de-DE"/>
              <a:t>Gewinn &amp;</a:t>
            </a:r>
          </a:p>
          <a:p>
            <a:pPr eaLnBrk="1" hangingPunct="1"/>
            <a:r>
              <a:rPr lang="de-DE"/>
              <a:t>Verlustrechnung</a:t>
            </a:r>
          </a:p>
        </p:txBody>
      </p:sp>
    </p:spTree>
    <p:extLst>
      <p:ext uri="{BB962C8B-B14F-4D97-AF65-F5344CB8AC3E}">
        <p14:creationId xmlns:p14="http://schemas.microsoft.com/office/powerpoint/2010/main" val="1233202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3700" y="301273"/>
            <a:ext cx="8229600" cy="990600"/>
          </a:xfrm>
        </p:spPr>
        <p:txBody>
          <a:bodyPr/>
          <a:lstStyle/>
          <a:p>
            <a:r>
              <a:rPr lang="de-DE" dirty="0" err="1" smtClean="0"/>
              <a:t>Lehrbuchuch</a:t>
            </a:r>
            <a:r>
              <a:rPr lang="de-DE" dirty="0" smtClean="0"/>
              <a:t>: Übungen 2-7, z.B</a:t>
            </a:r>
            <a:r>
              <a:rPr lang="de-DE" dirty="0"/>
              <a:t>.</a:t>
            </a:r>
            <a:r>
              <a:rPr lang="de-DE" dirty="0" smtClean="0"/>
              <a:t>  </a:t>
            </a:r>
            <a:endParaRPr lang="de-DE" dirty="0"/>
          </a:p>
        </p:txBody>
      </p:sp>
      <p:pic>
        <p:nvPicPr>
          <p:cNvPr id="13" name="Bild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00" y="1291873"/>
            <a:ext cx="4711700" cy="2006600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5909665" y="1474692"/>
            <a:ext cx="2777135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Buchungen:</a:t>
            </a:r>
          </a:p>
          <a:p>
            <a:r>
              <a:rPr lang="de-DE" dirty="0" smtClean="0"/>
              <a:t>Einkaufsbuchungen</a:t>
            </a:r>
          </a:p>
          <a:p>
            <a:endParaRPr lang="de-DE" dirty="0"/>
          </a:p>
          <a:p>
            <a:r>
              <a:rPr lang="de-DE" dirty="0" smtClean="0"/>
              <a:t>Bezugskostenbuchungen</a:t>
            </a:r>
          </a:p>
          <a:p>
            <a:endParaRPr lang="de-DE" dirty="0"/>
          </a:p>
          <a:p>
            <a:r>
              <a:rPr lang="de-DE" dirty="0" smtClean="0"/>
              <a:t>Zahlungen (inkl. Skonto)</a:t>
            </a:r>
            <a:endParaRPr lang="de-DE" dirty="0"/>
          </a:p>
        </p:txBody>
      </p:sp>
      <p:pic>
        <p:nvPicPr>
          <p:cNvPr id="3" name="Bild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3698994"/>
            <a:ext cx="40513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2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Kostenartenrechnung BÜB</a:t>
            </a:r>
            <a:endParaRPr lang="de-DE" dirty="0"/>
          </a:p>
        </p:txBody>
      </p:sp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483298" y="1386681"/>
            <a:ext cx="6553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400" dirty="0"/>
              <a:t>Rechengang:</a:t>
            </a:r>
          </a:p>
          <a:p>
            <a:endParaRPr lang="de-DE" sz="1400" dirty="0"/>
          </a:p>
        </p:txBody>
      </p:sp>
      <p:graphicFrame>
        <p:nvGraphicFramePr>
          <p:cNvPr id="10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993535"/>
              </p:ext>
            </p:extLst>
          </p:nvPr>
        </p:nvGraphicFramePr>
        <p:xfrm>
          <a:off x="1880130" y="1386681"/>
          <a:ext cx="6486525" cy="1978026"/>
        </p:xfrm>
        <a:graphic>
          <a:graphicData uri="http://schemas.openxmlformats.org/drawingml/2006/table">
            <a:tbl>
              <a:tblPr/>
              <a:tblGrid>
                <a:gridCol w="2162175"/>
                <a:gridCol w="2162175"/>
                <a:gridCol w="2162175"/>
              </a:tblGrid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Finanzbuchführung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Zeitliche und betriebliche Abgrenzung</a:t>
                      </a: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Kostenrechnung</a:t>
                      </a: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Aufwendungen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/ +</a:t>
                      </a: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Kosten</a:t>
                      </a: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AB"/>
                    </a:solidFill>
                  </a:tcPr>
                </a:tc>
              </a:tr>
              <a:tr h="658813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Line 251"/>
          <p:cNvSpPr>
            <a:spLocks noChangeShapeType="1"/>
          </p:cNvSpPr>
          <p:nvPr/>
        </p:nvSpPr>
        <p:spPr bwMode="auto">
          <a:xfrm rot="5400000" flipV="1">
            <a:off x="5239457" y="113062"/>
            <a:ext cx="0" cy="5865812"/>
          </a:xfrm>
          <a:prstGeom prst="line">
            <a:avLst/>
          </a:prstGeom>
          <a:noFill/>
          <a:ln w="92075">
            <a:solidFill>
              <a:srgbClr val="008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799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Kostenartenrechnung BÜB</a:t>
            </a:r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054686"/>
              </p:ext>
            </p:extLst>
          </p:nvPr>
        </p:nvGraphicFramePr>
        <p:xfrm>
          <a:off x="457200" y="1680177"/>
          <a:ext cx="8229600" cy="4034118"/>
        </p:xfrm>
        <a:graphic>
          <a:graphicData uri="http://schemas.openxmlformats.org/drawingml/2006/table">
            <a:tbl>
              <a:tblPr/>
              <a:tblGrid>
                <a:gridCol w="1688951"/>
                <a:gridCol w="699247"/>
                <a:gridCol w="763793"/>
                <a:gridCol w="656216"/>
                <a:gridCol w="1258645"/>
                <a:gridCol w="3162748"/>
              </a:tblGrid>
              <a:tr h="19148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Aufwand / Ertrag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Aufwand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Überleitung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Kosten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Berechnung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Erklärung</a:t>
                      </a:r>
                    </a:p>
                  </a:txBody>
                  <a:tcPr marL="10758" marR="10758" marT="10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758" marR="10758" marT="10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Wareneinsatz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20.000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20.400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=20000/ 150 * 153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aktuelle Werte, Berücksichtigung Preisindex</a:t>
                      </a:r>
                    </a:p>
                  </a:txBody>
                  <a:tcPr marL="10758" marR="10758" marT="10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Personalaufwand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16.000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15.910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=(16000-400)*1,02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zeitl. Abgrenzung + aktuelle Werte</a:t>
                      </a:r>
                    </a:p>
                  </a:txBody>
                  <a:tcPr marL="10758" marR="10758" marT="10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Abschreibung Maschinen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4.000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-1.370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2.630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=(22000-1000)/8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Wiederbeschaffungswerte, betriebl. Nutzung, und tats. ND</a:t>
                      </a:r>
                    </a:p>
                  </a:txBody>
                  <a:tcPr marL="10758" marR="10758" marT="10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Abschreibung PKW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3.500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1.220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4720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=29000/5*80%</a:t>
                      </a:r>
                    </a:p>
                  </a:txBody>
                  <a:tcPr marL="10758" marR="10758" marT="10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Wiederbeschaffungswerte, betriebl. Nutzung, und tats. ND</a:t>
                      </a:r>
                    </a:p>
                  </a:txBody>
                  <a:tcPr marL="10758" marR="10758" marT="10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Sonstiger Aufwand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5.000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-240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4.760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=5000-(480/2)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Zeitliche Abgrenzung (480 gelten für 2 Jahre)</a:t>
                      </a:r>
                    </a:p>
                  </a:txBody>
                  <a:tcPr marL="10758" marR="10758" marT="10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PKW-Betriebsaufwand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1.300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-260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1.040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=1300*80%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Abgrenzung Privatanteil (betriebliche)</a:t>
                      </a:r>
                    </a:p>
                  </a:txBody>
                  <a:tcPr marL="10758" marR="10758" marT="10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Energieverbrauch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2.700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3.600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=2700/90*100 * 120%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Berechnung langfristiger Durchschnitt und Erhöhung für nJ</a:t>
                      </a:r>
                    </a:p>
                  </a:txBody>
                  <a:tcPr marL="10758" marR="10758" marT="10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Mietaufwand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12.000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12.600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=12000*105%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aktuelle Werte</a:t>
                      </a:r>
                    </a:p>
                  </a:txBody>
                  <a:tcPr marL="10758" marR="10758" marT="10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Zinsaufwand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2.250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2.250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= Zinsaufwand aus GuV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keine Veränderung</a:t>
                      </a:r>
                    </a:p>
                  </a:txBody>
                  <a:tcPr marL="10758" marR="10758" marT="10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kalk. Zinsen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1.200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1.200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= 20000*6%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Ergänzung kalkulatorische Zinsen auf Eigenkapital</a:t>
                      </a:r>
                    </a:p>
                  </a:txBody>
                  <a:tcPr marL="10758" marR="10758" marT="10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kalk. Unternehmerlohn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20.400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20.400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=1700*10*120%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Ergänzung kalkulatorischer Unternehmerlohn </a:t>
                      </a:r>
                    </a:p>
                  </a:txBody>
                  <a:tcPr marL="10758" marR="10758" marT="10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758" marR="10758" marT="10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Summe Aufwand / Kosten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66.750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22.760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89.510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=Summe aller Kosten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diese sind nun viel höher als der Aufwand der GuV</a:t>
                      </a:r>
                    </a:p>
                  </a:txBody>
                  <a:tcPr marL="10758" marR="10758" marT="10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758" marR="10758" marT="10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Erlöse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82.500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6.930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89.430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=(82500-1200)*110%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eigentliche betriebliche Erlöse steigen, Einmaleffekte abgrenzen</a:t>
                      </a:r>
                    </a:p>
                  </a:txBody>
                  <a:tcPr marL="10758" marR="10758" marT="10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758" marR="10758" marT="10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Gewinn / Betriebsergebnis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15.750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=89430-89510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Betriebsergebnis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lt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Kore ist leicht negativ</a:t>
                      </a:r>
                    </a:p>
                  </a:txBody>
                  <a:tcPr marL="10758" marR="10758" marT="10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758" marR="10758" marT="10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verkaufte Eistüten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60.500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758" marR="10758" marT="10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Kosten pro Eistüte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1,48</a:t>
                      </a: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758" marR="10758" marT="10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bei 60.500 gepl. Verkäufen müsste er 1,48 pro Eis verlangen</a:t>
                      </a:r>
                    </a:p>
                  </a:txBody>
                  <a:tcPr marL="10758" marR="10758" marT="10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155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92" name="Text Box 88"/>
          <p:cNvSpPr txBox="1">
            <a:spLocks noChangeArrowheads="1"/>
          </p:cNvSpPr>
          <p:nvPr/>
        </p:nvSpPr>
        <p:spPr bwMode="auto">
          <a:xfrm>
            <a:off x="4080090" y="1005101"/>
            <a:ext cx="400367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854075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854075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854075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854075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854075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4075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4075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4075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4075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de-DE" sz="1100" b="1" dirty="0" smtClean="0"/>
              <a:t>Darstellung:</a:t>
            </a:r>
            <a:r>
              <a:rPr lang="de-DE" sz="1100" dirty="0" smtClean="0"/>
              <a:t> Kostenstellenrechnung eines Erzeugungs-</a:t>
            </a:r>
          </a:p>
          <a:p>
            <a:pPr>
              <a:defRPr/>
            </a:pPr>
            <a:r>
              <a:rPr lang="de-DE" sz="1100" dirty="0" smtClean="0"/>
              <a:t>	</a:t>
            </a:r>
            <a:r>
              <a:rPr lang="de-DE" sz="1100" dirty="0" err="1" smtClean="0"/>
              <a:t>betriebes</a:t>
            </a:r>
            <a:r>
              <a:rPr lang="de-DE" sz="1100" dirty="0" smtClean="0"/>
              <a:t> mit einem Betriebsabrechnungsbogen</a:t>
            </a:r>
          </a:p>
        </p:txBody>
      </p:sp>
      <p:graphicFrame>
        <p:nvGraphicFramePr>
          <p:cNvPr id="22208" name="Group 7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857196"/>
              </p:ext>
            </p:extLst>
          </p:nvPr>
        </p:nvGraphicFramePr>
        <p:xfrm>
          <a:off x="1461975" y="930224"/>
          <a:ext cx="2332038" cy="674740"/>
        </p:xfrm>
        <a:graphic>
          <a:graphicData uri="http://schemas.openxmlformats.org/drawingml/2006/table">
            <a:tbl>
              <a:tblPr/>
              <a:tblGrid>
                <a:gridCol w="1165225"/>
                <a:gridCol w="1166813"/>
              </a:tblGrid>
              <a:tr h="245914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Kosten</a:t>
                      </a:r>
                    </a:p>
                  </a:txBody>
                  <a:tcPr marL="90000" marR="90000" marT="46765" marB="46765" anchor="ctr"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287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5963" algn="l"/>
                          <a:tab pos="808038" algn="l"/>
                        </a:tabLst>
                      </a:pPr>
                      <a: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Einzelkosten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5963" algn="l"/>
                          <a:tab pos="808038" algn="l"/>
                        </a:tabLst>
                      </a:pPr>
                      <a:r>
                        <a:rPr kumimoji="0" 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FM	 FL</a:t>
                      </a:r>
                    </a:p>
                  </a:txBody>
                  <a:tcPr marL="90000" marR="90000" marT="46765" marB="46765" anchor="ctr"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Gemeinkosten</a:t>
                      </a:r>
                    </a:p>
                  </a:txBody>
                  <a:tcPr marL="90000" marR="90000" marT="46765" marB="467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217" name="Group 7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332636"/>
              </p:ext>
            </p:extLst>
          </p:nvPr>
        </p:nvGraphicFramePr>
        <p:xfrm>
          <a:off x="2097769" y="1604964"/>
          <a:ext cx="5172075" cy="2611473"/>
        </p:xfrm>
        <a:graphic>
          <a:graphicData uri="http://schemas.openxmlformats.org/drawingml/2006/table">
            <a:tbl>
              <a:tblPr/>
              <a:tblGrid>
                <a:gridCol w="1809313"/>
                <a:gridCol w="778552"/>
                <a:gridCol w="858967"/>
                <a:gridCol w="864450"/>
                <a:gridCol w="860793"/>
              </a:tblGrid>
              <a:tr h="24600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Text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Kosten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Kostenstellen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2884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Material (Lager)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Fertigung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Verwaltung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Vertrieb</a:t>
                      </a: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365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2460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Gemeinkostensumme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endParaRPr kumimoji="0" 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endParaRPr kumimoji="0" 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endParaRPr kumimoji="0" 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2460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Zuschlagsbasen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FM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FL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HK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984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Gemeinkosten-zuschlagssätze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  <a: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Stundensatz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</a:tbl>
          </a:graphicData>
        </a:graphic>
      </p:graphicFrame>
      <p:sp>
        <p:nvSpPr>
          <p:cNvPr id="22142" name="Line 638"/>
          <p:cNvSpPr>
            <a:spLocks noChangeShapeType="1"/>
          </p:cNvSpPr>
          <p:nvPr/>
        </p:nvSpPr>
        <p:spPr bwMode="auto">
          <a:xfrm rot="16200000" flipH="1">
            <a:off x="3892226" y="1075074"/>
            <a:ext cx="7938" cy="2536401"/>
          </a:xfrm>
          <a:prstGeom prst="line">
            <a:avLst/>
          </a:prstGeom>
          <a:noFill/>
          <a:ln w="22225">
            <a:solidFill>
              <a:srgbClr val="FFD7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2143" name="Line 639"/>
          <p:cNvSpPr>
            <a:spLocks noChangeShapeType="1"/>
          </p:cNvSpPr>
          <p:nvPr/>
        </p:nvSpPr>
        <p:spPr bwMode="auto">
          <a:xfrm rot="16200000" flipH="1">
            <a:off x="4204382" y="928689"/>
            <a:ext cx="0" cy="3184525"/>
          </a:xfrm>
          <a:prstGeom prst="line">
            <a:avLst/>
          </a:prstGeom>
          <a:noFill/>
          <a:ln w="22225">
            <a:solidFill>
              <a:srgbClr val="FFD7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2145" name="Line 641"/>
          <p:cNvSpPr>
            <a:spLocks noChangeShapeType="1"/>
          </p:cNvSpPr>
          <p:nvPr/>
        </p:nvSpPr>
        <p:spPr bwMode="auto">
          <a:xfrm flipH="1">
            <a:off x="2620057" y="1562101"/>
            <a:ext cx="7937" cy="164465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2147" name="Line 643"/>
          <p:cNvSpPr>
            <a:spLocks noChangeShapeType="1"/>
          </p:cNvSpPr>
          <p:nvPr/>
        </p:nvSpPr>
        <p:spPr bwMode="auto">
          <a:xfrm rot="16200000" flipH="1">
            <a:off x="3980544" y="1571627"/>
            <a:ext cx="7937" cy="2741612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2148" name="Line 644"/>
          <p:cNvSpPr>
            <a:spLocks noChangeShapeType="1"/>
          </p:cNvSpPr>
          <p:nvPr/>
        </p:nvSpPr>
        <p:spPr bwMode="auto">
          <a:xfrm rot="16200000" flipH="1">
            <a:off x="4353607" y="1327151"/>
            <a:ext cx="7937" cy="3490913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2149" name="Line 645"/>
          <p:cNvSpPr>
            <a:spLocks noChangeShapeType="1"/>
          </p:cNvSpPr>
          <p:nvPr/>
        </p:nvSpPr>
        <p:spPr bwMode="auto">
          <a:xfrm rot="16200000" flipH="1">
            <a:off x="4734607" y="1074738"/>
            <a:ext cx="7938" cy="4246563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2150" name="Text Box 646"/>
          <p:cNvSpPr txBox="1">
            <a:spLocks noChangeArrowheads="1"/>
          </p:cNvSpPr>
          <p:nvPr/>
        </p:nvSpPr>
        <p:spPr bwMode="auto">
          <a:xfrm>
            <a:off x="2019982" y="4170364"/>
            <a:ext cx="2952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de-DE" sz="1000" smtClean="0"/>
              <a:t>Kostenträgerrechnung </a:t>
            </a:r>
          </a:p>
          <a:p>
            <a:pPr>
              <a:defRPr/>
            </a:pPr>
            <a:r>
              <a:rPr lang="de-DE" sz="1000" smtClean="0"/>
              <a:t>(Zuschlagskalkulation)</a:t>
            </a:r>
          </a:p>
        </p:txBody>
      </p:sp>
      <p:sp>
        <p:nvSpPr>
          <p:cNvPr id="22187" name="Line 683"/>
          <p:cNvSpPr>
            <a:spLocks noChangeShapeType="1"/>
          </p:cNvSpPr>
          <p:nvPr/>
        </p:nvSpPr>
        <p:spPr bwMode="auto">
          <a:xfrm>
            <a:off x="7549244" y="4035426"/>
            <a:ext cx="0" cy="1935163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2196" name="Line 692"/>
          <p:cNvSpPr>
            <a:spLocks noChangeShapeType="1"/>
          </p:cNvSpPr>
          <p:nvPr/>
        </p:nvSpPr>
        <p:spPr bwMode="auto">
          <a:xfrm>
            <a:off x="4882244" y="4162426"/>
            <a:ext cx="12700" cy="6985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2199" name="Line 695"/>
          <p:cNvSpPr>
            <a:spLocks noChangeShapeType="1"/>
          </p:cNvSpPr>
          <p:nvPr/>
        </p:nvSpPr>
        <p:spPr bwMode="auto">
          <a:xfrm rot="5400000" flipH="1">
            <a:off x="7472251" y="4012407"/>
            <a:ext cx="0" cy="7143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8266" name="Bild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844" y="4708526"/>
            <a:ext cx="1905000" cy="213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Line 670"/>
          <p:cNvSpPr>
            <a:spLocks noChangeShapeType="1"/>
          </p:cNvSpPr>
          <p:nvPr/>
        </p:nvSpPr>
        <p:spPr bwMode="auto">
          <a:xfrm rot="10800000" flipH="1" flipV="1">
            <a:off x="5618844" y="5254626"/>
            <a:ext cx="1778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5" name="Line 692"/>
          <p:cNvSpPr>
            <a:spLocks noChangeShapeType="1"/>
          </p:cNvSpPr>
          <p:nvPr/>
        </p:nvSpPr>
        <p:spPr bwMode="auto">
          <a:xfrm>
            <a:off x="5669644" y="4187826"/>
            <a:ext cx="0" cy="10160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6" name="Line 670"/>
          <p:cNvSpPr>
            <a:spLocks noChangeShapeType="1"/>
          </p:cNvSpPr>
          <p:nvPr/>
        </p:nvSpPr>
        <p:spPr bwMode="auto">
          <a:xfrm rot="10800000" flipH="1" flipV="1">
            <a:off x="4894944" y="4949826"/>
            <a:ext cx="4953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7" name="Line 679"/>
          <p:cNvSpPr>
            <a:spLocks noChangeShapeType="1"/>
          </p:cNvSpPr>
          <p:nvPr/>
        </p:nvSpPr>
        <p:spPr bwMode="auto">
          <a:xfrm rot="10800000">
            <a:off x="7015844" y="5965826"/>
            <a:ext cx="444500" cy="635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3" name="Titel 1"/>
          <p:cNvSpPr txBox="1">
            <a:spLocks/>
          </p:cNvSpPr>
          <p:nvPr/>
        </p:nvSpPr>
        <p:spPr>
          <a:xfrm>
            <a:off x="156781" y="228814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dirty="0" smtClean="0"/>
              <a:t>Kostenstellenrechnung BAB Produktion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807865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2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2" grpId="0"/>
      <p:bldP spid="221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301" y="38100"/>
            <a:ext cx="8229600" cy="990600"/>
          </a:xfrm>
        </p:spPr>
        <p:txBody>
          <a:bodyPr>
            <a:normAutofit/>
          </a:bodyPr>
          <a:lstStyle/>
          <a:p>
            <a:r>
              <a:rPr lang="de-DE" sz="3600" dirty="0" smtClean="0"/>
              <a:t>Kostenstellenrechnung BAB Winter</a:t>
            </a:r>
            <a:endParaRPr lang="de-DE" sz="360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27849"/>
              </p:ext>
            </p:extLst>
          </p:nvPr>
        </p:nvGraphicFramePr>
        <p:xfrm>
          <a:off x="4923373" y="3645603"/>
          <a:ext cx="3009900" cy="195580"/>
        </p:xfrm>
        <a:graphic>
          <a:graphicData uri="http://schemas.openxmlformats.org/drawingml/2006/table">
            <a:tbl>
              <a:tblPr/>
              <a:tblGrid>
                <a:gridCol w="1003300"/>
                <a:gridCol w="1003300"/>
                <a:gridCol w="10033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€ 45.000,00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4500 Stunden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€ 166.951,11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857286"/>
              </p:ext>
            </p:extLst>
          </p:nvPr>
        </p:nvGraphicFramePr>
        <p:xfrm>
          <a:off x="4923373" y="3841183"/>
          <a:ext cx="3009900" cy="195580"/>
        </p:xfrm>
        <a:graphic>
          <a:graphicData uri="http://schemas.openxmlformats.org/drawingml/2006/table">
            <a:tbl>
              <a:tblPr/>
              <a:tblGrid>
                <a:gridCol w="1003300"/>
                <a:gridCol w="1003300"/>
                <a:gridCol w="100330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39,64%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€ 23,14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61,2%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319908"/>
              </p:ext>
            </p:extLst>
          </p:nvPr>
        </p:nvGraphicFramePr>
        <p:xfrm>
          <a:off x="577724" y="3647440"/>
          <a:ext cx="3632200" cy="391160"/>
        </p:xfrm>
        <a:graphic>
          <a:graphicData uri="http://schemas.openxmlformats.org/drawingml/2006/table">
            <a:tbl>
              <a:tblPr/>
              <a:tblGrid>
                <a:gridCol w="2806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Zuschlagsbasis (EK, Stunden, Herstellkosten)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dividiert d...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Zuschlagssätze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=...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121743"/>
              </p:ext>
            </p:extLst>
          </p:nvPr>
        </p:nvGraphicFramePr>
        <p:xfrm>
          <a:off x="164974" y="5140609"/>
          <a:ext cx="2476500" cy="1564640"/>
        </p:xfrm>
        <a:graphic>
          <a:graphicData uri="http://schemas.openxmlformats.org/drawingml/2006/table">
            <a:tbl>
              <a:tblPr/>
              <a:tblGrid>
                <a:gridCol w="2476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Absatzkalkulation: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Material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Materialgemeinkosten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Fertigungslöhne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Fertigungsgemeinkosten / 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Herstellkosten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Verwaltung u Vertriebs gemeinkosten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Selbstkosten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364571"/>
              </p:ext>
            </p:extLst>
          </p:nvPr>
        </p:nvGraphicFramePr>
        <p:xfrm>
          <a:off x="2641474" y="5140609"/>
          <a:ext cx="571500" cy="1564640"/>
        </p:xfrm>
        <a:graphic>
          <a:graphicData uri="http://schemas.openxmlformats.org/drawingml/2006/table">
            <a:tbl>
              <a:tblPr/>
              <a:tblGrid>
                <a:gridCol w="571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Stunden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534322"/>
              </p:ext>
            </p:extLst>
          </p:nvPr>
        </p:nvGraphicFramePr>
        <p:xfrm>
          <a:off x="3212974" y="5531769"/>
          <a:ext cx="800100" cy="1173480"/>
        </p:xfrm>
        <a:graphic>
          <a:graphicData uri="http://schemas.openxmlformats.org/drawingml/2006/table">
            <a:tbl>
              <a:tblPr/>
              <a:tblGrid>
                <a:gridCol w="80010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€ 23,14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888968"/>
              </p:ext>
            </p:extLst>
          </p:nvPr>
        </p:nvGraphicFramePr>
        <p:xfrm>
          <a:off x="3212974" y="5140609"/>
          <a:ext cx="1727200" cy="391160"/>
        </p:xfrm>
        <a:graphic>
          <a:graphicData uri="http://schemas.openxmlformats.org/drawingml/2006/table">
            <a:tbl>
              <a:tblPr/>
              <a:tblGrid>
                <a:gridCol w="800100"/>
                <a:gridCol w="9271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Zuschlag 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Kosten €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1.500,00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017682"/>
              </p:ext>
            </p:extLst>
          </p:nvPr>
        </p:nvGraphicFramePr>
        <p:xfrm>
          <a:off x="3996273" y="5531769"/>
          <a:ext cx="927100" cy="1173480"/>
        </p:xfrm>
        <a:graphic>
          <a:graphicData uri="http://schemas.openxmlformats.org/drawingml/2006/table">
            <a:tbl>
              <a:tblPr/>
              <a:tblGrid>
                <a:gridCol w="92710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594,67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1.156,79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3.251,46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1.991,35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5.242,81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Textfeld 16"/>
          <p:cNvSpPr txBox="1"/>
          <p:nvPr/>
        </p:nvSpPr>
        <p:spPr>
          <a:xfrm>
            <a:off x="8072470" y="3447951"/>
            <a:ext cx="982861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800" b="1" dirty="0" smtClean="0"/>
              <a:t>Basis für Mat</a:t>
            </a:r>
          </a:p>
          <a:p>
            <a:r>
              <a:rPr lang="de-DE" sz="800" dirty="0" smtClean="0"/>
              <a:t>= EK 45.000</a:t>
            </a:r>
          </a:p>
          <a:p>
            <a:endParaRPr lang="de-DE" sz="800" b="1" dirty="0" smtClean="0"/>
          </a:p>
          <a:p>
            <a:r>
              <a:rPr lang="de-DE" sz="800" b="1" dirty="0" smtClean="0"/>
              <a:t>Basis für </a:t>
            </a:r>
            <a:r>
              <a:rPr lang="de-DE" sz="800" b="1" dirty="0" err="1" smtClean="0"/>
              <a:t>Fert</a:t>
            </a:r>
            <a:r>
              <a:rPr lang="de-DE" sz="800" b="1" dirty="0" smtClean="0"/>
              <a:t>.</a:t>
            </a:r>
          </a:p>
          <a:p>
            <a:r>
              <a:rPr lang="de-DE" sz="800" dirty="0" smtClean="0"/>
              <a:t>= 4.500 Stunden</a:t>
            </a:r>
            <a:endParaRPr lang="de-DE" sz="800" dirty="0"/>
          </a:p>
          <a:p>
            <a:endParaRPr lang="de-DE" sz="800" b="1" dirty="0" smtClean="0"/>
          </a:p>
          <a:p>
            <a:r>
              <a:rPr lang="de-DE" sz="800" b="1" dirty="0" smtClean="0"/>
              <a:t>Basis für VW </a:t>
            </a:r>
            <a:r>
              <a:rPr lang="de-DE" sz="800" b="1" dirty="0" err="1" smtClean="0"/>
              <a:t>Vt</a:t>
            </a:r>
            <a:endParaRPr lang="de-DE" sz="800" b="1" dirty="0" smtClean="0"/>
          </a:p>
          <a:p>
            <a:r>
              <a:rPr lang="de-DE" sz="800" b="1" dirty="0" smtClean="0"/>
              <a:t>Herstellkosten:</a:t>
            </a:r>
          </a:p>
          <a:p>
            <a:r>
              <a:rPr lang="de-DE" sz="800" dirty="0" smtClean="0"/>
              <a:t> 45.000,00</a:t>
            </a:r>
          </a:p>
          <a:p>
            <a:r>
              <a:rPr lang="de-DE" sz="800" dirty="0" smtClean="0"/>
              <a:t> 17.840,00</a:t>
            </a:r>
          </a:p>
          <a:p>
            <a:r>
              <a:rPr lang="de-DE" sz="800" dirty="0" smtClean="0"/>
              <a:t>104.111,11</a:t>
            </a:r>
          </a:p>
          <a:p>
            <a:endParaRPr lang="de-DE" sz="800" dirty="0"/>
          </a:p>
          <a:p>
            <a:r>
              <a:rPr lang="de-DE" sz="800" b="1" dirty="0" smtClean="0"/>
              <a:t>Zuschlagssätze:</a:t>
            </a:r>
          </a:p>
          <a:p>
            <a:r>
              <a:rPr lang="de-DE" sz="800" b="1" dirty="0" smtClean="0"/>
              <a:t>GK/Basis</a:t>
            </a:r>
            <a:endParaRPr lang="de-DE" sz="800" b="1" dirty="0"/>
          </a:p>
        </p:txBody>
      </p:sp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413246"/>
              </p:ext>
            </p:extLst>
          </p:nvPr>
        </p:nvGraphicFramePr>
        <p:xfrm>
          <a:off x="577724" y="1028700"/>
          <a:ext cx="4127500" cy="2550160"/>
        </p:xfrm>
        <a:graphic>
          <a:graphicData uri="http://schemas.openxmlformats.org/drawingml/2006/table">
            <a:tbl>
              <a:tblPr/>
              <a:tblGrid>
                <a:gridCol w="2476500"/>
                <a:gridCol w="571500"/>
                <a:gridCol w="1079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EK/GK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Fertigungsmaterial (EK)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€ 45.000,00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Personalkosten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€ 99.000,00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Energiekosten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€ 12.000,00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sonstige Kosten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€ 35.000,00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Fremdkapitalzinsen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€ 1.200,00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Mietkosten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€ 28.000,00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kalkulatorische Zinsen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€ 2.000,00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kalkulatorischer Unternehmerlohn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€ 55.000,00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Summe Gemeinkosten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€ 232.200,00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el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688437"/>
              </p:ext>
            </p:extLst>
          </p:nvPr>
        </p:nvGraphicFramePr>
        <p:xfrm>
          <a:off x="4923373" y="833120"/>
          <a:ext cx="3797300" cy="2745740"/>
        </p:xfrm>
        <a:graphic>
          <a:graphicData uri="http://schemas.openxmlformats.org/drawingml/2006/table">
            <a:tbl>
              <a:tblPr/>
              <a:tblGrid>
                <a:gridCol w="927100"/>
                <a:gridCol w="1003300"/>
                <a:gridCol w="1003300"/>
                <a:gridCol w="863600"/>
              </a:tblGrid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BAB = Verteilung der Kosten auf die Stellen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Schlüssel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Material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Fertigung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Vw Vt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z.B.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€ 45.000,00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€ 4.000,00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€ 55.000,00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€ 40.000,00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nach Anfall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€ 2.000,00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€ 7.500,00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€ 2.500,00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gegeben...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€ 2.700,00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€ 20.000,00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€ 4.300,00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€ 1.200,00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nach Finanzierung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€ 8.340,00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€ 14.300,00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€ 5.360,00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nach m2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€ 800,00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€ 1.200,00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nach Finanzierung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€ 6.111,11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€ 48.888,89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nach Arbeitsaufteilung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€ 17.840,00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€ 104.111,11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€ 102.248,89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407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Klarheit.thmx</Template>
  <TotalTime>0</TotalTime>
  <Words>783</Words>
  <Application>Microsoft Macintosh PowerPoint</Application>
  <PresentationFormat>Bildschirmpräsentation (4:3)</PresentationFormat>
  <Paragraphs>366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Klarheit</vt:lpstr>
      <vt:lpstr>Kore Schritt für Schritt</vt:lpstr>
      <vt:lpstr>Bezugskostenrechnung</vt:lpstr>
      <vt:lpstr>PowerPoint-Präsentation</vt:lpstr>
      <vt:lpstr>PowerPoint-Präsentation</vt:lpstr>
      <vt:lpstr>Lehrbuchuch: Übungen 2-7, z.B.  </vt:lpstr>
      <vt:lpstr>Kostenartenrechnung BÜB</vt:lpstr>
      <vt:lpstr>Kostenartenrechnung BÜB</vt:lpstr>
      <vt:lpstr>PowerPoint-Präsentation</vt:lpstr>
      <vt:lpstr>Kostenstellenrechnung BAB Winter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</dc:title>
  <dc:creator>werner holzheu</dc:creator>
  <cp:lastModifiedBy>werner holzheu</cp:lastModifiedBy>
  <cp:revision>14</cp:revision>
  <dcterms:created xsi:type="dcterms:W3CDTF">2014-12-14T20:11:01Z</dcterms:created>
  <dcterms:modified xsi:type="dcterms:W3CDTF">2018-01-08T23:30:17Z</dcterms:modified>
</cp:coreProperties>
</file>