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9" r:id="rId2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41100"/>
    <a:srgbClr val="7ECFE6"/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8582" autoAdjust="0"/>
  </p:normalViewPr>
  <p:slideViewPr>
    <p:cSldViewPr snapToGrid="0" snapToObjects="1">
      <p:cViewPr>
        <p:scale>
          <a:sx n="100" d="100"/>
          <a:sy n="100" d="100"/>
        </p:scale>
        <p:origin x="-568" y="-2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01879-EE43-EF4D-942B-3B8468B9AC5F}" type="datetimeFigureOut">
              <a:rPr lang="de-DE" smtClean="0"/>
              <a:t>06.11.17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58D70-8D3C-744A-A5BC-94675CA501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885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AT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191F-58A2-E348-BE4D-2A584417978A}" type="datetimeFigureOut">
              <a:rPr lang="de-DE" smtClean="0"/>
              <a:t>06.11.17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6F3C-F718-134B-8BE8-A282745DE2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364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191F-58A2-E348-BE4D-2A584417978A}" type="datetimeFigureOut">
              <a:rPr lang="de-DE" smtClean="0"/>
              <a:t>06.11.17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6F3C-F718-134B-8BE8-A282745DE2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611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191F-58A2-E348-BE4D-2A584417978A}" type="datetimeFigureOut">
              <a:rPr lang="de-DE" smtClean="0"/>
              <a:t>06.11.17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6F3C-F718-134B-8BE8-A282745DE2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934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191F-58A2-E348-BE4D-2A584417978A}" type="datetimeFigureOut">
              <a:rPr lang="de-DE" smtClean="0"/>
              <a:t>06.11.17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6F3C-F718-134B-8BE8-A282745DE2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4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191F-58A2-E348-BE4D-2A584417978A}" type="datetimeFigureOut">
              <a:rPr lang="de-DE" smtClean="0"/>
              <a:t>06.11.17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6F3C-F718-134B-8BE8-A282745DE2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98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191F-58A2-E348-BE4D-2A584417978A}" type="datetimeFigureOut">
              <a:rPr lang="de-DE" smtClean="0"/>
              <a:t>06.11.17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6F3C-F718-134B-8BE8-A282745DE2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54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191F-58A2-E348-BE4D-2A584417978A}" type="datetimeFigureOut">
              <a:rPr lang="de-DE" smtClean="0"/>
              <a:t>06.11.17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6F3C-F718-134B-8BE8-A282745DE2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83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191F-58A2-E348-BE4D-2A584417978A}" type="datetimeFigureOut">
              <a:rPr lang="de-DE" smtClean="0"/>
              <a:t>06.11.17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6F3C-F718-134B-8BE8-A282745DE2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5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191F-58A2-E348-BE4D-2A584417978A}" type="datetimeFigureOut">
              <a:rPr lang="de-DE" smtClean="0"/>
              <a:t>06.11.17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6F3C-F718-134B-8BE8-A282745DE2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084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191F-58A2-E348-BE4D-2A584417978A}" type="datetimeFigureOut">
              <a:rPr lang="de-DE" smtClean="0"/>
              <a:t>06.11.17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6F3C-F718-134B-8BE8-A282745DE2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22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191F-58A2-E348-BE4D-2A584417978A}" type="datetimeFigureOut">
              <a:rPr lang="de-DE" smtClean="0"/>
              <a:t>06.11.17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6F3C-F718-134B-8BE8-A282745DE2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65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3191F-58A2-E348-BE4D-2A584417978A}" type="datetimeFigureOut">
              <a:rPr lang="de-DE" smtClean="0"/>
              <a:t>06.11.17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56F3C-F718-134B-8BE8-A282745DE2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752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/>
          <p:cNvSpPr txBox="1"/>
          <p:nvPr/>
        </p:nvSpPr>
        <p:spPr>
          <a:xfrm>
            <a:off x="-1" y="0"/>
            <a:ext cx="375920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+mj-lt"/>
                <a:cs typeface="Chalkduster"/>
              </a:rPr>
              <a:t>Bezugskostenrechnung zum Einstieg</a:t>
            </a:r>
          </a:p>
          <a:p>
            <a:r>
              <a:rPr lang="de-DE" sz="1400" dirty="0" smtClean="0">
                <a:latin typeface="+mj-lt"/>
                <a:cs typeface="Chalkduster"/>
              </a:rPr>
              <a:t>System der Vollkostenkostenrechnung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3759200" y="0"/>
            <a:ext cx="6146800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 smtClean="0">
                <a:latin typeface="+mj-lt"/>
                <a:cs typeface="Chalkduster"/>
              </a:rPr>
              <a:t>Ziel/Kompetenzen:</a:t>
            </a:r>
          </a:p>
          <a:p>
            <a:pPr marL="171450" indent="-171450">
              <a:buFont typeface="Wingdings" charset="0"/>
              <a:buChar char="Ø"/>
            </a:pPr>
            <a:r>
              <a:rPr lang="de-AT" sz="800" dirty="0" smtClean="0">
                <a:latin typeface="+mj-lt"/>
                <a:cs typeface="Chalkduster"/>
              </a:rPr>
              <a:t>System der Kostenrechnung erklären können, Betriebsüberleitungsbogen erläutern können, </a:t>
            </a:r>
          </a:p>
          <a:p>
            <a:pPr marL="171450" indent="-171450">
              <a:buFont typeface="Wingdings" charset="0"/>
              <a:buChar char="Ø"/>
            </a:pPr>
            <a:r>
              <a:rPr lang="de-AT" sz="800" dirty="0" smtClean="0">
                <a:latin typeface="+mj-lt"/>
                <a:cs typeface="Chalkduster"/>
              </a:rPr>
              <a:t>Unterschiede zwischen Aufwendungen und Kosten erklären können (kalkulatorische Wagnisse, Abschreibungen, ...)</a:t>
            </a:r>
          </a:p>
          <a:p>
            <a:pPr marL="171450" indent="-171450">
              <a:buFont typeface="Wingdings" charset="0"/>
              <a:buChar char="Ø"/>
            </a:pPr>
            <a:r>
              <a:rPr lang="de-AT" sz="800" dirty="0" smtClean="0">
                <a:latin typeface="+mj-lt"/>
                <a:cs typeface="Chalkduster"/>
              </a:rPr>
              <a:t>Bezugskostenrechnung erklären und anwenden können</a:t>
            </a:r>
          </a:p>
        </p:txBody>
      </p:sp>
      <p:pic>
        <p:nvPicPr>
          <p:cNvPr id="3" name="Bild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631" y="3663669"/>
            <a:ext cx="3708883" cy="3158732"/>
          </a:xfrm>
          <a:prstGeom prst="rect">
            <a:avLst/>
          </a:prstGeom>
        </p:spPr>
      </p:pic>
      <p:pic>
        <p:nvPicPr>
          <p:cNvPr id="4" name="Bild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531" y="924699"/>
            <a:ext cx="3802296" cy="2184400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9827" y="1279723"/>
            <a:ext cx="3237079" cy="1397000"/>
          </a:xfrm>
          <a:prstGeom prst="rect">
            <a:avLst/>
          </a:prstGeom>
        </p:spPr>
      </p:pic>
      <p:pic>
        <p:nvPicPr>
          <p:cNvPr id="10" name="Bild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3830341"/>
            <a:ext cx="2785975" cy="885940"/>
          </a:xfrm>
          <a:prstGeom prst="rect">
            <a:avLst/>
          </a:prstGeom>
        </p:spPr>
      </p:pic>
      <p:pic>
        <p:nvPicPr>
          <p:cNvPr id="11" name="Bild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3000" y="4779781"/>
            <a:ext cx="3862511" cy="1858751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150231" y="3235523"/>
            <a:ext cx="2762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/>
              <a:t>B) System der Vollkostenrechnung</a:t>
            </a:r>
            <a:endParaRPr lang="de-DE" sz="14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190500" y="616922"/>
            <a:ext cx="3345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/>
              <a:t>A) Einstiegsdroge: Bezugskostenrechnung: </a:t>
            </a:r>
            <a:endParaRPr lang="de-DE" sz="1400" b="1" dirty="0"/>
          </a:p>
        </p:txBody>
      </p:sp>
      <p:sp>
        <p:nvSpPr>
          <p:cNvPr id="20" name="Textfeld 19"/>
          <p:cNvSpPr txBox="1"/>
          <p:nvPr/>
        </p:nvSpPr>
        <p:spPr>
          <a:xfrm>
            <a:off x="4953000" y="3220134"/>
            <a:ext cx="3432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arenR"/>
            </a:pPr>
            <a:r>
              <a:rPr lang="de-DE" sz="1200" b="1" dirty="0" smtClean="0"/>
              <a:t>Kostenarten </a:t>
            </a:r>
            <a:r>
              <a:rPr lang="mr-IN" sz="1200" b="1" dirty="0" smtClean="0"/>
              <a:t>–</a:t>
            </a:r>
            <a:r>
              <a:rPr lang="de-DE" sz="1200" b="1" dirty="0" smtClean="0"/>
              <a:t> Rechnung: </a:t>
            </a:r>
          </a:p>
          <a:p>
            <a:endParaRPr lang="de-DE" sz="1200" b="1" dirty="0" smtClean="0"/>
          </a:p>
          <a:p>
            <a:r>
              <a:rPr lang="de-DE" sz="1200" b="1" dirty="0" smtClean="0"/>
              <a:t>Betriebsüberleitungsbogen (BÜB) erstellen können</a:t>
            </a:r>
            <a:endParaRPr lang="de-DE" sz="1200" b="1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98541" y="1279723"/>
            <a:ext cx="2606721" cy="139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935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</Words>
  <Application>Microsoft Macintosh PowerPoint</Application>
  <PresentationFormat>A4-Papier (210x297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Elisabeth Gessl</dc:creator>
  <cp:lastModifiedBy>werner holzheu</cp:lastModifiedBy>
  <cp:revision>71</cp:revision>
  <cp:lastPrinted>2017-01-09T12:13:53Z</cp:lastPrinted>
  <dcterms:created xsi:type="dcterms:W3CDTF">2016-04-13T17:19:29Z</dcterms:created>
  <dcterms:modified xsi:type="dcterms:W3CDTF">2017-11-06T15:17:21Z</dcterms:modified>
</cp:coreProperties>
</file>