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3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86" autoAdjust="0"/>
  </p:normalViewPr>
  <p:slideViewPr>
    <p:cSldViewPr snapToGrid="0" snapToObjects="1">
      <p:cViewPr>
        <p:scale>
          <a:sx n="75" d="100"/>
          <a:sy n="75" d="100"/>
        </p:scale>
        <p:origin x="-150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190F-2B14-404E-A45A-1D95867AA407}" type="datetimeFigureOut">
              <a:rPr lang="de-DE" smtClean="0"/>
              <a:t>26.09.17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6D9D-1360-E146-AEBE-434941B38B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9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Dienstag, 26.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Dienstag, 26. September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18" y="363280"/>
            <a:ext cx="2490553" cy="60143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de-DE" sz="1800" dirty="0" err="1" smtClean="0">
                <a:cs typeface="Chalkduster"/>
              </a:rPr>
              <a:t>Concept</a:t>
            </a:r>
            <a:r>
              <a:rPr lang="de-DE" sz="1800" dirty="0" smtClean="0">
                <a:cs typeface="Chalkduster"/>
              </a:rPr>
              <a:t> </a:t>
            </a:r>
            <a:r>
              <a:rPr lang="de-DE" sz="1800" dirty="0" err="1" smtClean="0">
                <a:cs typeface="Chalkduster"/>
              </a:rPr>
              <a:t>Map</a:t>
            </a:r>
            <a:r>
              <a:rPr lang="de-DE" sz="1800" dirty="0" smtClean="0">
                <a:cs typeface="Chalkduster"/>
              </a:rPr>
              <a:t>:</a:t>
            </a:r>
            <a:br>
              <a:rPr lang="de-DE" sz="1800" dirty="0" smtClean="0">
                <a:cs typeface="Chalkduster"/>
              </a:rPr>
            </a:br>
            <a:r>
              <a:rPr lang="de-DE" sz="1800" dirty="0" err="1" smtClean="0">
                <a:cs typeface="Chalkduster"/>
              </a:rPr>
              <a:t>Budged</a:t>
            </a:r>
            <a:r>
              <a:rPr lang="de-DE" sz="1800" dirty="0" smtClean="0">
                <a:cs typeface="Chalkduster"/>
              </a:rPr>
              <a:t> (Cash Flow Budget)</a:t>
            </a:r>
            <a:endParaRPr lang="de-DE" sz="1800" dirty="0">
              <a:cs typeface="Chalkduster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32920" y="964718"/>
            <a:ext cx="1730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+mj-lt"/>
                <a:cs typeface="Chalkduster"/>
              </a:rPr>
              <a:t>What</a:t>
            </a:r>
            <a:r>
              <a:rPr lang="de-DE" sz="1400" b="1" dirty="0" smtClean="0"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latin typeface="+mj-lt"/>
                <a:cs typeface="Chalkduster"/>
              </a:rPr>
              <a:t>is</a:t>
            </a:r>
            <a:r>
              <a:rPr lang="de-DE" sz="1400" b="1" dirty="0" smtClean="0">
                <a:latin typeface="+mj-lt"/>
                <a:cs typeface="Chalkduster"/>
              </a:rPr>
              <a:t> a </a:t>
            </a:r>
            <a:r>
              <a:rPr lang="de-DE" sz="1400" b="1" dirty="0" err="1" smtClean="0">
                <a:latin typeface="+mj-lt"/>
                <a:cs typeface="Chalkduster"/>
              </a:rPr>
              <a:t>budget</a:t>
            </a:r>
            <a:r>
              <a:rPr lang="de-DE" sz="1400" b="1" dirty="0" smtClean="0">
                <a:latin typeface="+mj-lt"/>
                <a:cs typeface="Chalkduster"/>
              </a:rPr>
              <a:t>?</a:t>
            </a:r>
            <a:endParaRPr lang="de-DE" sz="1400" b="1" dirty="0">
              <a:latin typeface="+mj-lt"/>
              <a:cs typeface="Chalkduster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9619" y="2134269"/>
            <a:ext cx="2399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How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to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prepare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a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budteg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?</a:t>
            </a:r>
            <a:endParaRPr lang="de-DE" sz="1400" b="1" dirty="0">
              <a:solidFill>
                <a:srgbClr val="292934"/>
              </a:solidFill>
              <a:latin typeface="+mj-lt"/>
              <a:cs typeface="Chalkduster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619" y="5743312"/>
            <a:ext cx="2121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Practical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inportance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of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</a:p>
          <a:p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budgets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?</a:t>
            </a:r>
            <a:endParaRPr lang="de-DE" sz="1400" b="1" dirty="0">
              <a:solidFill>
                <a:srgbClr val="292934"/>
              </a:solidFill>
              <a:latin typeface="+mj-lt"/>
              <a:cs typeface="Chalkduster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5422" y="3816877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solidFill>
                  <a:srgbClr val="FF0000"/>
                </a:solidFill>
                <a:latin typeface="+mj-lt"/>
                <a:cs typeface="Chalkduster"/>
              </a:rPr>
              <a:t>Actions in </a:t>
            </a:r>
            <a:r>
              <a:rPr lang="de-DE" sz="1000" b="1" dirty="0" err="1" smtClean="0">
                <a:solidFill>
                  <a:srgbClr val="FF0000"/>
                </a:solidFill>
                <a:latin typeface="+mj-lt"/>
                <a:cs typeface="Chalkduster"/>
              </a:rPr>
              <a:t>case</a:t>
            </a:r>
            <a:r>
              <a:rPr lang="de-DE" sz="1000" b="1" dirty="0" smtClean="0">
                <a:solidFill>
                  <a:srgbClr val="FF0000"/>
                </a:solidFill>
                <a:latin typeface="+mj-lt"/>
                <a:cs typeface="Chalkduster"/>
              </a:rPr>
              <a:t> </a:t>
            </a:r>
            <a:r>
              <a:rPr lang="de-DE" sz="1000" b="1" dirty="0" err="1" smtClean="0">
                <a:solidFill>
                  <a:srgbClr val="FF0000"/>
                </a:solidFill>
                <a:latin typeface="+mj-lt"/>
                <a:cs typeface="Chalkduster"/>
              </a:rPr>
              <a:t>of</a:t>
            </a:r>
            <a:r>
              <a:rPr lang="de-DE" sz="1000" b="1" dirty="0" smtClean="0">
                <a:solidFill>
                  <a:srgbClr val="FF0000"/>
                </a:solidFill>
                <a:latin typeface="+mj-lt"/>
                <a:cs typeface="Chalkduster"/>
              </a:rPr>
              <a:t> </a:t>
            </a:r>
            <a:r>
              <a:rPr lang="de-DE" sz="1000" b="1" dirty="0" smtClean="0">
                <a:solidFill>
                  <a:srgbClr val="FF0000"/>
                </a:solidFill>
                <a:latin typeface="+mj-lt"/>
                <a:cs typeface="Chalkduster"/>
              </a:rPr>
              <a:t>a </a:t>
            </a:r>
            <a:r>
              <a:rPr lang="de-DE" sz="1000" b="1" dirty="0" err="1" smtClean="0">
                <a:solidFill>
                  <a:srgbClr val="FF0000"/>
                </a:solidFill>
                <a:latin typeface="+mj-lt"/>
                <a:cs typeface="Chalkduster"/>
              </a:rPr>
              <a:t>gap</a:t>
            </a:r>
            <a:r>
              <a:rPr lang="de-DE" sz="1000" b="1" dirty="0" smtClean="0">
                <a:solidFill>
                  <a:srgbClr val="FF0000"/>
                </a:solidFill>
                <a:latin typeface="+mj-lt"/>
                <a:cs typeface="Chalkduster"/>
              </a:rPr>
              <a:t>:</a:t>
            </a:r>
            <a:endParaRPr lang="de-DE" sz="1000" b="1" dirty="0" smtClean="0">
              <a:solidFill>
                <a:srgbClr val="FF0000"/>
              </a:solidFill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Increase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income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Reduce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expenses</a:t>
            </a:r>
            <a:endParaRPr lang="de-DE" sz="1000" dirty="0" smtClean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Financing</a:t>
            </a:r>
            <a:r>
              <a:rPr lang="de-DE" sz="1000" dirty="0" smtClean="0">
                <a:latin typeface="+mj-lt"/>
                <a:cs typeface="Chalkduster"/>
              </a:rPr>
              <a:t> / </a:t>
            </a:r>
            <a:r>
              <a:rPr lang="de-DE" sz="1000" dirty="0" err="1" smtClean="0">
                <a:latin typeface="+mj-lt"/>
                <a:cs typeface="Chalkduster"/>
              </a:rPr>
              <a:t>loan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Sell </a:t>
            </a:r>
            <a:r>
              <a:rPr lang="de-DE" sz="1000" dirty="0" err="1" smtClean="0">
                <a:latin typeface="+mj-lt"/>
                <a:cs typeface="Chalkduster"/>
              </a:rPr>
              <a:t>assets</a:t>
            </a:r>
            <a:r>
              <a:rPr lang="de-DE" sz="1000" dirty="0" smtClean="0">
                <a:latin typeface="+mj-lt"/>
                <a:cs typeface="Chalkduster"/>
              </a:rPr>
              <a:t>, </a:t>
            </a:r>
            <a:r>
              <a:rPr lang="de-DE" sz="1000" dirty="0" err="1" smtClean="0">
                <a:latin typeface="+mj-lt"/>
                <a:cs typeface="Chalkduster"/>
              </a:rPr>
              <a:t>which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are</a:t>
            </a:r>
            <a:r>
              <a:rPr lang="de-DE" sz="1000" dirty="0" smtClean="0">
                <a:latin typeface="+mj-lt"/>
                <a:cs typeface="Chalkduster"/>
              </a:rPr>
              <a:t> not </a:t>
            </a:r>
            <a:r>
              <a:rPr lang="de-DE" sz="1000" dirty="0" err="1" smtClean="0">
                <a:latin typeface="+mj-lt"/>
                <a:cs typeface="Chalkduster"/>
              </a:rPr>
              <a:t>necesary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Private </a:t>
            </a:r>
            <a:r>
              <a:rPr lang="de-DE" sz="1000" dirty="0" err="1" smtClean="0">
                <a:latin typeface="+mj-lt"/>
                <a:cs typeface="Chalkduster"/>
              </a:rPr>
              <a:t>sponsoring</a:t>
            </a:r>
            <a:endParaRPr lang="de-DE" sz="1000" dirty="0">
              <a:latin typeface="+mj-lt"/>
              <a:cs typeface="Chalkduster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45422" y="4727649"/>
            <a:ext cx="2198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solidFill>
                  <a:srgbClr val="008000"/>
                </a:solidFill>
                <a:latin typeface="+mj-lt"/>
                <a:cs typeface="Chalkduster"/>
              </a:rPr>
              <a:t>Actions in </a:t>
            </a:r>
            <a:r>
              <a:rPr lang="de-DE" sz="10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cas</a:t>
            </a:r>
            <a:r>
              <a:rPr lang="de-DE" sz="10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e</a:t>
            </a:r>
            <a:r>
              <a:rPr lang="de-DE" sz="1000" b="1" dirty="0" smtClean="0">
                <a:solidFill>
                  <a:srgbClr val="008000"/>
                </a:solidFill>
                <a:latin typeface="+mj-lt"/>
                <a:cs typeface="Chalkduster"/>
              </a:rPr>
              <a:t> </a:t>
            </a:r>
            <a:r>
              <a:rPr lang="de-DE" sz="10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of</a:t>
            </a:r>
            <a:r>
              <a:rPr lang="de-DE" sz="1000" b="1" dirty="0" smtClean="0">
                <a:solidFill>
                  <a:srgbClr val="008000"/>
                </a:solidFill>
                <a:latin typeface="+mj-lt"/>
                <a:cs typeface="Chalkduster"/>
              </a:rPr>
              <a:t> a </a:t>
            </a:r>
            <a:r>
              <a:rPr lang="de-DE" sz="10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surplus</a:t>
            </a:r>
            <a:r>
              <a:rPr lang="de-DE" sz="1000" b="1" dirty="0" smtClean="0">
                <a:solidFill>
                  <a:srgbClr val="008000"/>
                </a:solidFill>
                <a:latin typeface="+mj-lt"/>
                <a:cs typeface="Chalkduster"/>
              </a:rPr>
              <a:t>:</a:t>
            </a:r>
            <a:endParaRPr lang="de-DE" sz="1000" b="1" dirty="0" smtClean="0">
              <a:solidFill>
                <a:srgbClr val="008000"/>
              </a:solidFill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Save </a:t>
            </a:r>
            <a:r>
              <a:rPr lang="de-DE" sz="1000" dirty="0" err="1" smtClean="0">
                <a:latin typeface="+mj-lt"/>
                <a:cs typeface="Chalkduster"/>
              </a:rPr>
              <a:t>for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future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periods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Invest</a:t>
            </a:r>
            <a:r>
              <a:rPr lang="de-DE" sz="1000" dirty="0" smtClean="0">
                <a:latin typeface="+mj-lt"/>
                <a:cs typeface="Chalkduster"/>
              </a:rPr>
              <a:t> in </a:t>
            </a:r>
            <a:r>
              <a:rPr lang="de-DE" sz="1000" dirty="0" err="1" smtClean="0">
                <a:latin typeface="+mj-lt"/>
                <a:cs typeface="Chalkduster"/>
              </a:rPr>
              <a:t>financial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assets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Invest</a:t>
            </a:r>
            <a:r>
              <a:rPr lang="de-DE" sz="1000" dirty="0" smtClean="0">
                <a:latin typeface="+mj-lt"/>
                <a:cs typeface="Chalkduster"/>
              </a:rPr>
              <a:t> in </a:t>
            </a:r>
            <a:r>
              <a:rPr lang="de-DE" sz="1000" dirty="0" err="1" smtClean="0">
                <a:latin typeface="+mj-lt"/>
                <a:cs typeface="Chalkduster"/>
              </a:rPr>
              <a:t>assets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for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the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company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Repayment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of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leans</a:t>
            </a:r>
            <a:endParaRPr lang="de-DE" sz="10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err="1" smtClean="0">
                <a:latin typeface="+mj-lt"/>
                <a:cs typeface="Chalkduster"/>
              </a:rPr>
              <a:t>Use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surplus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for</a:t>
            </a:r>
            <a:r>
              <a:rPr lang="de-DE" sz="1000" dirty="0" smtClean="0">
                <a:latin typeface="+mj-lt"/>
                <a:cs typeface="Chalkduster"/>
              </a:rPr>
              <a:t> private </a:t>
            </a:r>
            <a:r>
              <a:rPr lang="de-DE" sz="1000" dirty="0" err="1" smtClean="0">
                <a:latin typeface="+mj-lt"/>
                <a:cs typeface="Chalkduster"/>
              </a:rPr>
              <a:t>reasons</a:t>
            </a:r>
            <a:endParaRPr lang="de-DE" sz="1000" dirty="0">
              <a:latin typeface="+mj-lt"/>
              <a:cs typeface="Chalkduster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619" y="6172578"/>
            <a:ext cx="19521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+mj-lt"/>
                <a:cs typeface="Chalkduster"/>
              </a:rPr>
              <a:t>Companies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States</a:t>
            </a:r>
            <a:r>
              <a:rPr lang="de-DE" sz="1000" dirty="0" smtClean="0">
                <a:latin typeface="+mj-lt"/>
                <a:cs typeface="Chalkduster"/>
              </a:rPr>
              <a:t> (Austria, UK, </a:t>
            </a:r>
            <a:r>
              <a:rPr lang="de-DE" sz="1000" dirty="0" err="1" smtClean="0">
                <a:latin typeface="+mj-lt"/>
                <a:cs typeface="Chalkduster"/>
              </a:rPr>
              <a:t>Greece</a:t>
            </a:r>
            <a:r>
              <a:rPr lang="de-DE" sz="1000" dirty="0" smtClean="0">
                <a:latin typeface="+mj-lt"/>
                <a:cs typeface="Chalkduster"/>
              </a:rPr>
              <a:t>,...)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1000" dirty="0" err="1" smtClean="0">
                <a:latin typeface="+mj-lt"/>
                <a:cs typeface="Chalkduster"/>
              </a:rPr>
              <a:t>Individuals</a:t>
            </a:r>
            <a:r>
              <a:rPr lang="de-DE" sz="1000" dirty="0" smtClean="0">
                <a:latin typeface="+mj-lt"/>
                <a:cs typeface="Chalkduster"/>
              </a:rPr>
              <a:t>: 	Family Budget</a:t>
            </a:r>
          </a:p>
          <a:p>
            <a:r>
              <a:rPr lang="de-DE" sz="1000" dirty="0">
                <a:latin typeface="+mj-lt"/>
                <a:cs typeface="Chalkduster"/>
              </a:rPr>
              <a:t>	</a:t>
            </a:r>
            <a:r>
              <a:rPr lang="de-DE" sz="1000" dirty="0" smtClean="0">
                <a:latin typeface="+mj-lt"/>
                <a:cs typeface="Chalkduster"/>
              </a:rPr>
              <a:t>Bank </a:t>
            </a:r>
            <a:r>
              <a:rPr lang="de-DE" sz="1000" dirty="0" err="1" smtClean="0">
                <a:latin typeface="+mj-lt"/>
                <a:cs typeface="Chalkduster"/>
              </a:rPr>
              <a:t>loans</a:t>
            </a:r>
            <a:endParaRPr lang="de-DE" sz="1000" dirty="0" smtClean="0">
              <a:latin typeface="+mj-lt"/>
              <a:cs typeface="Chalkduster"/>
            </a:endParaRPr>
          </a:p>
          <a:p>
            <a:endParaRPr lang="de-DE" sz="1000" dirty="0">
              <a:latin typeface="+mj-lt"/>
              <a:cs typeface="Chalkduster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32920" y="1154968"/>
            <a:ext cx="24088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+mj-lt"/>
                <a:cs typeface="Chalkduster"/>
              </a:rPr>
              <a:t>Plan </a:t>
            </a:r>
            <a:r>
              <a:rPr lang="de-DE" sz="1000" dirty="0" err="1" smtClean="0">
                <a:latin typeface="+mj-lt"/>
                <a:cs typeface="Chalkduster"/>
              </a:rPr>
              <a:t>for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future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activities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expressed</a:t>
            </a:r>
            <a:r>
              <a:rPr lang="de-DE" sz="1000" dirty="0" smtClean="0">
                <a:latin typeface="+mj-lt"/>
                <a:cs typeface="Chalkduster"/>
              </a:rPr>
              <a:t> in </a:t>
            </a:r>
          </a:p>
          <a:p>
            <a:r>
              <a:rPr lang="de-DE" sz="1000" dirty="0" err="1" smtClean="0">
                <a:latin typeface="+mj-lt"/>
                <a:cs typeface="Chalkduster"/>
              </a:rPr>
              <a:t>planned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income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less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expenditures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endParaRPr lang="de-DE" sz="1000" dirty="0" smtClean="0">
              <a:latin typeface="+mj-lt"/>
              <a:cs typeface="Chalkduster"/>
            </a:endParaRP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Goal:  </a:t>
            </a:r>
            <a:r>
              <a:rPr lang="de-DE" sz="1000" dirty="0" err="1" smtClean="0">
                <a:latin typeface="+mj-lt"/>
                <a:cs typeface="Chalkduster"/>
              </a:rPr>
              <a:t>support</a:t>
            </a:r>
            <a:r>
              <a:rPr lang="de-DE" sz="1000" dirty="0" smtClean="0">
                <a:latin typeface="+mj-lt"/>
                <a:cs typeface="Chalkduster"/>
              </a:rPr>
              <a:t> an </a:t>
            </a:r>
            <a:r>
              <a:rPr lang="de-DE" sz="1000" dirty="0" err="1" smtClean="0">
                <a:latin typeface="+mj-lt"/>
                <a:cs typeface="Chalkduster"/>
              </a:rPr>
              <a:t>organization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or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</a:p>
          <a:p>
            <a:r>
              <a:rPr lang="de-DE" sz="1000" dirty="0" smtClean="0">
                <a:latin typeface="+mj-lt"/>
                <a:cs typeface="Chalkduster"/>
              </a:rPr>
              <a:t>Individual </a:t>
            </a:r>
            <a:r>
              <a:rPr lang="de-DE" sz="1000" dirty="0" err="1" smtClean="0">
                <a:latin typeface="+mj-lt"/>
                <a:cs typeface="Chalkduster"/>
              </a:rPr>
              <a:t>to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reach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financial</a:t>
            </a:r>
            <a:r>
              <a:rPr lang="de-DE" sz="1000" dirty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targest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and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</a:p>
          <a:p>
            <a:r>
              <a:rPr lang="de-DE" sz="1000" dirty="0" err="1">
                <a:latin typeface="+mj-lt"/>
                <a:cs typeface="Chalkduster"/>
              </a:rPr>
              <a:t>i</a:t>
            </a:r>
            <a:r>
              <a:rPr lang="de-DE" sz="1000" dirty="0" err="1" smtClean="0">
                <a:latin typeface="+mj-lt"/>
                <a:cs typeface="Chalkduster"/>
              </a:rPr>
              <a:t>ncrease</a:t>
            </a:r>
            <a:r>
              <a:rPr lang="de-DE" sz="1000" dirty="0" smtClean="0">
                <a:latin typeface="+mj-lt"/>
                <a:cs typeface="Chalkduster"/>
              </a:rPr>
              <a:t> in </a:t>
            </a:r>
            <a:r>
              <a:rPr lang="de-DE" sz="1000" dirty="0" err="1" smtClean="0">
                <a:latin typeface="+mj-lt"/>
                <a:cs typeface="Chalkduster"/>
              </a:rPr>
              <a:t>financial</a:t>
            </a:r>
            <a:r>
              <a:rPr lang="de-DE" sz="1000" dirty="0" smtClean="0">
                <a:latin typeface="+mj-lt"/>
                <a:cs typeface="Chalkduster"/>
              </a:rPr>
              <a:t> </a:t>
            </a:r>
            <a:r>
              <a:rPr lang="de-DE" sz="1000" dirty="0" err="1" smtClean="0">
                <a:latin typeface="+mj-lt"/>
                <a:cs typeface="Chalkduster"/>
              </a:rPr>
              <a:t>stability</a:t>
            </a:r>
            <a:endParaRPr lang="de-DE" sz="1000" dirty="0" smtClean="0">
              <a:latin typeface="+mj-lt"/>
              <a:cs typeface="Chalkduster"/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555247" y="2442046"/>
            <a:ext cx="1486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176286" y="2442481"/>
            <a:ext cx="13512" cy="594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013233" y="2334759"/>
            <a:ext cx="4812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 smtClean="0">
                <a:latin typeface="+mj-lt"/>
                <a:cs typeface="Chalkduster"/>
              </a:rPr>
              <a:t>Period</a:t>
            </a:r>
            <a:endParaRPr lang="de-DE" sz="800" dirty="0">
              <a:latin typeface="+mj-lt"/>
              <a:cs typeface="Chalkduster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9798" y="2341853"/>
            <a:ext cx="305767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solidFill>
                  <a:srgbClr val="008000"/>
                </a:solidFill>
                <a:latin typeface="+mj-lt"/>
                <a:cs typeface="Chalkduster"/>
              </a:rPr>
              <a:t>Income</a:t>
            </a:r>
            <a:endParaRPr lang="de-DE" sz="900" dirty="0" smtClean="0">
              <a:solidFill>
                <a:srgbClr val="008000"/>
              </a:solidFill>
              <a:latin typeface="+mj-lt"/>
              <a:cs typeface="Chalkduster"/>
            </a:endParaRPr>
          </a:p>
          <a:p>
            <a:pPr marL="171450" indent="-171450">
              <a:buFontTx/>
              <a:buChar char="-"/>
            </a:pPr>
            <a:r>
              <a:rPr lang="de-DE" sz="900" dirty="0" err="1" smtClean="0">
                <a:solidFill>
                  <a:srgbClr val="FF0000"/>
                </a:solidFill>
                <a:latin typeface="+mj-lt"/>
                <a:cs typeface="Chalkduster"/>
              </a:rPr>
              <a:t>Expenses</a:t>
            </a:r>
            <a:endParaRPr lang="de-DE" sz="900" dirty="0" smtClean="0">
              <a:solidFill>
                <a:srgbClr val="FF0000"/>
              </a:solidFill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= </a:t>
            </a:r>
            <a:r>
              <a:rPr lang="de-DE" sz="900" b="1" dirty="0" smtClean="0">
                <a:latin typeface="+mj-lt"/>
                <a:cs typeface="Chalkduster"/>
              </a:rPr>
              <a:t>+ </a:t>
            </a:r>
            <a:r>
              <a:rPr lang="de-DE" sz="900" b="1" dirty="0" smtClean="0">
                <a:solidFill>
                  <a:srgbClr val="008000"/>
                </a:solidFill>
                <a:latin typeface="+mj-lt"/>
                <a:cs typeface="Chalkduster"/>
              </a:rPr>
              <a:t>positive Cash </a:t>
            </a:r>
            <a:r>
              <a:rPr lang="de-DE" sz="9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fliow</a:t>
            </a:r>
            <a:r>
              <a:rPr lang="de-DE" sz="900" b="1" dirty="0" smtClean="0">
                <a:solidFill>
                  <a:srgbClr val="008000"/>
                </a:solidFill>
                <a:latin typeface="+mj-lt"/>
                <a:cs typeface="Chalkduster"/>
              </a:rPr>
              <a:t> (</a:t>
            </a:r>
            <a:r>
              <a:rPr lang="de-DE" sz="9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surplus</a:t>
            </a:r>
            <a:r>
              <a:rPr lang="de-DE" sz="900" b="1" dirty="0" smtClean="0">
                <a:solidFill>
                  <a:srgbClr val="008000"/>
                </a:solidFill>
                <a:latin typeface="+mj-lt"/>
                <a:cs typeface="Chalkduster"/>
              </a:rPr>
              <a:t>)</a:t>
            </a:r>
            <a:r>
              <a:rPr lang="de-DE" sz="900" b="1" dirty="0" smtClean="0">
                <a:latin typeface="+mj-lt"/>
                <a:cs typeface="Chalkduster"/>
              </a:rPr>
              <a:t>/ </a:t>
            </a:r>
            <a:r>
              <a:rPr lang="de-DE" sz="900" b="1" dirty="0" smtClean="0">
                <a:latin typeface="+mj-lt"/>
                <a:cs typeface="Chalkduster"/>
              </a:rPr>
              <a:t>- </a:t>
            </a:r>
            <a:r>
              <a:rPr lang="de-DE" sz="900" b="1" dirty="0" smtClean="0">
                <a:solidFill>
                  <a:srgbClr val="FF0000"/>
                </a:solidFill>
                <a:latin typeface="+mj-lt"/>
                <a:cs typeface="Chalkduster"/>
              </a:rPr>
              <a:t>negative CF (</a:t>
            </a:r>
            <a:r>
              <a:rPr lang="de-DE" sz="900" b="1" dirty="0" err="1" smtClean="0">
                <a:solidFill>
                  <a:srgbClr val="FF0000"/>
                </a:solidFill>
                <a:latin typeface="+mj-lt"/>
                <a:cs typeface="Chalkduster"/>
              </a:rPr>
              <a:t>gap</a:t>
            </a:r>
            <a:r>
              <a:rPr lang="de-DE" sz="900" b="1" dirty="0" smtClean="0">
                <a:solidFill>
                  <a:srgbClr val="FF0000"/>
                </a:solidFill>
                <a:latin typeface="+mj-lt"/>
                <a:cs typeface="Chalkduster"/>
              </a:rPr>
              <a:t>)</a:t>
            </a:r>
            <a:endParaRPr lang="de-DE" sz="900" b="1" dirty="0" smtClean="0">
              <a:solidFill>
                <a:srgbClr val="FF0000"/>
              </a:solidFill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+ </a:t>
            </a:r>
            <a:r>
              <a:rPr lang="de-DE" sz="900" dirty="0" smtClean="0">
                <a:latin typeface="+mj-lt"/>
                <a:cs typeface="Chalkduster"/>
              </a:rPr>
              <a:t>Cash in </a:t>
            </a:r>
            <a:r>
              <a:rPr lang="de-DE" sz="900" dirty="0" err="1" smtClean="0">
                <a:latin typeface="+mj-lt"/>
                <a:cs typeface="Chalkduster"/>
              </a:rPr>
              <a:t>the</a:t>
            </a:r>
            <a:r>
              <a:rPr lang="de-DE" sz="900" dirty="0" smtClean="0">
                <a:latin typeface="+mj-lt"/>
                <a:cs typeface="Chalkduster"/>
              </a:rPr>
              <a:t> </a:t>
            </a:r>
            <a:r>
              <a:rPr lang="de-DE" sz="900" dirty="0" err="1" smtClean="0">
                <a:latin typeface="+mj-lt"/>
                <a:cs typeface="Chalkduster"/>
              </a:rPr>
              <a:t>beginning</a:t>
            </a:r>
            <a:r>
              <a:rPr lang="de-DE" sz="900" dirty="0" smtClean="0">
                <a:latin typeface="+mj-lt"/>
                <a:cs typeface="Chalkduster"/>
              </a:rPr>
              <a:t> </a:t>
            </a:r>
            <a:r>
              <a:rPr lang="de-DE" sz="900" dirty="0" err="1" smtClean="0">
                <a:latin typeface="+mj-lt"/>
                <a:cs typeface="Chalkduster"/>
              </a:rPr>
              <a:t>of</a:t>
            </a:r>
            <a:r>
              <a:rPr lang="de-DE" sz="900" dirty="0" smtClean="0">
                <a:latin typeface="+mj-lt"/>
                <a:cs typeface="Chalkduster"/>
              </a:rPr>
              <a:t> a </a:t>
            </a:r>
            <a:r>
              <a:rPr lang="de-DE" sz="900" dirty="0" err="1" smtClean="0">
                <a:latin typeface="+mj-lt"/>
                <a:cs typeface="Chalkduster"/>
              </a:rPr>
              <a:t>periode</a:t>
            </a:r>
            <a:endParaRPr lang="de-DE" sz="900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= </a:t>
            </a:r>
            <a:r>
              <a:rPr lang="de-DE" sz="900" b="1" dirty="0" smtClean="0">
                <a:latin typeface="+mj-lt"/>
                <a:cs typeface="Chalkduster"/>
              </a:rPr>
              <a:t>Cash </a:t>
            </a:r>
            <a:r>
              <a:rPr lang="de-DE" sz="900" b="1" dirty="0" err="1" smtClean="0">
                <a:latin typeface="+mj-lt"/>
                <a:cs typeface="Chalkduster"/>
              </a:rPr>
              <a:t>accumulated</a:t>
            </a:r>
            <a:endParaRPr lang="de-DE" sz="900" b="1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+/- </a:t>
            </a:r>
            <a:r>
              <a:rPr lang="de-DE" sz="900" dirty="0" err="1" smtClean="0">
                <a:latin typeface="+mj-lt"/>
                <a:cs typeface="Chalkduster"/>
              </a:rPr>
              <a:t>actuions</a:t>
            </a:r>
            <a:r>
              <a:rPr lang="de-DE" sz="900" dirty="0" smtClean="0">
                <a:latin typeface="+mj-lt"/>
                <a:cs typeface="Chalkduster"/>
              </a:rPr>
              <a:t> </a:t>
            </a:r>
            <a:r>
              <a:rPr lang="de-DE" sz="900" dirty="0" err="1" smtClean="0">
                <a:latin typeface="+mj-lt"/>
                <a:cs typeface="Chalkduster"/>
              </a:rPr>
              <a:t>to</a:t>
            </a:r>
            <a:r>
              <a:rPr lang="de-DE" sz="900" dirty="0" smtClean="0">
                <a:latin typeface="+mj-lt"/>
                <a:cs typeface="Chalkduster"/>
              </a:rPr>
              <a:t> manage positive/negative CF</a:t>
            </a:r>
            <a:endParaRPr lang="de-DE" sz="900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= </a:t>
            </a:r>
            <a:r>
              <a:rPr lang="de-DE" sz="900" b="1" dirty="0" smtClean="0">
                <a:latin typeface="+mj-lt"/>
                <a:cs typeface="Chalkduster"/>
              </a:rPr>
              <a:t>Cash </a:t>
            </a:r>
            <a:r>
              <a:rPr lang="de-DE" sz="900" b="1" dirty="0" err="1" smtClean="0">
                <a:latin typeface="+mj-lt"/>
                <a:cs typeface="Chalkduster"/>
              </a:rPr>
              <a:t>at</a:t>
            </a:r>
            <a:r>
              <a:rPr lang="de-DE" sz="900" b="1" dirty="0" smtClean="0">
                <a:latin typeface="+mj-lt"/>
                <a:cs typeface="Chalkduster"/>
              </a:rPr>
              <a:t> </a:t>
            </a:r>
            <a:r>
              <a:rPr lang="de-DE" sz="900" b="1" dirty="0" err="1" smtClean="0">
                <a:latin typeface="+mj-lt"/>
                <a:cs typeface="Chalkduster"/>
              </a:rPr>
              <a:t>the</a:t>
            </a:r>
            <a:r>
              <a:rPr lang="de-DE" sz="900" b="1" dirty="0" smtClean="0">
                <a:latin typeface="+mj-lt"/>
                <a:cs typeface="Chalkduster"/>
              </a:rPr>
              <a:t> end </a:t>
            </a:r>
            <a:r>
              <a:rPr lang="de-DE" sz="900" b="1" dirty="0" err="1" smtClean="0">
                <a:latin typeface="+mj-lt"/>
                <a:cs typeface="Chalkduster"/>
              </a:rPr>
              <a:t>of</a:t>
            </a:r>
            <a:r>
              <a:rPr lang="de-DE" sz="900" b="1" dirty="0" smtClean="0">
                <a:latin typeface="+mj-lt"/>
                <a:cs typeface="Chalkduster"/>
              </a:rPr>
              <a:t> </a:t>
            </a:r>
            <a:r>
              <a:rPr lang="de-DE" sz="900" b="1" dirty="0" err="1" smtClean="0">
                <a:latin typeface="+mj-lt"/>
                <a:cs typeface="Chalkduster"/>
              </a:rPr>
              <a:t>the</a:t>
            </a:r>
            <a:r>
              <a:rPr lang="de-DE" sz="900" b="1" dirty="0" smtClean="0">
                <a:latin typeface="+mj-lt"/>
                <a:cs typeface="Chalkduster"/>
              </a:rPr>
              <a:t> </a:t>
            </a:r>
            <a:r>
              <a:rPr lang="de-DE" sz="900" b="1" dirty="0" err="1" smtClean="0">
                <a:latin typeface="+mj-lt"/>
                <a:cs typeface="Chalkduster"/>
              </a:rPr>
              <a:t>periode</a:t>
            </a:r>
            <a:endParaRPr lang="de-DE" sz="900" b="1" dirty="0">
              <a:latin typeface="+mj-lt"/>
              <a:cs typeface="Chalkduster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969029" y="1192470"/>
            <a:ext cx="2929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L. 1.02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Entrepreneur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H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. Albrecht</a:t>
            </a:r>
            <a:endParaRPr lang="de-DE" sz="1400" b="1" dirty="0">
              <a:solidFill>
                <a:srgbClr val="292934"/>
              </a:solidFill>
              <a:latin typeface="+mj-lt"/>
              <a:cs typeface="Chalkduster"/>
            </a:endParaRP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2510172" y="362794"/>
            <a:ext cx="6633828" cy="601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000" dirty="0" err="1" smtClean="0">
                <a:cs typeface="Chalkduster"/>
              </a:rPr>
              <a:t>Competences</a:t>
            </a:r>
            <a:r>
              <a:rPr lang="de-DE" sz="1000" dirty="0" smtClean="0">
                <a:cs typeface="Chalkduster"/>
              </a:rPr>
              <a:t>:</a:t>
            </a:r>
            <a:endParaRPr lang="de-DE" sz="1000" dirty="0" smtClean="0">
              <a:cs typeface="Chalkduster"/>
            </a:endParaRPr>
          </a:p>
          <a:p>
            <a:pPr marL="285750" indent="-285750">
              <a:buFont typeface="Arial"/>
              <a:buChar char="•"/>
            </a:pPr>
            <a:r>
              <a:rPr lang="de-DE" sz="1000" dirty="0" err="1" smtClean="0">
                <a:cs typeface="Chalkduster"/>
              </a:rPr>
              <a:t>Creation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of</a:t>
            </a:r>
            <a:r>
              <a:rPr lang="de-DE" sz="1000" dirty="0" smtClean="0">
                <a:cs typeface="Chalkduster"/>
              </a:rPr>
              <a:t> simple </a:t>
            </a:r>
            <a:r>
              <a:rPr lang="de-DE" sz="1000" dirty="0" err="1" smtClean="0">
                <a:cs typeface="Chalkduster"/>
              </a:rPr>
              <a:t>financial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budgets</a:t>
            </a:r>
            <a:endParaRPr lang="de-DE" sz="1000" dirty="0">
              <a:cs typeface="Chalkduster"/>
            </a:endParaRPr>
          </a:p>
          <a:p>
            <a:pPr marL="285750" indent="-285750">
              <a:buFont typeface="Arial"/>
              <a:buChar char="•"/>
            </a:pPr>
            <a:r>
              <a:rPr lang="de-DE" sz="1000" dirty="0" err="1" smtClean="0">
                <a:cs typeface="Chalkduster"/>
              </a:rPr>
              <a:t>Proposal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of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actions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to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fill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the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gap</a:t>
            </a:r>
            <a:r>
              <a:rPr lang="de-DE" sz="1000" dirty="0" smtClean="0">
                <a:cs typeface="Chalkduster"/>
              </a:rPr>
              <a:t> in </a:t>
            </a:r>
            <a:r>
              <a:rPr lang="de-DE" sz="1000" dirty="0" err="1" smtClean="0">
                <a:cs typeface="Chalkduster"/>
              </a:rPr>
              <a:t>case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of</a:t>
            </a:r>
            <a:r>
              <a:rPr lang="de-DE" sz="1000" dirty="0" smtClean="0">
                <a:cs typeface="Chalkduster"/>
              </a:rPr>
              <a:t> a negative cash </a:t>
            </a:r>
            <a:r>
              <a:rPr lang="de-DE" sz="1000" dirty="0" err="1" smtClean="0">
                <a:cs typeface="Chalkduster"/>
              </a:rPr>
              <a:t>flow</a:t>
            </a:r>
            <a:r>
              <a:rPr lang="de-DE" sz="1000" dirty="0" smtClean="0">
                <a:cs typeface="Chalkduster"/>
              </a:rPr>
              <a:t>, </a:t>
            </a:r>
            <a:r>
              <a:rPr lang="de-DE" sz="1000" dirty="0" err="1" smtClean="0">
                <a:cs typeface="Chalkduster"/>
              </a:rPr>
              <a:t>or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to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decide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how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to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use</a:t>
            </a:r>
            <a:r>
              <a:rPr lang="de-DE" sz="1000" dirty="0" smtClean="0">
                <a:cs typeface="Chalkduster"/>
              </a:rPr>
              <a:t> a </a:t>
            </a:r>
            <a:r>
              <a:rPr lang="de-DE" sz="1000" dirty="0" err="1" smtClean="0">
                <a:cs typeface="Chalkduster"/>
              </a:rPr>
              <a:t>surplus</a:t>
            </a:r>
            <a:r>
              <a:rPr lang="de-DE" sz="1000" dirty="0" smtClean="0">
                <a:cs typeface="Chalkduster"/>
              </a:rPr>
              <a:t> in </a:t>
            </a:r>
            <a:r>
              <a:rPr lang="de-DE" sz="1000" dirty="0" err="1" smtClean="0">
                <a:cs typeface="Chalkduster"/>
              </a:rPr>
              <a:t>case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of</a:t>
            </a:r>
            <a:r>
              <a:rPr lang="de-DE" sz="1000" dirty="0" smtClean="0">
                <a:cs typeface="Chalkduster"/>
              </a:rPr>
              <a:t> a positive Cash Flow</a:t>
            </a:r>
            <a:endParaRPr lang="de-DE" sz="1000" dirty="0">
              <a:cs typeface="Chalkduster"/>
            </a:endParaRPr>
          </a:p>
          <a:p>
            <a:pPr marL="285750" indent="-285750">
              <a:buFont typeface="Arial"/>
              <a:buChar char="•"/>
            </a:pPr>
            <a:r>
              <a:rPr lang="de-DE" sz="1000" dirty="0" err="1" smtClean="0">
                <a:cs typeface="Chalkduster"/>
              </a:rPr>
              <a:t>Assess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the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practical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importance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of</a:t>
            </a:r>
            <a:r>
              <a:rPr lang="de-DE" sz="1000" dirty="0" smtClean="0">
                <a:cs typeface="Chalkduster"/>
              </a:rPr>
              <a:t> </a:t>
            </a:r>
            <a:r>
              <a:rPr lang="de-DE" sz="1000" dirty="0" err="1" smtClean="0">
                <a:cs typeface="Chalkduster"/>
              </a:rPr>
              <a:t>budgets</a:t>
            </a:r>
            <a:endParaRPr lang="de-DE" sz="1000" dirty="0" smtClean="0"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70122"/>
              </p:ext>
            </p:extLst>
          </p:nvPr>
        </p:nvGraphicFramePr>
        <p:xfrm>
          <a:off x="5544405" y="1751504"/>
          <a:ext cx="1161143" cy="4888680"/>
        </p:xfrm>
        <a:graphic>
          <a:graphicData uri="http://schemas.openxmlformats.org/drawingml/2006/table">
            <a:tbl>
              <a:tblPr/>
              <a:tblGrid>
                <a:gridCol w="1161143"/>
              </a:tblGrid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Payroll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expenxes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Maintenance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Marketing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556" marR="10556" marT="10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54239"/>
              </p:ext>
            </p:extLst>
          </p:nvPr>
        </p:nvGraphicFramePr>
        <p:xfrm>
          <a:off x="3437468" y="1751504"/>
          <a:ext cx="2106938" cy="4888680"/>
        </p:xfrm>
        <a:graphic>
          <a:graphicData uri="http://schemas.openxmlformats.org/drawingml/2006/table">
            <a:tbl>
              <a:tblPr/>
              <a:tblGrid>
                <a:gridCol w="2106938"/>
              </a:tblGrid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Income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Cash Flow/Negative Cash Flow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Flow Begin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Actions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gap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AktActions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surplus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loan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private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purposes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end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556" marR="10556" marT="10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80233"/>
              </p:ext>
            </p:extLst>
          </p:nvPr>
        </p:nvGraphicFramePr>
        <p:xfrm>
          <a:off x="6808397" y="1401753"/>
          <a:ext cx="838200" cy="3103801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17055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3rd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202.500,00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17.750,00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13.800,00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234.050,00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-105.500,00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-82.250,00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-10.650,00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-7.450,00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-3.450,00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-4.450,00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-3.350,00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-219.600,00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28698"/>
              </p:ext>
            </p:extLst>
          </p:nvPr>
        </p:nvGraphicFramePr>
        <p:xfrm>
          <a:off x="6808397" y="4830753"/>
          <a:ext cx="838200" cy="11557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159171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22.200,00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93635"/>
              </p:ext>
            </p:extLst>
          </p:nvPr>
        </p:nvGraphicFramePr>
        <p:xfrm>
          <a:off x="6808397" y="6508052"/>
          <a:ext cx="838200" cy="19558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29009"/>
              </p:ext>
            </p:extLst>
          </p:nvPr>
        </p:nvGraphicFramePr>
        <p:xfrm>
          <a:off x="6808397" y="5986453"/>
          <a:ext cx="838200" cy="3810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-7.700,00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56334"/>
              </p:ext>
            </p:extLst>
          </p:nvPr>
        </p:nvGraphicFramePr>
        <p:xfrm>
          <a:off x="7646597" y="1488412"/>
          <a:ext cx="825500" cy="3640428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4th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7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87177" y="3400036"/>
            <a:ext cx="2467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What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to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do </a:t>
            </a:r>
            <a:r>
              <a:rPr lang="de-DE" sz="1400" b="1" dirty="0" err="1" smtClean="0">
                <a:solidFill>
                  <a:srgbClr val="292934"/>
                </a:solidFill>
                <a:latin typeface="+mj-lt"/>
                <a:cs typeface="Chalkduster"/>
              </a:rPr>
              <a:t>with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 a </a:t>
            </a:r>
            <a:r>
              <a:rPr lang="de-DE" sz="1400" b="1" dirty="0" err="1" smtClean="0">
                <a:solidFill>
                  <a:srgbClr val="FF0000"/>
                </a:solidFill>
                <a:latin typeface="+mj-lt"/>
                <a:cs typeface="Chalkduster"/>
              </a:rPr>
              <a:t>gap</a:t>
            </a:r>
            <a:r>
              <a:rPr lang="de-DE" sz="1400" b="1" dirty="0" smtClean="0">
                <a:latin typeface="+mj-lt"/>
                <a:cs typeface="Chalkduster"/>
              </a:rPr>
              <a:t> </a:t>
            </a:r>
            <a:r>
              <a:rPr lang="de-DE" sz="1400" b="1" dirty="0" err="1" smtClean="0">
                <a:latin typeface="+mj-lt"/>
                <a:cs typeface="Chalkduster"/>
              </a:rPr>
              <a:t>od</a:t>
            </a:r>
            <a:r>
              <a:rPr lang="de-DE" sz="1400" b="1" dirty="0" smtClean="0">
                <a:latin typeface="+mj-lt"/>
                <a:cs typeface="Chalkduster"/>
              </a:rPr>
              <a:t> a</a:t>
            </a:r>
          </a:p>
          <a:p>
            <a:r>
              <a:rPr lang="de-DE" sz="1400" b="1" dirty="0" err="1" smtClean="0">
                <a:solidFill>
                  <a:srgbClr val="008000"/>
                </a:solidFill>
                <a:latin typeface="+mj-lt"/>
                <a:cs typeface="Chalkduster"/>
              </a:rPr>
              <a:t>surplus</a:t>
            </a:r>
            <a:r>
              <a:rPr lang="de-DE" sz="1400" b="1" dirty="0" smtClean="0">
                <a:solidFill>
                  <a:srgbClr val="292934"/>
                </a:solidFill>
                <a:latin typeface="+mj-lt"/>
                <a:cs typeface="Chalkduster"/>
              </a:rPr>
              <a:t>?</a:t>
            </a:r>
            <a:endParaRPr lang="de-DE" sz="1400" b="1" dirty="0">
              <a:solidFill>
                <a:srgbClr val="292934"/>
              </a:solidFill>
              <a:latin typeface="+mj-lt"/>
              <a:cs typeface="Chalkduster"/>
            </a:endParaRPr>
          </a:p>
        </p:txBody>
      </p:sp>
      <p:pic>
        <p:nvPicPr>
          <p:cNvPr id="28" name="Bild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972" y="5698971"/>
            <a:ext cx="651014" cy="702289"/>
          </a:xfrm>
          <a:prstGeom prst="rect">
            <a:avLst/>
          </a:prstGeom>
        </p:spPr>
      </p:pic>
      <p:pic>
        <p:nvPicPr>
          <p:cNvPr id="31" name="Bild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972" y="6401260"/>
            <a:ext cx="677723" cy="349948"/>
          </a:xfrm>
          <a:prstGeom prst="rect">
            <a:avLst/>
          </a:prstGeom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98634"/>
              </p:ext>
            </p:extLst>
          </p:nvPr>
        </p:nvGraphicFramePr>
        <p:xfrm>
          <a:off x="6808397" y="4655834"/>
          <a:ext cx="838200" cy="19558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14.450,00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03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5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321</Words>
  <Application>Microsoft Macintosh PowerPoint</Application>
  <PresentationFormat>Bildschirmpräsentation (4:3)</PresentationFormat>
  <Paragraphs>128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Klarheit</vt:lpstr>
      <vt:lpstr>Concept Map: Budged (Cash Flow Budget)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Finanzplan</dc:title>
  <dc:creator>werner holzheu</dc:creator>
  <cp:lastModifiedBy>werner holzheu</cp:lastModifiedBy>
  <cp:revision>60</cp:revision>
  <cp:lastPrinted>2017-09-12T07:17:05Z</cp:lastPrinted>
  <dcterms:created xsi:type="dcterms:W3CDTF">2014-09-21T21:30:01Z</dcterms:created>
  <dcterms:modified xsi:type="dcterms:W3CDTF">2017-09-26T11:27:07Z</dcterms:modified>
</cp:coreProperties>
</file>