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71" r:id="rId13"/>
    <p:sldId id="266" r:id="rId14"/>
    <p:sldId id="268" r:id="rId15"/>
    <p:sldId id="273" r:id="rId16"/>
    <p:sldId id="274" r:id="rId17"/>
    <p:sldId id="275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21C"/>
    <a:srgbClr val="75BD1D"/>
    <a:srgbClr val="34D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Mittwoch, 8. März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Mittwoch, 8. März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Bilanz – Konto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Buchungen auf Bestandskonten</a:t>
            </a:r>
          </a:p>
          <a:p>
            <a:endParaRPr lang="de-DE" dirty="0"/>
          </a:p>
          <a:p>
            <a:r>
              <a:rPr lang="de-DE" dirty="0" smtClean="0"/>
              <a:t>Einführung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0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184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55574" y="4184148"/>
            <a:ext cx="14728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End-</a:t>
            </a:r>
          </a:p>
          <a:p>
            <a:r>
              <a:rPr lang="de-DE" sz="1600" b="1" dirty="0" smtClean="0"/>
              <a:t>Bestand (EB)</a:t>
            </a:r>
            <a:endParaRPr lang="de-DE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562514" y="4184148"/>
            <a:ext cx="14728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End-</a:t>
            </a:r>
          </a:p>
          <a:p>
            <a:r>
              <a:rPr lang="de-DE" sz="1600" b="1" dirty="0" smtClean="0"/>
              <a:t>Bestand (EB)</a:t>
            </a:r>
            <a:endParaRPr lang="de-DE" sz="1600" b="1" dirty="0"/>
          </a:p>
        </p:txBody>
      </p:sp>
      <p:sp>
        <p:nvSpPr>
          <p:cNvPr id="5" name="Rechteck 4"/>
          <p:cNvSpPr/>
          <p:nvPr/>
        </p:nvSpPr>
        <p:spPr>
          <a:xfrm>
            <a:off x="128437" y="442337"/>
            <a:ext cx="8876423" cy="5136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17" y="272246"/>
            <a:ext cx="8229600" cy="456328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solidFill>
                  <a:srgbClr val="6DB21C"/>
                </a:solidFill>
              </a:rPr>
              <a:t>Eröffnung der Konten (2)</a:t>
            </a:r>
            <a:endParaRPr lang="de-DE" sz="2800" b="1" dirty="0">
              <a:solidFill>
                <a:srgbClr val="6DB21C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66786"/>
              </p:ext>
            </p:extLst>
          </p:nvPr>
        </p:nvGraphicFramePr>
        <p:xfrm>
          <a:off x="130522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Schlussbilanz per 31.Jänner 20..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65904"/>
              </p:ext>
            </p:extLst>
          </p:nvPr>
        </p:nvGraphicFramePr>
        <p:xfrm>
          <a:off x="130522" y="97962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3487"/>
              </p:ext>
            </p:extLst>
          </p:nvPr>
        </p:nvGraphicFramePr>
        <p:xfrm>
          <a:off x="130522" y="117520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89223"/>
              </p:ext>
            </p:extLst>
          </p:nvPr>
        </p:nvGraphicFramePr>
        <p:xfrm>
          <a:off x="1400522" y="117520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58341"/>
              </p:ext>
            </p:extLst>
          </p:nvPr>
        </p:nvGraphicFramePr>
        <p:xfrm>
          <a:off x="130522" y="195752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60306"/>
              </p:ext>
            </p:extLst>
          </p:nvPr>
        </p:nvGraphicFramePr>
        <p:xfrm>
          <a:off x="2226022" y="195752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27289"/>
              </p:ext>
            </p:extLst>
          </p:nvPr>
        </p:nvGraphicFramePr>
        <p:xfrm>
          <a:off x="2226022" y="117520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15277"/>
              </p:ext>
            </p:extLst>
          </p:nvPr>
        </p:nvGraphicFramePr>
        <p:xfrm>
          <a:off x="2226022" y="1370787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90144"/>
              </p:ext>
            </p:extLst>
          </p:nvPr>
        </p:nvGraphicFramePr>
        <p:xfrm>
          <a:off x="2226022" y="979627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41326"/>
              </p:ext>
            </p:extLst>
          </p:nvPr>
        </p:nvGraphicFramePr>
        <p:xfrm>
          <a:off x="4686887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Eröffnungsbilans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1.Februar 20..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47466"/>
              </p:ext>
            </p:extLst>
          </p:nvPr>
        </p:nvGraphicFramePr>
        <p:xfrm>
          <a:off x="6756987" y="95255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33829"/>
              </p:ext>
            </p:extLst>
          </p:nvPr>
        </p:nvGraphicFramePr>
        <p:xfrm>
          <a:off x="6756987" y="114813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67107"/>
              </p:ext>
            </p:extLst>
          </p:nvPr>
        </p:nvGraphicFramePr>
        <p:xfrm>
          <a:off x="8026987" y="114813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95623"/>
              </p:ext>
            </p:extLst>
          </p:nvPr>
        </p:nvGraphicFramePr>
        <p:xfrm>
          <a:off x="6756987" y="193045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78016"/>
              </p:ext>
            </p:extLst>
          </p:nvPr>
        </p:nvGraphicFramePr>
        <p:xfrm>
          <a:off x="4686887" y="192614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1258"/>
              </p:ext>
            </p:extLst>
          </p:nvPr>
        </p:nvGraphicFramePr>
        <p:xfrm>
          <a:off x="4686887" y="114382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67616"/>
              </p:ext>
            </p:extLst>
          </p:nvPr>
        </p:nvGraphicFramePr>
        <p:xfrm>
          <a:off x="4686887" y="1339408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58147"/>
              </p:ext>
            </p:extLst>
          </p:nvPr>
        </p:nvGraphicFramePr>
        <p:xfrm>
          <a:off x="4686887" y="948248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96807"/>
              </p:ext>
            </p:extLst>
          </p:nvPr>
        </p:nvGraphicFramePr>
        <p:xfrm>
          <a:off x="130522" y="2396555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 (a. BK)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96659"/>
              </p:ext>
            </p:extLst>
          </p:nvPr>
        </p:nvGraphicFramePr>
        <p:xfrm>
          <a:off x="4686887" y="2396555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Ausstattung (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a.BK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506442"/>
              </p:ext>
            </p:extLst>
          </p:nvPr>
        </p:nvGraphicFramePr>
        <p:xfrm>
          <a:off x="130522" y="3398048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 (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a.BK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46040"/>
              </p:ext>
            </p:extLst>
          </p:nvPr>
        </p:nvGraphicFramePr>
        <p:xfrm>
          <a:off x="4686887" y="3398048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(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a.BK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47966"/>
              </p:ext>
            </p:extLst>
          </p:nvPr>
        </p:nvGraphicFramePr>
        <p:xfrm>
          <a:off x="130522" y="4392509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Darlehen (Kredit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(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p.BK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54825"/>
              </p:ext>
            </p:extLst>
          </p:nvPr>
        </p:nvGraphicFramePr>
        <p:xfrm>
          <a:off x="4686887" y="4392509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 (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p.BK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4901567" y="358719"/>
            <a:ext cx="33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„Spiegeln“ der Schlussbilanz 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61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8944"/>
            <a:ext cx="2985460" cy="24217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70694" y="751266"/>
            <a:ext cx="6322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7.2. S. </a:t>
            </a:r>
            <a:r>
              <a:rPr lang="de-DE" sz="1400" dirty="0" err="1" smtClean="0"/>
              <a:t>Scholler</a:t>
            </a:r>
            <a:r>
              <a:rPr lang="de-DE" sz="1400" dirty="0" smtClean="0"/>
              <a:t> hebt 400,00 EUR vom Bankkonto ab und legt es in die Kassa</a:t>
            </a:r>
          </a:p>
          <a:p>
            <a:endParaRPr lang="de-DE" sz="1400" dirty="0" smtClean="0"/>
          </a:p>
          <a:p>
            <a:r>
              <a:rPr lang="de-DE" sz="1400" dirty="0" smtClean="0"/>
              <a:t>8.2. Er </a:t>
            </a:r>
            <a:r>
              <a:rPr lang="de-DE" sz="1400" dirty="0" err="1" smtClean="0"/>
              <a:t>nimme</a:t>
            </a:r>
            <a:r>
              <a:rPr lang="de-DE" sz="1400" dirty="0" smtClean="0"/>
              <a:t> einen Kredit </a:t>
            </a:r>
            <a:r>
              <a:rPr lang="de-DE" sz="1400" dirty="0" err="1" smtClean="0"/>
              <a:t>idH</a:t>
            </a:r>
            <a:r>
              <a:rPr lang="de-DE" sz="1400" dirty="0" smtClean="0"/>
              <a:t> von 5.000,00 EUR auf, </a:t>
            </a:r>
          </a:p>
          <a:p>
            <a:r>
              <a:rPr lang="de-DE" sz="1400" dirty="0"/>
              <a:t> </a:t>
            </a:r>
            <a:r>
              <a:rPr lang="de-DE" sz="1400" dirty="0" smtClean="0"/>
              <a:t>      dieser wird dem Bankkonto gutgeschrieben.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3321531" y="2028944"/>
            <a:ext cx="5789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7.2.</a:t>
            </a:r>
          </a:p>
          <a:p>
            <a:r>
              <a:rPr lang="de-DE" sz="1400" dirty="0" smtClean="0"/>
              <a:t>Bank (</a:t>
            </a:r>
            <a:r>
              <a:rPr lang="de-DE" sz="1400" dirty="0" err="1" smtClean="0"/>
              <a:t>a.BK</a:t>
            </a:r>
            <a:r>
              <a:rPr lang="de-DE" sz="1400" dirty="0" smtClean="0"/>
              <a:t>), Kassa (</a:t>
            </a:r>
            <a:r>
              <a:rPr lang="de-DE" sz="1400" dirty="0" err="1" smtClean="0"/>
              <a:t>a.BK</a:t>
            </a:r>
            <a:r>
              <a:rPr lang="de-DE" sz="1400" dirty="0" smtClean="0"/>
              <a:t>), </a:t>
            </a:r>
          </a:p>
          <a:p>
            <a:r>
              <a:rPr lang="de-DE" sz="1400" dirty="0" smtClean="0"/>
              <a:t>Bank wird weniger, Kassa wird mehr</a:t>
            </a:r>
          </a:p>
          <a:p>
            <a:r>
              <a:rPr lang="de-DE" sz="1400" dirty="0" smtClean="0"/>
              <a:t>Bank wird im Haben gebucht, Kassa wird im Soll gebucht </a:t>
            </a:r>
          </a:p>
          <a:p>
            <a:endParaRPr lang="de-DE" sz="1400" dirty="0" smtClean="0"/>
          </a:p>
          <a:p>
            <a:endParaRPr lang="de-DE" sz="1400" dirty="0"/>
          </a:p>
          <a:p>
            <a:r>
              <a:rPr lang="de-DE" sz="1400" dirty="0" smtClean="0"/>
              <a:t>8.2.</a:t>
            </a:r>
          </a:p>
          <a:p>
            <a:r>
              <a:rPr lang="de-DE" sz="1400" dirty="0" smtClean="0"/>
              <a:t>Darlehen (Kredit) (</a:t>
            </a:r>
            <a:r>
              <a:rPr lang="de-DE" sz="1400" dirty="0" err="1" smtClean="0"/>
              <a:t>p.BK</a:t>
            </a:r>
            <a:r>
              <a:rPr lang="de-DE" sz="1400" dirty="0" smtClean="0"/>
              <a:t>), Bankguthaben (</a:t>
            </a:r>
            <a:r>
              <a:rPr lang="de-DE" sz="1400" dirty="0" err="1" smtClean="0"/>
              <a:t>a.BK</a:t>
            </a:r>
            <a:r>
              <a:rPr lang="de-DE" sz="1400" dirty="0" smtClean="0"/>
              <a:t>)</a:t>
            </a:r>
          </a:p>
          <a:p>
            <a:r>
              <a:rPr lang="de-DE" sz="1400" dirty="0" smtClean="0"/>
              <a:t>Kredit wird mehr, Bank wird mehr</a:t>
            </a:r>
          </a:p>
          <a:p>
            <a:r>
              <a:rPr lang="de-DE" sz="1400" dirty="0" smtClean="0"/>
              <a:t>Kredit wird im Haben gebucht, Bank wird im Soll gebucht</a:t>
            </a:r>
          </a:p>
        </p:txBody>
      </p:sp>
    </p:spTree>
    <p:extLst>
      <p:ext uri="{BB962C8B-B14F-4D97-AF65-F5344CB8AC3E}">
        <p14:creationId xmlns:p14="http://schemas.microsoft.com/office/powerpoint/2010/main" val="410425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17" y="272246"/>
            <a:ext cx="8229600" cy="456328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solidFill>
                  <a:srgbClr val="6DB21C"/>
                </a:solidFill>
              </a:rPr>
              <a:t>Geschäftsfälle auf Konten erfassen (Buchungsregeln) (3)</a:t>
            </a:r>
            <a:endParaRPr lang="de-DE" sz="2800" b="1" dirty="0">
              <a:solidFill>
                <a:srgbClr val="6DB21C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81566"/>
              </p:ext>
            </p:extLst>
          </p:nvPr>
        </p:nvGraphicFramePr>
        <p:xfrm>
          <a:off x="130522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Schlussbilanz per 31.Jänner 20..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79845"/>
              </p:ext>
            </p:extLst>
          </p:nvPr>
        </p:nvGraphicFramePr>
        <p:xfrm>
          <a:off x="130522" y="97962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58942"/>
              </p:ext>
            </p:extLst>
          </p:nvPr>
        </p:nvGraphicFramePr>
        <p:xfrm>
          <a:off x="130522" y="117520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79855"/>
              </p:ext>
            </p:extLst>
          </p:nvPr>
        </p:nvGraphicFramePr>
        <p:xfrm>
          <a:off x="1400522" y="117520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3082"/>
              </p:ext>
            </p:extLst>
          </p:nvPr>
        </p:nvGraphicFramePr>
        <p:xfrm>
          <a:off x="130522" y="195752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0409"/>
              </p:ext>
            </p:extLst>
          </p:nvPr>
        </p:nvGraphicFramePr>
        <p:xfrm>
          <a:off x="2226022" y="195752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12896"/>
              </p:ext>
            </p:extLst>
          </p:nvPr>
        </p:nvGraphicFramePr>
        <p:xfrm>
          <a:off x="2226022" y="117520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46196"/>
              </p:ext>
            </p:extLst>
          </p:nvPr>
        </p:nvGraphicFramePr>
        <p:xfrm>
          <a:off x="2226022" y="1370787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67915"/>
              </p:ext>
            </p:extLst>
          </p:nvPr>
        </p:nvGraphicFramePr>
        <p:xfrm>
          <a:off x="2226022" y="979627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83619"/>
              </p:ext>
            </p:extLst>
          </p:nvPr>
        </p:nvGraphicFramePr>
        <p:xfrm>
          <a:off x="4686887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Eröffnungsbilans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1.Februar 20..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55152"/>
              </p:ext>
            </p:extLst>
          </p:nvPr>
        </p:nvGraphicFramePr>
        <p:xfrm>
          <a:off x="6756987" y="95255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66383"/>
              </p:ext>
            </p:extLst>
          </p:nvPr>
        </p:nvGraphicFramePr>
        <p:xfrm>
          <a:off x="6756987" y="114813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10360"/>
              </p:ext>
            </p:extLst>
          </p:nvPr>
        </p:nvGraphicFramePr>
        <p:xfrm>
          <a:off x="8026987" y="114813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61567"/>
              </p:ext>
            </p:extLst>
          </p:nvPr>
        </p:nvGraphicFramePr>
        <p:xfrm>
          <a:off x="6756987" y="193045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55257"/>
              </p:ext>
            </p:extLst>
          </p:nvPr>
        </p:nvGraphicFramePr>
        <p:xfrm>
          <a:off x="4686887" y="192614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62361"/>
              </p:ext>
            </p:extLst>
          </p:nvPr>
        </p:nvGraphicFramePr>
        <p:xfrm>
          <a:off x="4686887" y="114382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49578"/>
              </p:ext>
            </p:extLst>
          </p:nvPr>
        </p:nvGraphicFramePr>
        <p:xfrm>
          <a:off x="4686887" y="1339408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93318"/>
              </p:ext>
            </p:extLst>
          </p:nvPr>
        </p:nvGraphicFramePr>
        <p:xfrm>
          <a:off x="4686887" y="948248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01175"/>
              </p:ext>
            </p:extLst>
          </p:nvPr>
        </p:nvGraphicFramePr>
        <p:xfrm>
          <a:off x="130522" y="2360792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56893"/>
              </p:ext>
            </p:extLst>
          </p:nvPr>
        </p:nvGraphicFramePr>
        <p:xfrm>
          <a:off x="4724987" y="2360792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Ausstattung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130522" y="3192598"/>
            <a:ext cx="6322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7.2. S. </a:t>
            </a:r>
            <a:r>
              <a:rPr lang="de-DE" sz="1400" dirty="0" err="1" smtClean="0"/>
              <a:t>Scholler</a:t>
            </a:r>
            <a:r>
              <a:rPr lang="de-DE" sz="1400" dirty="0" smtClean="0"/>
              <a:t> hebt 400,00 EUR vom Bankkonto ab und legt es in die Kassa</a:t>
            </a:r>
          </a:p>
          <a:p>
            <a:endParaRPr lang="de-DE" sz="1400" dirty="0" smtClean="0"/>
          </a:p>
          <a:p>
            <a:r>
              <a:rPr lang="de-DE" sz="1400" dirty="0" smtClean="0"/>
              <a:t>8.2. Er </a:t>
            </a:r>
            <a:r>
              <a:rPr lang="de-DE" sz="1400" dirty="0" err="1" smtClean="0"/>
              <a:t>nimme</a:t>
            </a:r>
            <a:r>
              <a:rPr lang="de-DE" sz="1400" dirty="0" smtClean="0"/>
              <a:t> einen Kredit </a:t>
            </a:r>
            <a:r>
              <a:rPr lang="de-DE" sz="1400" dirty="0" err="1" smtClean="0"/>
              <a:t>idH</a:t>
            </a:r>
            <a:r>
              <a:rPr lang="de-DE" sz="1400" dirty="0" smtClean="0"/>
              <a:t> von 5.000,00 EUR auf, </a:t>
            </a:r>
          </a:p>
          <a:p>
            <a:r>
              <a:rPr lang="de-DE" sz="1400" dirty="0"/>
              <a:t> </a:t>
            </a:r>
            <a:r>
              <a:rPr lang="de-DE" sz="1400" dirty="0" smtClean="0"/>
              <a:t>      dieser wird dem Bankkonto gutgeschrieben.</a:t>
            </a:r>
            <a:endParaRPr lang="de-DE" sz="1400" dirty="0"/>
          </a:p>
        </p:txBody>
      </p:sp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19269"/>
              </p:ext>
            </p:extLst>
          </p:nvPr>
        </p:nvGraphicFramePr>
        <p:xfrm>
          <a:off x="130522" y="4331970"/>
          <a:ext cx="3302000" cy="58674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 (G-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kto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18508"/>
              </p:ext>
            </p:extLst>
          </p:nvPr>
        </p:nvGraphicFramePr>
        <p:xfrm>
          <a:off x="4724987" y="4331970"/>
          <a:ext cx="3302000" cy="586740"/>
        </p:xfrm>
        <a:graphic>
          <a:graphicData uri="http://schemas.openxmlformats.org/drawingml/2006/table">
            <a:tbl>
              <a:tblPr/>
              <a:tblGrid>
                <a:gridCol w="825500"/>
                <a:gridCol w="956987"/>
                <a:gridCol w="694013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 (G-konto)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48734"/>
              </p:ext>
            </p:extLst>
          </p:nvPr>
        </p:nvGraphicFramePr>
        <p:xfrm>
          <a:off x="130522" y="4918710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el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72436"/>
              </p:ext>
            </p:extLst>
          </p:nvPr>
        </p:nvGraphicFramePr>
        <p:xfrm>
          <a:off x="4724987" y="4918710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07352"/>
              </p:ext>
            </p:extLst>
          </p:nvPr>
        </p:nvGraphicFramePr>
        <p:xfrm>
          <a:off x="95245" y="5457500"/>
          <a:ext cx="3302000" cy="58674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Darlehen (Kredit)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4666"/>
              </p:ext>
            </p:extLst>
          </p:nvPr>
        </p:nvGraphicFramePr>
        <p:xfrm>
          <a:off x="4730500" y="5114290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Kretit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2375"/>
              </p:ext>
            </p:extLst>
          </p:nvPr>
        </p:nvGraphicFramePr>
        <p:xfrm>
          <a:off x="95245" y="6044240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75686"/>
              </p:ext>
            </p:extLst>
          </p:nvPr>
        </p:nvGraphicFramePr>
        <p:xfrm>
          <a:off x="4759041" y="5535617"/>
          <a:ext cx="3302000" cy="58674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81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17" y="272246"/>
            <a:ext cx="8229600" cy="456328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solidFill>
                  <a:srgbClr val="6DB21C"/>
                </a:solidFill>
              </a:rPr>
              <a:t>Konten werden abgeschlossen – in die Schlussbilanz (</a:t>
            </a:r>
            <a:r>
              <a:rPr lang="de-DE" sz="2800" b="1" dirty="0">
                <a:solidFill>
                  <a:srgbClr val="6DB21C"/>
                </a:solidFill>
              </a:rPr>
              <a:t>4</a:t>
            </a:r>
            <a:r>
              <a:rPr lang="de-DE" sz="2800" b="1" dirty="0" smtClean="0">
                <a:solidFill>
                  <a:srgbClr val="6DB21C"/>
                </a:solidFill>
              </a:rPr>
              <a:t>)</a:t>
            </a:r>
            <a:endParaRPr lang="de-DE" sz="2800" b="1" dirty="0">
              <a:solidFill>
                <a:srgbClr val="6DB21C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44002"/>
              </p:ext>
            </p:extLst>
          </p:nvPr>
        </p:nvGraphicFramePr>
        <p:xfrm>
          <a:off x="130522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Schlussbilanz per 31.Jänner 20..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22001"/>
              </p:ext>
            </p:extLst>
          </p:nvPr>
        </p:nvGraphicFramePr>
        <p:xfrm>
          <a:off x="130522" y="97962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99932"/>
              </p:ext>
            </p:extLst>
          </p:nvPr>
        </p:nvGraphicFramePr>
        <p:xfrm>
          <a:off x="130522" y="117520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3658"/>
              </p:ext>
            </p:extLst>
          </p:nvPr>
        </p:nvGraphicFramePr>
        <p:xfrm>
          <a:off x="1400522" y="117520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48278"/>
              </p:ext>
            </p:extLst>
          </p:nvPr>
        </p:nvGraphicFramePr>
        <p:xfrm>
          <a:off x="130522" y="195752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42925"/>
              </p:ext>
            </p:extLst>
          </p:nvPr>
        </p:nvGraphicFramePr>
        <p:xfrm>
          <a:off x="2226022" y="195752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08548"/>
              </p:ext>
            </p:extLst>
          </p:nvPr>
        </p:nvGraphicFramePr>
        <p:xfrm>
          <a:off x="2226022" y="117520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74252"/>
              </p:ext>
            </p:extLst>
          </p:nvPr>
        </p:nvGraphicFramePr>
        <p:xfrm>
          <a:off x="2226022" y="1370787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79672"/>
              </p:ext>
            </p:extLst>
          </p:nvPr>
        </p:nvGraphicFramePr>
        <p:xfrm>
          <a:off x="2226022" y="979627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61852"/>
              </p:ext>
            </p:extLst>
          </p:nvPr>
        </p:nvGraphicFramePr>
        <p:xfrm>
          <a:off x="4686887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Eröffnungsbilans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1.Februar 20..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72149"/>
              </p:ext>
            </p:extLst>
          </p:nvPr>
        </p:nvGraphicFramePr>
        <p:xfrm>
          <a:off x="6756987" y="95255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89858"/>
              </p:ext>
            </p:extLst>
          </p:nvPr>
        </p:nvGraphicFramePr>
        <p:xfrm>
          <a:off x="6756987" y="114813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29079"/>
              </p:ext>
            </p:extLst>
          </p:nvPr>
        </p:nvGraphicFramePr>
        <p:xfrm>
          <a:off x="8026987" y="114813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42509"/>
              </p:ext>
            </p:extLst>
          </p:nvPr>
        </p:nvGraphicFramePr>
        <p:xfrm>
          <a:off x="6756987" y="193045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34638"/>
              </p:ext>
            </p:extLst>
          </p:nvPr>
        </p:nvGraphicFramePr>
        <p:xfrm>
          <a:off x="4686887" y="192614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69501"/>
              </p:ext>
            </p:extLst>
          </p:nvPr>
        </p:nvGraphicFramePr>
        <p:xfrm>
          <a:off x="4686887" y="114382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59225"/>
              </p:ext>
            </p:extLst>
          </p:nvPr>
        </p:nvGraphicFramePr>
        <p:xfrm>
          <a:off x="4686887" y="1339408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50485"/>
              </p:ext>
            </p:extLst>
          </p:nvPr>
        </p:nvGraphicFramePr>
        <p:xfrm>
          <a:off x="4686887" y="948248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94356"/>
              </p:ext>
            </p:extLst>
          </p:nvPr>
        </p:nvGraphicFramePr>
        <p:xfrm>
          <a:off x="4686887" y="2312488"/>
          <a:ext cx="3302000" cy="9779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Ausstattung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80711"/>
              </p:ext>
            </p:extLst>
          </p:nvPr>
        </p:nvGraphicFramePr>
        <p:xfrm>
          <a:off x="4724987" y="4909207"/>
          <a:ext cx="3302000" cy="9779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66090"/>
              </p:ext>
            </p:extLst>
          </p:nvPr>
        </p:nvGraphicFramePr>
        <p:xfrm>
          <a:off x="130522" y="2231224"/>
          <a:ext cx="3302000" cy="58674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42714"/>
              </p:ext>
            </p:extLst>
          </p:nvPr>
        </p:nvGraphicFramePr>
        <p:xfrm>
          <a:off x="130522" y="2817964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8012"/>
              </p:ext>
            </p:extLst>
          </p:nvPr>
        </p:nvGraphicFramePr>
        <p:xfrm>
          <a:off x="130522" y="3013544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el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15072"/>
              </p:ext>
            </p:extLst>
          </p:nvPr>
        </p:nvGraphicFramePr>
        <p:xfrm>
          <a:off x="130522" y="3370598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12841"/>
              </p:ext>
            </p:extLst>
          </p:nvPr>
        </p:nvGraphicFramePr>
        <p:xfrm>
          <a:off x="130522" y="4152918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80315"/>
              </p:ext>
            </p:extLst>
          </p:nvPr>
        </p:nvGraphicFramePr>
        <p:xfrm>
          <a:off x="130522" y="4393893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22063"/>
              </p:ext>
            </p:extLst>
          </p:nvPr>
        </p:nvGraphicFramePr>
        <p:xfrm>
          <a:off x="4686887" y="3379134"/>
          <a:ext cx="3302000" cy="136906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Kretit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72790"/>
              </p:ext>
            </p:extLst>
          </p:nvPr>
        </p:nvGraphicFramePr>
        <p:xfrm>
          <a:off x="130522" y="4909207"/>
          <a:ext cx="3302000" cy="11734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Darlehen (Kredit)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08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17" y="272246"/>
            <a:ext cx="8229600" cy="456328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solidFill>
                  <a:srgbClr val="6DB21C"/>
                </a:solidFill>
              </a:rPr>
              <a:t>Schlussbilanz wird aus den Salden der Konten erstellt (5)</a:t>
            </a:r>
            <a:endParaRPr lang="de-DE" sz="2800" b="1" dirty="0">
              <a:solidFill>
                <a:srgbClr val="6DB21C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32483"/>
              </p:ext>
            </p:extLst>
          </p:nvPr>
        </p:nvGraphicFramePr>
        <p:xfrm>
          <a:off x="2489200" y="5095494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Schlussbilanz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(SBK) per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 Februar 20..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05565"/>
              </p:ext>
            </p:extLst>
          </p:nvPr>
        </p:nvGraphicFramePr>
        <p:xfrm>
          <a:off x="2489200" y="5291074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47687"/>
              </p:ext>
            </p:extLst>
          </p:nvPr>
        </p:nvGraphicFramePr>
        <p:xfrm>
          <a:off x="2489200" y="5486654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95766"/>
              </p:ext>
            </p:extLst>
          </p:nvPr>
        </p:nvGraphicFramePr>
        <p:xfrm>
          <a:off x="2476500" y="5709634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EDV </a:t>
                      </a:r>
                      <a:r>
                        <a:rPr lang="de-DE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Austattung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22169"/>
              </p:ext>
            </p:extLst>
          </p:nvPr>
        </p:nvGraphicFramePr>
        <p:xfrm>
          <a:off x="2489200" y="5942184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58484"/>
              </p:ext>
            </p:extLst>
          </p:nvPr>
        </p:nvGraphicFramePr>
        <p:xfrm>
          <a:off x="2476500" y="6139206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74122"/>
              </p:ext>
            </p:extLst>
          </p:nvPr>
        </p:nvGraphicFramePr>
        <p:xfrm>
          <a:off x="2476500" y="6369454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93601"/>
              </p:ext>
            </p:extLst>
          </p:nvPr>
        </p:nvGraphicFramePr>
        <p:xfrm>
          <a:off x="4572000" y="5291074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64955"/>
              </p:ext>
            </p:extLst>
          </p:nvPr>
        </p:nvGraphicFramePr>
        <p:xfrm>
          <a:off x="4584700" y="5486654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32664"/>
              </p:ext>
            </p:extLst>
          </p:nvPr>
        </p:nvGraphicFramePr>
        <p:xfrm>
          <a:off x="4572000" y="5783401"/>
          <a:ext cx="2070100" cy="26866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26866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33466"/>
              </p:ext>
            </p:extLst>
          </p:nvPr>
        </p:nvGraphicFramePr>
        <p:xfrm>
          <a:off x="4584700" y="5978294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172"/>
              </p:ext>
            </p:extLst>
          </p:nvPr>
        </p:nvGraphicFramePr>
        <p:xfrm>
          <a:off x="4686887" y="867353"/>
          <a:ext cx="3302000" cy="9779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Ausstattung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el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42912"/>
              </p:ext>
            </p:extLst>
          </p:nvPr>
        </p:nvGraphicFramePr>
        <p:xfrm>
          <a:off x="4724987" y="3464072"/>
          <a:ext cx="3302000" cy="9779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48278"/>
              </p:ext>
            </p:extLst>
          </p:nvPr>
        </p:nvGraphicFramePr>
        <p:xfrm>
          <a:off x="130522" y="786089"/>
          <a:ext cx="3302000" cy="58674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02528"/>
              </p:ext>
            </p:extLst>
          </p:nvPr>
        </p:nvGraphicFramePr>
        <p:xfrm>
          <a:off x="130522" y="1372829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87845"/>
              </p:ext>
            </p:extLst>
          </p:nvPr>
        </p:nvGraphicFramePr>
        <p:xfrm>
          <a:off x="130522" y="1568409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59021"/>
              </p:ext>
            </p:extLst>
          </p:nvPr>
        </p:nvGraphicFramePr>
        <p:xfrm>
          <a:off x="130522" y="1925463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Tabel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14777"/>
              </p:ext>
            </p:extLst>
          </p:nvPr>
        </p:nvGraphicFramePr>
        <p:xfrm>
          <a:off x="130522" y="2707783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Tabel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91940"/>
              </p:ext>
            </p:extLst>
          </p:nvPr>
        </p:nvGraphicFramePr>
        <p:xfrm>
          <a:off x="130522" y="2948758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86295"/>
              </p:ext>
            </p:extLst>
          </p:nvPr>
        </p:nvGraphicFramePr>
        <p:xfrm>
          <a:off x="4686887" y="1933999"/>
          <a:ext cx="3302000" cy="136906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Kretit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14841"/>
              </p:ext>
            </p:extLst>
          </p:nvPr>
        </p:nvGraphicFramePr>
        <p:xfrm>
          <a:off x="130522" y="3464072"/>
          <a:ext cx="3302000" cy="117348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Darlehen (Kredit)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4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149" y="1131560"/>
            <a:ext cx="5267851" cy="3854115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500410"/>
            <a:ext cx="8229600" cy="63115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solidFill>
                  <a:srgbClr val="6DB21C"/>
                </a:solidFill>
              </a:rPr>
              <a:t>Zusammenfassung: Bilanz – Konto – Bilanz </a:t>
            </a:r>
          </a:p>
          <a:p>
            <a:r>
              <a:rPr lang="de-DE" sz="2800" b="1" dirty="0" smtClean="0">
                <a:solidFill>
                  <a:srgbClr val="6DB21C"/>
                </a:solidFill>
              </a:rPr>
              <a:t>„Kreislaufbeispiel (</a:t>
            </a:r>
            <a:r>
              <a:rPr lang="de-DE" sz="2800" b="1" dirty="0" err="1" smtClean="0">
                <a:solidFill>
                  <a:srgbClr val="6DB21C"/>
                </a:solidFill>
              </a:rPr>
              <a:t>Haupbuch</a:t>
            </a:r>
            <a:r>
              <a:rPr lang="de-DE" sz="2800" b="1" dirty="0" smtClean="0">
                <a:solidFill>
                  <a:srgbClr val="6DB21C"/>
                </a:solidFill>
              </a:rPr>
              <a:t>)“</a:t>
            </a:r>
            <a:endParaRPr lang="de-DE" sz="2800" b="1" dirty="0">
              <a:solidFill>
                <a:srgbClr val="6DB21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1369126"/>
            <a:ext cx="444224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de-DE" sz="1600" dirty="0" smtClean="0"/>
              <a:t>Bilanzerstellung z.B. 31.12.2013</a:t>
            </a:r>
          </a:p>
          <a:p>
            <a:endParaRPr lang="de-DE" sz="1600" dirty="0" smtClean="0"/>
          </a:p>
          <a:p>
            <a:endParaRPr lang="de-DE" sz="1600" dirty="0" smtClean="0"/>
          </a:p>
          <a:p>
            <a:pPr marL="342900" indent="-342900">
              <a:buAutoNum type="arabicParenR"/>
            </a:pPr>
            <a:r>
              <a:rPr lang="de-DE" sz="1600" dirty="0" smtClean="0"/>
              <a:t>Eröffnung der Bestandskonten 1.1.2014</a:t>
            </a:r>
          </a:p>
          <a:p>
            <a:endParaRPr lang="de-DE" sz="1600" dirty="0" smtClean="0"/>
          </a:p>
          <a:p>
            <a:endParaRPr lang="de-DE" sz="1600" dirty="0" smtClean="0"/>
          </a:p>
          <a:p>
            <a:pPr marL="342900" indent="-342900">
              <a:buAutoNum type="arabicParenR"/>
            </a:pPr>
            <a:r>
              <a:rPr lang="de-DE" sz="1600" dirty="0" smtClean="0"/>
              <a:t>Erfassen der Geschäftsfälle (1.1.-31.12.14)</a:t>
            </a:r>
          </a:p>
          <a:p>
            <a:endParaRPr lang="de-DE" sz="1600" dirty="0" smtClean="0"/>
          </a:p>
          <a:p>
            <a:endParaRPr lang="de-DE" sz="1600" dirty="0" smtClean="0"/>
          </a:p>
          <a:p>
            <a:pPr marL="342900" indent="-342900">
              <a:buAutoNum type="arabicParenR"/>
            </a:pPr>
            <a:r>
              <a:rPr lang="de-DE" sz="1600" dirty="0" smtClean="0"/>
              <a:t>Abschließen der Konten</a:t>
            </a:r>
          </a:p>
          <a:p>
            <a:endParaRPr lang="de-DE" sz="1600" dirty="0"/>
          </a:p>
          <a:p>
            <a:endParaRPr lang="de-DE" sz="1600" dirty="0" smtClean="0"/>
          </a:p>
          <a:p>
            <a:pPr marL="342900" indent="-342900">
              <a:buAutoNum type="arabicParenR"/>
            </a:pPr>
            <a:r>
              <a:rPr lang="de-DE" sz="1600" dirty="0" smtClean="0"/>
              <a:t>Erstellung der Schlussbilanz 31.12.2014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8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423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5344" y="5832971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Es wird min. </a:t>
            </a:r>
            <a:r>
              <a:rPr lang="de-DE" b="1" dirty="0" smtClean="0"/>
              <a:t>1 Bilanz pro Jahr </a:t>
            </a:r>
            <a:r>
              <a:rPr lang="de-DE" dirty="0" smtClean="0"/>
              <a:t>erstellt (Bilanzstichtag)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410"/>
            <a:ext cx="8229600" cy="99060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6DB21C"/>
                </a:solidFill>
              </a:rPr>
              <a:t>Bilanzerstellung (1)</a:t>
            </a:r>
            <a:endParaRPr lang="de-DE" sz="2800" b="1" dirty="0">
              <a:solidFill>
                <a:srgbClr val="6DB21C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87859"/>
              </p:ext>
            </p:extLst>
          </p:nvPr>
        </p:nvGraphicFramePr>
        <p:xfrm>
          <a:off x="130522" y="1393220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Schlussbilanz per 31.Jänner 20..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25214"/>
              </p:ext>
            </p:extLst>
          </p:nvPr>
        </p:nvGraphicFramePr>
        <p:xfrm>
          <a:off x="130522" y="1620179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52756"/>
              </p:ext>
            </p:extLst>
          </p:nvPr>
        </p:nvGraphicFramePr>
        <p:xfrm>
          <a:off x="130522" y="1815759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23793"/>
              </p:ext>
            </p:extLst>
          </p:nvPr>
        </p:nvGraphicFramePr>
        <p:xfrm>
          <a:off x="1400522" y="1815759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830467"/>
              </p:ext>
            </p:extLst>
          </p:nvPr>
        </p:nvGraphicFramePr>
        <p:xfrm>
          <a:off x="130522" y="2598079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18463"/>
              </p:ext>
            </p:extLst>
          </p:nvPr>
        </p:nvGraphicFramePr>
        <p:xfrm>
          <a:off x="2226022" y="2598079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28179"/>
              </p:ext>
            </p:extLst>
          </p:nvPr>
        </p:nvGraphicFramePr>
        <p:xfrm>
          <a:off x="2226022" y="1815759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40695"/>
              </p:ext>
            </p:extLst>
          </p:nvPr>
        </p:nvGraphicFramePr>
        <p:xfrm>
          <a:off x="2226022" y="2011339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19843"/>
              </p:ext>
            </p:extLst>
          </p:nvPr>
        </p:nvGraphicFramePr>
        <p:xfrm>
          <a:off x="2226022" y="1620179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05"/>
            <a:ext cx="9144000" cy="675476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94828" y="923747"/>
            <a:ext cx="6994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000" dirty="0" smtClean="0"/>
              <a:t>Konten gibt es, damit man nicht nach jedem Geschäftsfall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eine Bilanz machen muss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993</Words>
  <Application>Microsoft Macintosh PowerPoint</Application>
  <PresentationFormat>Bildschirmpräsentation (4:3)</PresentationFormat>
  <Paragraphs>626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Klarheit</vt:lpstr>
      <vt:lpstr>Bilanz – Konto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Bilanzerstellung (1)</vt:lpstr>
      <vt:lpstr>PowerPoint-Präsentation</vt:lpstr>
      <vt:lpstr>PowerPoint-Präsentation</vt:lpstr>
      <vt:lpstr>PowerPoint-Präsentation</vt:lpstr>
      <vt:lpstr>Eröffnung der Konten (2)</vt:lpstr>
      <vt:lpstr>PowerPoint-Präsentation</vt:lpstr>
      <vt:lpstr>PowerPoint-Präsentation</vt:lpstr>
      <vt:lpstr>Geschäftsfälle auf Konten erfassen (Buchungsregeln) (3)</vt:lpstr>
      <vt:lpstr>Konten werden abgeschlossen – in die Schlussbilanz (4)</vt:lpstr>
      <vt:lpstr>Schlussbilanz wird aus den Salden der Konten erstellt (5)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Bilanzierung „Doppelte Buchhaltung“</dc:title>
  <dc:creator>werner holzheu</dc:creator>
  <cp:lastModifiedBy>werner holzheu</cp:lastModifiedBy>
  <cp:revision>16</cp:revision>
  <dcterms:created xsi:type="dcterms:W3CDTF">2015-04-13T14:32:31Z</dcterms:created>
  <dcterms:modified xsi:type="dcterms:W3CDTF">2017-03-09T05:29:51Z</dcterms:modified>
</cp:coreProperties>
</file>