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6858000" cx="12192000"/>
  <p:notesSz cx="6858000" cy="9144000"/>
  <p:embeddedFontLst>
    <p:embeddedFont>
      <p:font typeface="Ubuntu"/>
      <p:regular r:id="rId12"/>
      <p:bold r:id="rId13"/>
      <p:italic r:id="rId14"/>
      <p:boldItalic r:id="rId15"/>
    </p:embeddedFont>
    <p:embeddedFont>
      <p:font typeface="Caveat"/>
      <p:regular r:id="rId16"/>
      <p:bold r:id="rId17"/>
    </p:embeddedFont>
    <p:embeddedFont>
      <p:font typeface="Ubuntu Medium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UbuntuMedium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schemas.openxmlformats.org/officeDocument/2006/relationships/font" Target="fonts/UbuntuMedium-boldItalic.fntdata"/><Relationship Id="rId13" Type="http://schemas.openxmlformats.org/officeDocument/2006/relationships/font" Target="fonts/Ubuntu-bold.fntdata"/><Relationship Id="rId12" Type="http://schemas.openxmlformats.org/officeDocument/2006/relationships/font" Target="fonts/Ubuntu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Ubuntu-boldItalic.fntdata"/><Relationship Id="rId14" Type="http://schemas.openxmlformats.org/officeDocument/2006/relationships/font" Target="fonts/Ubuntu-italic.fntdata"/><Relationship Id="rId17" Type="http://schemas.openxmlformats.org/officeDocument/2006/relationships/font" Target="fonts/Caveat-bold.fntdata"/><Relationship Id="rId16" Type="http://schemas.openxmlformats.org/officeDocument/2006/relationships/font" Target="fonts/Caveat-regular.fntdata"/><Relationship Id="rId5" Type="http://schemas.openxmlformats.org/officeDocument/2006/relationships/slide" Target="slides/slide1.xml"/><Relationship Id="rId19" Type="http://schemas.openxmlformats.org/officeDocument/2006/relationships/font" Target="fonts/UbuntuMedium-bold.fntdata"/><Relationship Id="rId6" Type="http://schemas.openxmlformats.org/officeDocument/2006/relationships/slide" Target="slides/slide2.xml"/><Relationship Id="rId18" Type="http://schemas.openxmlformats.org/officeDocument/2006/relationships/font" Target="fonts/UbuntuMedium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2a6e586d58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g2a6e586d58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" name="Google Shape;21;g2a6e586d580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af07de6502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" name="Google Shape;38;g2af07de6502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" name="Google Shape;39;g2af07de6502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af07de6502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" name="Google Shape;48;g2af07de6502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" name="Google Shape;49;g2af07de6502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ac09719cf8_0_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g2ac09719cf8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" name="Google Shape;61;g2ac09719cf8_0_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af07de6502_0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g2af07de6502_0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" name="Google Shape;75;g2af07de6502_0_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af07de6502_0_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g2af07de6502_0_1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" name="Google Shape;94;g2af07de6502_0_1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af07de6502_0_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g2af07de6502_0_1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" name="Google Shape;109;g2af07de6502_0_1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chemeClr val="lt1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2">
            <a:alphaModFix amt="25000"/>
          </a:blip>
          <a:srcRect b="0" l="0" r="0" t="15604"/>
          <a:stretch/>
        </p:blipFill>
        <p:spPr>
          <a:xfrm>
            <a:off x="-16500" y="-2"/>
            <a:ext cx="12192000" cy="6858000"/>
          </a:xfrm>
          <a:prstGeom prst="flowChartProcess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/>
          <p:nvPr>
            <p:ph type="title"/>
          </p:nvPr>
        </p:nvSpPr>
        <p:spPr>
          <a:xfrm>
            <a:off x="3321775" y="609600"/>
            <a:ext cx="76965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6566"/>
              </a:buClr>
              <a:buSzPts val="4000"/>
              <a:buFont typeface="Ubuntu"/>
              <a:buNone/>
              <a:defRPr b="1" sz="4000">
                <a:solidFill>
                  <a:srgbClr val="1F6566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Ubuntu"/>
              <a:buNone/>
              <a:defRPr b="1" sz="4000">
                <a:latin typeface="Ubuntu"/>
                <a:ea typeface="Ubuntu"/>
                <a:cs typeface="Ubuntu"/>
                <a:sym typeface="Ubuntu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Ubuntu"/>
              <a:buNone/>
              <a:defRPr b="1" sz="4000">
                <a:latin typeface="Ubuntu"/>
                <a:ea typeface="Ubuntu"/>
                <a:cs typeface="Ubuntu"/>
                <a:sym typeface="Ubuntu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Ubuntu"/>
              <a:buNone/>
              <a:defRPr b="1" sz="4000">
                <a:latin typeface="Ubuntu"/>
                <a:ea typeface="Ubuntu"/>
                <a:cs typeface="Ubuntu"/>
                <a:sym typeface="Ubuntu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Ubuntu"/>
              <a:buNone/>
              <a:defRPr b="1" sz="4000">
                <a:latin typeface="Ubuntu"/>
                <a:ea typeface="Ubuntu"/>
                <a:cs typeface="Ubuntu"/>
                <a:sym typeface="Ubuntu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Ubuntu"/>
              <a:buNone/>
              <a:defRPr b="1" sz="4000">
                <a:latin typeface="Ubuntu"/>
                <a:ea typeface="Ubuntu"/>
                <a:cs typeface="Ubuntu"/>
                <a:sym typeface="Ubuntu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Ubuntu"/>
              <a:buNone/>
              <a:defRPr b="1" sz="4000">
                <a:latin typeface="Ubuntu"/>
                <a:ea typeface="Ubuntu"/>
                <a:cs typeface="Ubuntu"/>
                <a:sym typeface="Ubuntu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Ubuntu"/>
              <a:buNone/>
              <a:defRPr b="1" sz="4000">
                <a:latin typeface="Ubuntu"/>
                <a:ea typeface="Ubuntu"/>
                <a:cs typeface="Ubuntu"/>
                <a:sym typeface="Ubuntu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Ubuntu"/>
              <a:buNone/>
              <a:defRPr b="1" sz="4000"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6561100" y="1965900"/>
            <a:ext cx="4755000" cy="30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5760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160"/>
              <a:buFont typeface="Ubuntu"/>
              <a:buChar char="•"/>
              <a:defRPr sz="2600">
                <a:latin typeface="Ubuntu"/>
                <a:ea typeface="Ubuntu"/>
                <a:cs typeface="Ubuntu"/>
                <a:sym typeface="Ubuntu"/>
              </a:defRPr>
            </a:lvl1pPr>
            <a:lvl2pPr indent="-3302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Font typeface="Ubuntu"/>
              <a:buChar char="•"/>
              <a:defRPr sz="2000">
                <a:latin typeface="Ubuntu"/>
                <a:ea typeface="Ubuntu"/>
                <a:cs typeface="Ubuntu"/>
                <a:sym typeface="Ubuntu"/>
              </a:defRPr>
            </a:lvl2pPr>
            <a:lvl3pPr indent="-320039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Font typeface="Ubuntu"/>
              <a:buChar char="•"/>
              <a:defRPr sz="1800">
                <a:latin typeface="Ubuntu"/>
                <a:ea typeface="Ubuntu"/>
                <a:cs typeface="Ubuntu"/>
                <a:sym typeface="Ubuntu"/>
              </a:defRPr>
            </a:lvl3pPr>
            <a:lvl4pPr indent="-30988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Font typeface="Ubuntu"/>
              <a:buChar char="•"/>
              <a:defRPr sz="1600">
                <a:latin typeface="Ubuntu"/>
                <a:ea typeface="Ubuntu"/>
                <a:cs typeface="Ubuntu"/>
                <a:sym typeface="Ubuntu"/>
              </a:defRPr>
            </a:lvl4pPr>
            <a:lvl5pPr indent="-309879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Font typeface="Ubuntu"/>
              <a:buChar char="•"/>
              <a:defRPr sz="1600">
                <a:latin typeface="Ubuntu"/>
                <a:ea typeface="Ubuntu"/>
                <a:cs typeface="Ubuntu"/>
                <a:sym typeface="Ubuntu"/>
              </a:defRPr>
            </a:lvl5pPr>
            <a:lvl6pPr indent="-309879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Font typeface="Ubuntu"/>
              <a:buChar char="•"/>
              <a:defRPr sz="1600">
                <a:latin typeface="Ubuntu"/>
                <a:ea typeface="Ubuntu"/>
                <a:cs typeface="Ubuntu"/>
                <a:sym typeface="Ubuntu"/>
              </a:defRPr>
            </a:lvl6pPr>
            <a:lvl7pPr indent="-309879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Font typeface="Ubuntu"/>
              <a:buChar char="•"/>
              <a:defRPr sz="1600">
                <a:latin typeface="Ubuntu"/>
                <a:ea typeface="Ubuntu"/>
                <a:cs typeface="Ubuntu"/>
                <a:sym typeface="Ubuntu"/>
              </a:defRPr>
            </a:lvl7pPr>
            <a:lvl8pPr indent="-30987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Font typeface="Ubuntu"/>
              <a:buChar char="•"/>
              <a:defRPr sz="1600">
                <a:latin typeface="Ubuntu"/>
                <a:ea typeface="Ubuntu"/>
                <a:cs typeface="Ubuntu"/>
                <a:sym typeface="Ubuntu"/>
              </a:defRPr>
            </a:lvl8pPr>
            <a:lvl9pPr indent="-309879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Font typeface="Ubuntu"/>
              <a:buChar char="•"/>
              <a:defRPr sz="1600"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143000" y="609600"/>
            <a:ext cx="9875400" cy="13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143000" y="2057400"/>
            <a:ext cx="9873000" cy="40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0360" lvl="0" marL="45720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rbe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rbe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0039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orbe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988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rbe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9879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rbe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9879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rbe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9879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rbe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9879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rbe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9879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280"/>
              <a:buFont typeface="Corbe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E46962"/>
          </p15:clr>
        </p15:guide>
        <p15:guide id="2" pos="3830">
          <p15:clr>
            <a:srgbClr val="E46962"/>
          </p15:clr>
        </p15:guide>
        <p15:guide id="3" pos="340">
          <p15:clr>
            <a:srgbClr val="E46962"/>
          </p15:clr>
        </p15:guide>
        <p15:guide id="4" orient="horz" pos="340">
          <p15:clr>
            <a:srgbClr val="E46962"/>
          </p15:clr>
        </p15:guide>
        <p15:guide id="5" orient="horz" pos="3980">
          <p15:clr>
            <a:srgbClr val="E46962"/>
          </p15:clr>
        </p15:guide>
        <p15:guide id="6" pos="7340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8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hyperlink" Target="https://www.youtube.com/watch?time_continue=1&amp;v=6F_9ILoW6Ik&amp;embeds_referring_euri=https%3A%2F%2Fdocs.google.com%2F&amp;embeds_referring_origin=https%3A%2F%2Fdocs.google.com&amp;source_ve_path=MjM4NTE&amp;feature=emb_title&amp;ab_channel=ItaliaCheCambia" TargetMode="External"/><Relationship Id="rId7" Type="http://schemas.openxmlformats.org/officeDocument/2006/relationships/image" Target="../media/image20.png"/><Relationship Id="rId8" Type="http://schemas.openxmlformats.org/officeDocument/2006/relationships/hyperlink" Target="https://www.youtube.com/watch?time_continue=1&amp;v=6F_9ILoW6Ik&amp;embeds_referring_euri=https%3A%2F%2Fdocs.google.com%2F&amp;embeds_referring_origin=https%3A%2F%2Fdocs.google.com&amp;source_ve_path=MjM4NTE&amp;feature=emb_title&amp;ab_channel=ItaliaCheCambia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1" Type="http://schemas.openxmlformats.org/officeDocument/2006/relationships/image" Target="../media/image15.png"/><Relationship Id="rId10" Type="http://schemas.openxmlformats.org/officeDocument/2006/relationships/image" Target="../media/image16.png"/><Relationship Id="rId9" Type="http://schemas.openxmlformats.org/officeDocument/2006/relationships/image" Target="../media/image13.png"/><Relationship Id="rId5" Type="http://schemas.openxmlformats.org/officeDocument/2006/relationships/hyperlink" Target="https://www.facebook.com/watch/?v=1423650011130454" TargetMode="External"/><Relationship Id="rId6" Type="http://schemas.openxmlformats.org/officeDocument/2006/relationships/image" Target="../media/image14.png"/><Relationship Id="rId7" Type="http://schemas.openxmlformats.org/officeDocument/2006/relationships/hyperlink" Target="https://www.facebook.com/watch/?v=1423650011130454" TargetMode="External"/><Relationship Id="rId8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hyperlink" Target="https://www.youtube.com/watch?v=8vmRorICSwg" TargetMode="External"/><Relationship Id="rId10" Type="http://schemas.openxmlformats.org/officeDocument/2006/relationships/image" Target="../media/image1.png"/><Relationship Id="rId9" Type="http://schemas.openxmlformats.org/officeDocument/2006/relationships/hyperlink" Target="https://www.youtube.com/watch?v=8vmRorICSwg" TargetMode="External"/><Relationship Id="rId5" Type="http://schemas.openxmlformats.org/officeDocument/2006/relationships/image" Target="../media/image18.png"/><Relationship Id="rId6" Type="http://schemas.openxmlformats.org/officeDocument/2006/relationships/image" Target="../media/image6.png"/><Relationship Id="rId7" Type="http://schemas.openxmlformats.org/officeDocument/2006/relationships/hyperlink" Target="https://www.youtube.com/watch?v=8vmRorICSwg" TargetMode="External"/><Relationship Id="rId8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1" Type="http://schemas.openxmlformats.org/officeDocument/2006/relationships/image" Target="../media/image19.png"/><Relationship Id="rId10" Type="http://schemas.openxmlformats.org/officeDocument/2006/relationships/image" Target="../media/image12.png"/><Relationship Id="rId9" Type="http://schemas.openxmlformats.org/officeDocument/2006/relationships/hyperlink" Target="https://www.youtube.com/watch?v=wvd2zN5STic&amp;ab_channel=ItaliaCheCambia" TargetMode="External"/><Relationship Id="rId5" Type="http://schemas.openxmlformats.org/officeDocument/2006/relationships/hyperlink" Target="https://www.youtube.com/watch?v=wvd2zN5STic&amp;ab_channel=ItaliaCheCambia" TargetMode="External"/><Relationship Id="rId6" Type="http://schemas.openxmlformats.org/officeDocument/2006/relationships/image" Target="../media/image21.jpg"/><Relationship Id="rId7" Type="http://schemas.openxmlformats.org/officeDocument/2006/relationships/hyperlink" Target="https://www.youtube.com/watch?v=wvd2zN5STic&amp;ab_channel=ItaliaCheCambia" TargetMode="External"/><Relationship Id="rId8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25" y="-38400"/>
            <a:ext cx="12192000" cy="6896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4"/>
          <p:cNvSpPr/>
          <p:nvPr/>
        </p:nvSpPr>
        <p:spPr>
          <a:xfrm>
            <a:off x="540000" y="540000"/>
            <a:ext cx="11112000" cy="5778000"/>
          </a:xfrm>
          <a:prstGeom prst="roundRect">
            <a:avLst>
              <a:gd fmla="val 781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4"/>
          <p:cNvSpPr txBox="1"/>
          <p:nvPr/>
        </p:nvSpPr>
        <p:spPr>
          <a:xfrm>
            <a:off x="928825" y="2202900"/>
            <a:ext cx="5240700" cy="19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-DE" sz="4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How To Become </a:t>
            </a:r>
            <a:endParaRPr b="1" sz="4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-DE" sz="4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a SDG Reporter</a:t>
            </a:r>
            <a:endParaRPr b="1" sz="4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6079500" y="-3029700"/>
            <a:ext cx="7456200" cy="7456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2575" y="176575"/>
            <a:ext cx="7555625" cy="42499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oogle Shape;28;p4"/>
          <p:cNvGrpSpPr/>
          <p:nvPr/>
        </p:nvGrpSpPr>
        <p:grpSpPr>
          <a:xfrm>
            <a:off x="966410" y="5189250"/>
            <a:ext cx="10219913" cy="926325"/>
            <a:chOff x="966410" y="5189250"/>
            <a:chExt cx="10219913" cy="926325"/>
          </a:xfrm>
        </p:grpSpPr>
        <p:pic>
          <p:nvPicPr>
            <p:cNvPr id="29" name="Google Shape;29;p4"/>
            <p:cNvPicPr preferRelativeResize="0"/>
            <p:nvPr/>
          </p:nvPicPr>
          <p:blipFill rotWithShape="1">
            <a:blip r:embed="rId4">
              <a:alphaModFix/>
            </a:blip>
            <a:srcRect b="1718" l="0" r="0" t="1718"/>
            <a:stretch/>
          </p:blipFill>
          <p:spPr>
            <a:xfrm>
              <a:off x="7935988" y="5311421"/>
              <a:ext cx="3250335" cy="70035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" name="Google Shape;30;p4"/>
            <p:cNvGrpSpPr/>
            <p:nvPr/>
          </p:nvGrpSpPr>
          <p:grpSpPr>
            <a:xfrm>
              <a:off x="966410" y="5189250"/>
              <a:ext cx="5773603" cy="926325"/>
              <a:chOff x="966410" y="5189250"/>
              <a:chExt cx="5773603" cy="926325"/>
            </a:xfrm>
          </p:grpSpPr>
          <p:pic>
            <p:nvPicPr>
              <p:cNvPr descr="A green hand print and blue text&#10;&#10;Description automatically generated" id="31" name="Google Shape;31;p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966410" y="5249922"/>
                <a:ext cx="1535204" cy="8049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logo with a hand holding a globe&#10;&#10;Description automatically generated" id="32" name="Google Shape;32;p4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2965477" y="5189250"/>
                <a:ext cx="1030687" cy="926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Google Shape;33;p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4421395" y="5343513"/>
                <a:ext cx="617807" cy="6177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pink sign with yellow text&#10;&#10;Description automatically generated" id="34" name="Google Shape;34;p4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5410535" y="5247960"/>
                <a:ext cx="1329479" cy="84409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5" name="Google Shape;35;p4"/>
          <p:cNvSpPr txBox="1"/>
          <p:nvPr/>
        </p:nvSpPr>
        <p:spPr>
          <a:xfrm>
            <a:off x="928825" y="859075"/>
            <a:ext cx="3824100" cy="679800"/>
          </a:xfrm>
          <a:prstGeom prst="rect">
            <a:avLst/>
          </a:prstGeom>
          <a:solidFill>
            <a:srgbClr val="ECA2A2"/>
          </a:solidFill>
          <a:ln>
            <a:noFill/>
          </a:ln>
        </p:spPr>
        <p:txBody>
          <a:bodyPr anchorCtr="0" anchor="t" bIns="108000" lIns="180000" spcFirstLastPara="1" rIns="108000" wrap="square" tIns="108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 sz="3000">
                <a:solidFill>
                  <a:schemeClr val="lt2"/>
                </a:solidFill>
                <a:latin typeface="Ubuntu Medium"/>
                <a:ea typeface="Ubuntu Medium"/>
                <a:cs typeface="Ubuntu Medium"/>
                <a:sym typeface="Ubuntu Medium"/>
              </a:rPr>
              <a:t>journalist</a:t>
            </a:r>
            <a:r>
              <a:rPr lang="de-DE" sz="3000">
                <a:solidFill>
                  <a:schemeClr val="lt2"/>
                </a:solidFill>
                <a:latin typeface="Ubuntu Medium"/>
                <a:ea typeface="Ubuntu Medium"/>
                <a:cs typeface="Ubuntu Medium"/>
                <a:sym typeface="Ubuntu Medium"/>
              </a:rPr>
              <a:t>@venture</a:t>
            </a:r>
            <a:endParaRPr sz="3000">
              <a:solidFill>
                <a:schemeClr val="lt2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3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540000" y="540000"/>
            <a:ext cx="11112000" cy="5778000"/>
          </a:xfrm>
          <a:prstGeom prst="roundRect">
            <a:avLst>
              <a:gd fmla="val 781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Google Shape;4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250" y="476250"/>
            <a:ext cx="12192000" cy="638175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5"/>
          <p:cNvSpPr txBox="1"/>
          <p:nvPr>
            <p:ph idx="4294967295" type="body"/>
          </p:nvPr>
        </p:nvSpPr>
        <p:spPr>
          <a:xfrm>
            <a:off x="1017850" y="2300575"/>
            <a:ext cx="3660000" cy="21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40"/>
              <a:buNone/>
            </a:pPr>
            <a:r>
              <a:rPr lang="de-DE" sz="1800">
                <a:latin typeface="Ubuntu"/>
                <a:ea typeface="Ubuntu"/>
                <a:cs typeface="Ubuntu"/>
                <a:sym typeface="Ubuntu"/>
              </a:rPr>
              <a:t>Get ready to learn what why storytelling is crucial and how to catch everyone's attention with it, how to conduct a good interview and how to follow up on it and prepare the results in form of </a:t>
            </a:r>
            <a:br>
              <a:rPr lang="de-DE" sz="1800">
                <a:latin typeface="Ubuntu"/>
                <a:ea typeface="Ubuntu"/>
                <a:cs typeface="Ubuntu"/>
                <a:sym typeface="Ubuntu"/>
              </a:rPr>
            </a:br>
            <a:r>
              <a:rPr lang="de-DE" sz="1800">
                <a:latin typeface="Ubuntu"/>
                <a:ea typeface="Ubuntu"/>
                <a:cs typeface="Ubuntu"/>
                <a:sym typeface="Ubuntu"/>
              </a:rPr>
              <a:t>a video or podcast.</a:t>
            </a:r>
            <a:endParaRPr b="1" sz="1800"/>
          </a:p>
        </p:txBody>
      </p:sp>
      <p:sp>
        <p:nvSpPr>
          <p:cNvPr id="44" name="Google Shape;44;p5"/>
          <p:cNvSpPr txBox="1"/>
          <p:nvPr/>
        </p:nvSpPr>
        <p:spPr>
          <a:xfrm>
            <a:off x="4391350" y="706850"/>
            <a:ext cx="48303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de-DE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3.1 journalist@venture</a:t>
            </a:r>
            <a:r>
              <a:rPr lang="de-DE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How to become a SDG reporter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sz="1200">
              <a:solidFill>
                <a:srgbClr val="1F65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" name="Google Shape;4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01250" y="-63400"/>
            <a:ext cx="3525898" cy="198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/>
          <p:nvPr/>
        </p:nvSpPr>
        <p:spPr>
          <a:xfrm>
            <a:off x="540000" y="540000"/>
            <a:ext cx="11112000" cy="5778000"/>
          </a:xfrm>
          <a:prstGeom prst="roundRect">
            <a:avLst>
              <a:gd fmla="val 781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" name="Google Shape;52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050" y="476250"/>
            <a:ext cx="12192000" cy="638175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6"/>
          <p:cNvSpPr txBox="1"/>
          <p:nvPr>
            <p:ph idx="4294967295" type="body"/>
          </p:nvPr>
        </p:nvSpPr>
        <p:spPr>
          <a:xfrm>
            <a:off x="1017850" y="1380350"/>
            <a:ext cx="44712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40"/>
              <a:buNone/>
            </a:pPr>
            <a:r>
              <a:rPr lang="de-DE" sz="2000">
                <a:latin typeface="Ubuntu"/>
                <a:ea typeface="Ubuntu"/>
                <a:cs typeface="Ubuntu"/>
                <a:sym typeface="Ubuntu"/>
              </a:rPr>
              <a:t>Then you will go on a micro-adventure, visit and interview a sustainable initiative of your interest and choice. And put everything you learned into practice!</a:t>
            </a:r>
            <a:endParaRPr b="1" sz="2000"/>
          </a:p>
        </p:txBody>
      </p:sp>
      <p:sp>
        <p:nvSpPr>
          <p:cNvPr id="54" name="Google Shape;54;p6"/>
          <p:cNvSpPr txBox="1"/>
          <p:nvPr/>
        </p:nvSpPr>
        <p:spPr>
          <a:xfrm>
            <a:off x="4391350" y="706850"/>
            <a:ext cx="48303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de-DE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3.1 journalist@venture</a:t>
            </a:r>
            <a:r>
              <a:rPr lang="de-DE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How to become a SDG reporter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sz="1200">
              <a:solidFill>
                <a:srgbClr val="1F65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01250" y="-63400"/>
            <a:ext cx="3525898" cy="19832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6"/>
          <p:cNvSpPr txBox="1"/>
          <p:nvPr/>
        </p:nvSpPr>
        <p:spPr>
          <a:xfrm rot="-336365">
            <a:off x="918087" y="3408394"/>
            <a:ext cx="3632976" cy="649024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8000" lIns="180000" spcFirstLastPara="1" rIns="108000" wrap="square" tIns="108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 sz="2800">
                <a:solidFill>
                  <a:srgbClr val="1F1F1F"/>
                </a:solidFill>
                <a:latin typeface="Caveat"/>
                <a:ea typeface="Caveat"/>
                <a:cs typeface="Caveat"/>
                <a:sym typeface="Caveat"/>
              </a:rPr>
              <a:t>Ready? Let’s get it started! </a:t>
            </a:r>
            <a:endParaRPr sz="2800">
              <a:solidFill>
                <a:srgbClr val="434343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7" name="Google Shape;57;p6"/>
          <p:cNvSpPr txBox="1"/>
          <p:nvPr/>
        </p:nvSpPr>
        <p:spPr>
          <a:xfrm rot="447354">
            <a:off x="7481739" y="5213493"/>
            <a:ext cx="4355627" cy="649257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8000" lIns="180000" spcFirstLastPara="1" rIns="108000" wrap="square" tIns="108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800">
                <a:solidFill>
                  <a:srgbClr val="1F1F1F"/>
                </a:solidFill>
                <a:latin typeface="Caveat"/>
                <a:ea typeface="Caveat"/>
                <a:cs typeface="Caveat"/>
                <a:sym typeface="Caveat"/>
              </a:rPr>
              <a:t>The adventure is waiting for you!</a:t>
            </a:r>
            <a:endParaRPr sz="2800">
              <a:solidFill>
                <a:srgbClr val="434343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/>
          <p:nvPr/>
        </p:nvSpPr>
        <p:spPr>
          <a:xfrm>
            <a:off x="540000" y="540000"/>
            <a:ext cx="11112000" cy="5778000"/>
          </a:xfrm>
          <a:prstGeom prst="roundRect">
            <a:avLst>
              <a:gd fmla="val 781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1250" y="-63400"/>
            <a:ext cx="3525898" cy="19832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 txBox="1"/>
          <p:nvPr/>
        </p:nvSpPr>
        <p:spPr>
          <a:xfrm>
            <a:off x="4391350" y="706850"/>
            <a:ext cx="48303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de-DE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3.1 journalist@venture</a:t>
            </a:r>
            <a:r>
              <a:rPr lang="de-DE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How to become a SDG reporter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66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6725" y="1234700"/>
            <a:ext cx="9689677" cy="507195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7"/>
          <p:cNvSpPr txBox="1"/>
          <p:nvPr/>
        </p:nvSpPr>
        <p:spPr>
          <a:xfrm>
            <a:off x="986025" y="1455975"/>
            <a:ext cx="583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Pts val="4400"/>
              <a:buFont typeface="Calibri"/>
              <a:buNone/>
            </a:pPr>
            <a:r>
              <a:rPr b="1" lang="de-DE"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Art of Storytelling</a:t>
            </a:r>
            <a:endParaRPr b="1" sz="4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8" name="Google Shape;68;p7"/>
          <p:cNvSpPr txBox="1"/>
          <p:nvPr/>
        </p:nvSpPr>
        <p:spPr>
          <a:xfrm>
            <a:off x="986025" y="2249200"/>
            <a:ext cx="5499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 this video you will learn how environmental and constructive journalism works and to get you ready to become a SDG reporter yourself!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9" name="Google Shape;69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800" y="3590308"/>
            <a:ext cx="5355136" cy="387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1578" r="1578" t="0"/>
          <a:stretch/>
        </p:blipFill>
        <p:spPr>
          <a:xfrm>
            <a:off x="1124198" y="3788751"/>
            <a:ext cx="4035937" cy="228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7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43701" y="4514444"/>
            <a:ext cx="805906" cy="805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/>
          <p:nvPr/>
        </p:nvSpPr>
        <p:spPr>
          <a:xfrm>
            <a:off x="540000" y="540000"/>
            <a:ext cx="11112000" cy="5778000"/>
          </a:xfrm>
          <a:prstGeom prst="roundRect">
            <a:avLst>
              <a:gd fmla="val 781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7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1250" y="-63400"/>
            <a:ext cx="3525898" cy="19832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8"/>
          <p:cNvSpPr txBox="1"/>
          <p:nvPr/>
        </p:nvSpPr>
        <p:spPr>
          <a:xfrm>
            <a:off x="4391350" y="706850"/>
            <a:ext cx="48303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de-DE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3.1 journalist@venture</a:t>
            </a:r>
            <a:r>
              <a:rPr lang="de-DE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How to become a SDG reporter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8"/>
          <p:cNvSpPr txBox="1"/>
          <p:nvPr/>
        </p:nvSpPr>
        <p:spPr>
          <a:xfrm>
            <a:off x="986025" y="1455975"/>
            <a:ext cx="4546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Pts val="4400"/>
              <a:buFont typeface="Calibri"/>
              <a:buNone/>
            </a:pPr>
            <a:r>
              <a:rPr b="1" lang="de-DE"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 Powerful Example of Storytelling</a:t>
            </a:r>
            <a:endParaRPr b="1" sz="4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1" name="Google Shape;81;p8"/>
          <p:cNvSpPr txBox="1"/>
          <p:nvPr/>
        </p:nvSpPr>
        <p:spPr>
          <a:xfrm>
            <a:off x="986025" y="2706400"/>
            <a:ext cx="5499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Watch and think about following questions before discussing it with the rest of the class: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2" name="Google Shape;8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5025" y="2021258"/>
            <a:ext cx="5355136" cy="387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8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806" r="806" t="0"/>
          <a:stretch/>
        </p:blipFill>
        <p:spPr>
          <a:xfrm>
            <a:off x="7145423" y="2219701"/>
            <a:ext cx="4035937" cy="228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64926" y="2945394"/>
            <a:ext cx="805906" cy="80590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8"/>
          <p:cNvSpPr txBox="1"/>
          <p:nvPr/>
        </p:nvSpPr>
        <p:spPr>
          <a:xfrm rot="251237">
            <a:off x="1322215" y="3643612"/>
            <a:ext cx="3697770" cy="880145"/>
          </a:xfrm>
          <a:prstGeom prst="rect">
            <a:avLst/>
          </a:prstGeom>
          <a:solidFill>
            <a:srgbClr val="FFE8D8"/>
          </a:solidFill>
          <a:ln>
            <a:noFill/>
          </a:ln>
          <a:effectLst>
            <a:outerShdw blurRad="128588" rotWithShape="0" algn="bl" dir="3120000" dist="114300">
              <a:srgbClr val="000000">
                <a:alpha val="11000"/>
              </a:srgbClr>
            </a:outerShdw>
          </a:effectLst>
        </p:spPr>
        <p:txBody>
          <a:bodyPr anchorCtr="0" anchor="t" bIns="108000" lIns="180000" spcFirstLastPara="1" rIns="108000" wrap="square" tIns="108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000">
                <a:solidFill>
                  <a:srgbClr val="1F1F1F"/>
                </a:solidFill>
                <a:latin typeface="Ubuntu"/>
                <a:ea typeface="Ubuntu"/>
                <a:cs typeface="Ubuntu"/>
                <a:sym typeface="Ubuntu"/>
              </a:rPr>
              <a:t>What stands out in the video?</a:t>
            </a:r>
            <a:endParaRPr sz="2000">
              <a:solidFill>
                <a:srgbClr val="1F1F1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6" name="Google Shape;86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899990">
            <a:off x="997783" y="3577248"/>
            <a:ext cx="322352" cy="72216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8"/>
          <p:cNvSpPr txBox="1"/>
          <p:nvPr/>
        </p:nvSpPr>
        <p:spPr>
          <a:xfrm rot="799">
            <a:off x="2356026" y="4446521"/>
            <a:ext cx="3870900" cy="525900"/>
          </a:xfrm>
          <a:prstGeom prst="rect">
            <a:avLst/>
          </a:prstGeom>
          <a:solidFill>
            <a:srgbClr val="D3EBC9"/>
          </a:solidFill>
          <a:ln>
            <a:noFill/>
          </a:ln>
          <a:effectLst>
            <a:outerShdw blurRad="128588" rotWithShape="0" algn="bl" dir="3120000" dist="114300">
              <a:srgbClr val="000000">
                <a:alpha val="11000"/>
              </a:srgbClr>
            </a:outerShdw>
          </a:effectLst>
        </p:spPr>
        <p:txBody>
          <a:bodyPr anchorCtr="0" anchor="t" bIns="108000" lIns="180000" spcFirstLastPara="1" rIns="108000" wrap="square" tIns="108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 sz="2000">
                <a:solidFill>
                  <a:srgbClr val="1F1F1F"/>
                </a:solidFill>
                <a:latin typeface="Ubuntu"/>
                <a:ea typeface="Ubuntu"/>
                <a:cs typeface="Ubuntu"/>
                <a:sym typeface="Ubuntu"/>
              </a:rPr>
              <a:t>How is Storytelling used here?</a:t>
            </a:r>
            <a:endParaRPr sz="2600">
              <a:solidFill>
                <a:srgbClr val="434343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8" name="Google Shape;88;p8"/>
          <p:cNvSpPr txBox="1"/>
          <p:nvPr/>
        </p:nvSpPr>
        <p:spPr>
          <a:xfrm rot="-238091">
            <a:off x="1334025" y="5175570"/>
            <a:ext cx="4140025" cy="525954"/>
          </a:xfrm>
          <a:prstGeom prst="rect">
            <a:avLst/>
          </a:prstGeom>
          <a:solidFill>
            <a:srgbClr val="D0E0E3"/>
          </a:solidFill>
          <a:ln>
            <a:noFill/>
          </a:ln>
          <a:effectLst>
            <a:outerShdw blurRad="128588" rotWithShape="0" algn="bl" dir="3120000" dist="114300">
              <a:srgbClr val="000000">
                <a:alpha val="11000"/>
              </a:srgbClr>
            </a:outerShdw>
          </a:effectLst>
        </p:spPr>
        <p:txBody>
          <a:bodyPr anchorCtr="0" anchor="t" bIns="108000" lIns="180000" spcFirstLastPara="1" rIns="108000" wrap="square" tIns="108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 sz="2000">
                <a:solidFill>
                  <a:srgbClr val="1F1F1F"/>
                </a:solidFill>
                <a:latin typeface="Ubuntu"/>
                <a:ea typeface="Ubuntu"/>
                <a:cs typeface="Ubuntu"/>
                <a:sym typeface="Ubuntu"/>
              </a:rPr>
              <a:t>What are your </a:t>
            </a:r>
            <a:r>
              <a:rPr lang="de-DE" sz="2000">
                <a:solidFill>
                  <a:srgbClr val="1F1F1F"/>
                </a:solidFill>
                <a:latin typeface="Ubuntu"/>
                <a:ea typeface="Ubuntu"/>
                <a:cs typeface="Ubuntu"/>
                <a:sym typeface="Ubuntu"/>
              </a:rPr>
              <a:t>takeaways</a:t>
            </a:r>
            <a:r>
              <a:rPr lang="de-DE" sz="2000">
                <a:solidFill>
                  <a:srgbClr val="1F1F1F"/>
                </a:solidFill>
                <a:latin typeface="Ubuntu"/>
                <a:ea typeface="Ubuntu"/>
                <a:cs typeface="Ubuntu"/>
                <a:sym typeface="Ubuntu"/>
              </a:rPr>
              <a:t> from it?</a:t>
            </a:r>
            <a:endParaRPr sz="2600">
              <a:solidFill>
                <a:srgbClr val="434343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pic>
        <p:nvPicPr>
          <p:cNvPr id="89" name="Google Shape;89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900002">
            <a:off x="1119297" y="5092942"/>
            <a:ext cx="321906" cy="72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9">
            <a:off x="2097600" y="4348388"/>
            <a:ext cx="322352" cy="722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>
            <a:off x="540000" y="540000"/>
            <a:ext cx="11112000" cy="5778000"/>
          </a:xfrm>
          <a:prstGeom prst="roundRect">
            <a:avLst>
              <a:gd fmla="val 7810" name="adj"/>
            </a:avLst>
          </a:prstGeom>
          <a:solidFill>
            <a:srgbClr val="FDE9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9"/>
          <p:cNvSpPr txBox="1"/>
          <p:nvPr/>
        </p:nvSpPr>
        <p:spPr>
          <a:xfrm>
            <a:off x="1010377" y="1880125"/>
            <a:ext cx="596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de-DE" sz="4000">
                <a:solidFill>
                  <a:srgbClr val="1F6566"/>
                </a:solidFill>
                <a:latin typeface="Calibri"/>
                <a:ea typeface="Calibri"/>
                <a:cs typeface="Calibri"/>
                <a:sym typeface="Calibri"/>
              </a:rPr>
              <a:t>How to do a good interview</a:t>
            </a:r>
            <a:endParaRPr b="1" sz="4000">
              <a:solidFill>
                <a:srgbClr val="1F65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8" name="Google Shape;98;p9"/>
          <p:cNvSpPr txBox="1"/>
          <p:nvPr/>
        </p:nvSpPr>
        <p:spPr>
          <a:xfrm>
            <a:off x="986022" y="1375825"/>
            <a:ext cx="1004700" cy="367200"/>
          </a:xfrm>
          <a:prstGeom prst="rect">
            <a:avLst/>
          </a:prstGeom>
          <a:solidFill>
            <a:srgbClr val="D1FDFF"/>
          </a:solidFill>
          <a:ln>
            <a:noFill/>
          </a:ln>
        </p:spPr>
        <p:txBody>
          <a:bodyPr anchorCtr="0" anchor="t" bIns="72000" lIns="72000" spcFirstLastPara="1" rIns="72000" wrap="square" tIns="720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4400"/>
              <a:buFont typeface="Calibri"/>
              <a:buNone/>
            </a:pPr>
            <a:r>
              <a:rPr b="1" lang="de-DE" sz="1600">
                <a:solidFill>
                  <a:srgbClr val="1F6566"/>
                </a:solidFill>
                <a:latin typeface="Ubuntu"/>
                <a:ea typeface="Ubuntu"/>
                <a:cs typeface="Ubuntu"/>
                <a:sym typeface="Ubuntu"/>
              </a:rPr>
              <a:t>THEORY</a:t>
            </a:r>
            <a:endParaRPr b="1" sz="1600">
              <a:solidFill>
                <a:srgbClr val="1F65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9" name="Google Shape;9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1250" y="-63400"/>
            <a:ext cx="3525898" cy="198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9"/>
          <p:cNvSpPr txBox="1"/>
          <p:nvPr/>
        </p:nvSpPr>
        <p:spPr>
          <a:xfrm>
            <a:off x="4391350" y="706850"/>
            <a:ext cx="48303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de-DE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3.1 journalist@venture</a:t>
            </a:r>
            <a:r>
              <a:rPr lang="de-DE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How to become a SDG reporter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9"/>
          <p:cNvSpPr txBox="1"/>
          <p:nvPr/>
        </p:nvSpPr>
        <p:spPr>
          <a:xfrm>
            <a:off x="1010375" y="2667900"/>
            <a:ext cx="5802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 this </a:t>
            </a:r>
            <a:r>
              <a:rPr b="1" lang="de-DE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video</a:t>
            </a:r>
            <a:r>
              <a:rPr lang="de-DE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you will get the basic knowledge on how to conduct a good interview and what you have to prepare and think of beforehand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02" name="Google Shape;102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7850" y="3750297"/>
            <a:ext cx="5964001" cy="30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47263" y="2701583"/>
            <a:ext cx="5355136" cy="387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9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1923" r="1923" t="0"/>
          <a:stretch/>
        </p:blipFill>
        <p:spPr>
          <a:xfrm>
            <a:off x="7207660" y="2900026"/>
            <a:ext cx="4035937" cy="2289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9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827164" y="3625719"/>
            <a:ext cx="805906" cy="805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/>
          <p:nvPr/>
        </p:nvSpPr>
        <p:spPr>
          <a:xfrm>
            <a:off x="540000" y="540000"/>
            <a:ext cx="11112000" cy="5778000"/>
          </a:xfrm>
          <a:prstGeom prst="roundRect">
            <a:avLst>
              <a:gd fmla="val 7810" name="adj"/>
            </a:avLst>
          </a:prstGeom>
          <a:solidFill>
            <a:srgbClr val="FDE9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0"/>
          <p:cNvSpPr txBox="1"/>
          <p:nvPr/>
        </p:nvSpPr>
        <p:spPr>
          <a:xfrm>
            <a:off x="1010363" y="1880113"/>
            <a:ext cx="5079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de-DE" sz="4000">
                <a:solidFill>
                  <a:srgbClr val="1F6566"/>
                </a:solidFill>
                <a:latin typeface="Calibri"/>
                <a:ea typeface="Calibri"/>
                <a:cs typeface="Calibri"/>
                <a:sym typeface="Calibri"/>
              </a:rPr>
              <a:t>How to create a good video and podcast</a:t>
            </a:r>
            <a:endParaRPr b="1" sz="4000">
              <a:solidFill>
                <a:srgbClr val="1F65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3" name="Google Shape;113;p10"/>
          <p:cNvSpPr txBox="1"/>
          <p:nvPr/>
        </p:nvSpPr>
        <p:spPr>
          <a:xfrm>
            <a:off x="986024" y="1375825"/>
            <a:ext cx="1177200" cy="367200"/>
          </a:xfrm>
          <a:prstGeom prst="rect">
            <a:avLst/>
          </a:prstGeom>
          <a:solidFill>
            <a:srgbClr val="D1FDFF"/>
          </a:solidFill>
          <a:ln>
            <a:noFill/>
          </a:ln>
        </p:spPr>
        <p:txBody>
          <a:bodyPr anchorCtr="0" anchor="t" bIns="72000" lIns="72000" spcFirstLastPara="1" rIns="72000" wrap="square" tIns="720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4400"/>
              <a:buFont typeface="Calibri"/>
              <a:buNone/>
            </a:pPr>
            <a:r>
              <a:rPr b="1" lang="de-DE" sz="1600">
                <a:solidFill>
                  <a:srgbClr val="1F6566"/>
                </a:solidFill>
                <a:latin typeface="Ubuntu"/>
                <a:ea typeface="Ubuntu"/>
                <a:cs typeface="Ubuntu"/>
                <a:sym typeface="Ubuntu"/>
              </a:rPr>
              <a:t>TUTORIAL</a:t>
            </a:r>
            <a:endParaRPr b="1" sz="1600">
              <a:solidFill>
                <a:srgbClr val="1F65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14" name="Google Shape;11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1250" y="-63400"/>
            <a:ext cx="3525898" cy="198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0"/>
          <p:cNvSpPr txBox="1"/>
          <p:nvPr/>
        </p:nvSpPr>
        <p:spPr>
          <a:xfrm>
            <a:off x="4391350" y="706850"/>
            <a:ext cx="48303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de-DE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3.1 journalist@venture</a:t>
            </a:r>
            <a:r>
              <a:rPr lang="de-DE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How to become a SDG reporter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8000" y="3270708"/>
            <a:ext cx="5355136" cy="387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416" r="416" t="0"/>
          <a:stretch/>
        </p:blipFill>
        <p:spPr>
          <a:xfrm>
            <a:off x="3638398" y="3469151"/>
            <a:ext cx="4035936" cy="228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0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57901" y="4194844"/>
            <a:ext cx="805906" cy="80590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0"/>
          <p:cNvSpPr txBox="1"/>
          <p:nvPr/>
        </p:nvSpPr>
        <p:spPr>
          <a:xfrm>
            <a:off x="8197750" y="4457875"/>
            <a:ext cx="31749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 </a:t>
            </a:r>
            <a:r>
              <a:rPr b="1" lang="de-DE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9"/>
              </a:rPr>
              <a:t>this video</a:t>
            </a:r>
            <a:r>
              <a:rPr lang="de-DE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you will get the basic tools on how to create a good audio or video content.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20" name="Google Shape;120;p1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02431" y="1145688"/>
            <a:ext cx="3413668" cy="314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3775" y="3118300"/>
            <a:ext cx="3525898" cy="3209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lima 1">
  <a:themeElements>
    <a:clrScheme name="Green">
      <a:dk1>
        <a:srgbClr val="000000"/>
      </a:dk1>
      <a:lt1>
        <a:srgbClr val="FFFFFF"/>
      </a:lt1>
      <a:dk2>
        <a:srgbClr val="1F6566"/>
      </a:dk2>
      <a:lt2>
        <a:srgbClr val="434343"/>
      </a:lt2>
      <a:accent1>
        <a:srgbClr val="CE4C4C"/>
      </a:accent1>
      <a:accent2>
        <a:srgbClr val="F3F3F3"/>
      </a:accent2>
      <a:accent3>
        <a:srgbClr val="FDF2F2"/>
      </a:accent3>
      <a:accent4>
        <a:srgbClr val="ECA2A2"/>
      </a:accent4>
      <a:accent5>
        <a:srgbClr val="D1FDFF"/>
      </a:accent5>
      <a:accent6>
        <a:srgbClr val="777777"/>
      </a:accent6>
      <a:hlink>
        <a:srgbClr val="017A7E"/>
      </a:hlink>
      <a:folHlink>
        <a:srgbClr val="BA690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