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0" r:id="rId2"/>
    <p:sldId id="270" r:id="rId3"/>
    <p:sldId id="271" r:id="rId4"/>
    <p:sldId id="272" r:id="rId5"/>
    <p:sldId id="273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2"/>
  </p:normalViewPr>
  <p:slideViewPr>
    <p:cSldViewPr snapToGrid="0">
      <p:cViewPr varScale="1">
        <p:scale>
          <a:sx n="120" d="100"/>
          <a:sy n="120" d="100"/>
        </p:scale>
        <p:origin x="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76C12D-235C-097D-4DC5-23FAA260D4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655666A-33BB-8B53-16EE-02C5887FE7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1ACE17-5BD1-B545-5833-CE672D3BF47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AE69EF3-BA5A-5C63-F739-EC970F10AE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CC4080-5E9F-5ED2-CD31-412183838B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36D545D-D519-A710-E91C-DE754C586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44C1D-A357-3247-8906-9E273DED520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6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191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214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337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662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28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53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3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061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68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6C2AA08B-CFC8-86B6-8442-FDC8A495DD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rgbClr val="539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7" name="Rectangle 11">
            <a:extLst>
              <a:ext uri="{FF2B5EF4-FFF2-40B4-BE49-F238E27FC236}">
                <a16:creationId xmlns:a16="http://schemas.microsoft.com/office/drawing/2014/main" id="{9C042E9E-1898-DA2A-E1EE-6990F403E6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38" y="125413"/>
            <a:ext cx="4318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1800"/>
          </a:p>
        </p:txBody>
      </p:sp>
      <p:sp>
        <p:nvSpPr>
          <p:cNvPr id="1028" name="Rectangle 12">
            <a:extLst>
              <a:ext uri="{FF2B5EF4-FFF2-40B4-BE49-F238E27FC236}">
                <a16:creationId xmlns:a16="http://schemas.microsoft.com/office/drawing/2014/main" id="{BBBA5E18-F919-FD98-AA66-F8A7891621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0198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000"/>
              <a:t>Folie </a:t>
            </a:r>
            <a:fld id="{466E1C5A-D193-4647-84E2-BFC6B61E7E5C}" type="slidenum">
              <a:rPr lang="de-DE" altLang="de-DE" sz="1000"/>
              <a:pPr eaLnBrk="1" hangingPunct="1">
                <a:spcBef>
                  <a:spcPct val="20000"/>
                </a:spcBef>
              </a:pPr>
              <a:t>‹Nr.›</a:t>
            </a:fld>
            <a:r>
              <a:rPr lang="de-DE" altLang="de-DE" sz="1000"/>
              <a:t>/3</a:t>
            </a:r>
          </a:p>
        </p:txBody>
      </p:sp>
      <p:sp>
        <p:nvSpPr>
          <p:cNvPr id="1029" name="Line 14">
            <a:extLst>
              <a:ext uri="{FF2B5EF4-FFF2-40B4-BE49-F238E27FC236}">
                <a16:creationId xmlns:a16="http://schemas.microsoft.com/office/drawing/2014/main" id="{ADC7AB98-88A4-788C-053B-5BCBA2D8BE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5943600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71D65353-2CCF-6563-F2A3-78B7827785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6297613"/>
            <a:ext cx="86375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16">
            <a:extLst>
              <a:ext uri="{FF2B5EF4-FFF2-40B4-BE49-F238E27FC236}">
                <a16:creationId xmlns:a16="http://schemas.microsoft.com/office/drawing/2014/main" id="{D308DDD2-6DF5-A9C8-2252-D9C540BAED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" y="95250"/>
            <a:ext cx="89185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300">
                <a:solidFill>
                  <a:schemeClr val="bg1"/>
                </a:solidFill>
              </a:rPr>
              <a:t>Warum sollten bzw. müssen wir sogar Aufzeichnungen führen?</a:t>
            </a:r>
          </a:p>
          <a:p>
            <a:pPr eaLnBrk="1" hangingPunct="1"/>
            <a:r>
              <a:rPr lang="de-DE" altLang="de-DE" sz="1300">
                <a:solidFill>
                  <a:schemeClr val="bg1"/>
                </a:solidFill>
              </a:rPr>
              <a:t>Belege, Kassabuch, Wareneingangsbuch, Umsatzsteuer ....  Gewinnermittlung durch Einnahmen – Ausgaben Rechnung </a:t>
            </a:r>
          </a:p>
        </p:txBody>
      </p:sp>
      <p:pic>
        <p:nvPicPr>
          <p:cNvPr id="1032" name="Grafik 1">
            <a:extLst>
              <a:ext uri="{FF2B5EF4-FFF2-40B4-BE49-F238E27FC236}">
                <a16:creationId xmlns:a16="http://schemas.microsoft.com/office/drawing/2014/main" id="{717FBD41-308D-7619-120D-20F5D45560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326188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8">
            <a:extLst>
              <a:ext uri="{FF2B5EF4-FFF2-40B4-BE49-F238E27FC236}">
                <a16:creationId xmlns:a16="http://schemas.microsoft.com/office/drawing/2014/main" id="{9163C60A-47D0-F8F8-AEB9-F376A1C94E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381750"/>
            <a:ext cx="21605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000"/>
              <a:t>© MANZ Verlag Schulbuch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7B33B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rgbClr val="F7B33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45">
            <a:extLst>
              <a:ext uri="{FF2B5EF4-FFF2-40B4-BE49-F238E27FC236}">
                <a16:creationId xmlns:a16="http://schemas.microsoft.com/office/drawing/2014/main" id="{98A87B47-896B-1AB7-A2EC-C28D612788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8613" y="5981700"/>
            <a:ext cx="2159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5391CD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3074" name="Rectangle 23">
            <a:extLst>
              <a:ext uri="{FF2B5EF4-FFF2-40B4-BE49-F238E27FC236}">
                <a16:creationId xmlns:a16="http://schemas.microsoft.com/office/drawing/2014/main" id="{AC5A76A1-D1BA-8261-8A21-94DB0600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792163"/>
            <a:ext cx="6669088" cy="503237"/>
          </a:xfrm>
          <a:prstGeom prst="rect">
            <a:avLst/>
          </a:prstGeom>
          <a:solidFill>
            <a:srgbClr val="A8C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/>
              <a:t>Überblick EAR</a:t>
            </a:r>
            <a:endParaRPr lang="de-AT" altLang="de-DE" sz="1400"/>
          </a:p>
        </p:txBody>
      </p:sp>
      <p:pic>
        <p:nvPicPr>
          <p:cNvPr id="3075" name="Bild 5">
            <a:extLst>
              <a:ext uri="{FF2B5EF4-FFF2-40B4-BE49-F238E27FC236}">
                <a16:creationId xmlns:a16="http://schemas.microsoft.com/office/drawing/2014/main" id="{41CDC932-98B9-3D99-D568-FFF08DAA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311400"/>
            <a:ext cx="1143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Bild 8">
            <a:extLst>
              <a:ext uri="{FF2B5EF4-FFF2-40B4-BE49-F238E27FC236}">
                <a16:creationId xmlns:a16="http://schemas.microsoft.com/office/drawing/2014/main" id="{2B09CBE7-ADD8-76F2-1906-DA976E87C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286000"/>
            <a:ext cx="11350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 9">
            <a:extLst>
              <a:ext uri="{FF2B5EF4-FFF2-40B4-BE49-F238E27FC236}">
                <a16:creationId xmlns:a16="http://schemas.microsoft.com/office/drawing/2014/main" id="{A266A0B7-1776-5EE1-876E-2AAEC420A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60600"/>
            <a:ext cx="109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 10">
            <a:extLst>
              <a:ext uri="{FF2B5EF4-FFF2-40B4-BE49-F238E27FC236}">
                <a16:creationId xmlns:a16="http://schemas.microsoft.com/office/drawing/2014/main" id="{2F3985F6-2777-9AF3-CA98-D4E76264D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235200"/>
            <a:ext cx="11684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 11">
            <a:extLst>
              <a:ext uri="{FF2B5EF4-FFF2-40B4-BE49-F238E27FC236}">
                <a16:creationId xmlns:a16="http://schemas.microsoft.com/office/drawing/2014/main" id="{E6D72948-5A75-63FF-DB70-3DC4AEFA2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49413"/>
            <a:ext cx="40640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hteck 12">
            <a:extLst>
              <a:ext uri="{FF2B5EF4-FFF2-40B4-BE49-F238E27FC236}">
                <a16:creationId xmlns:a16="http://schemas.microsoft.com/office/drawing/2014/main" id="{6F7E7C1D-2041-4165-1A85-A1FFF138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235200"/>
            <a:ext cx="1155700" cy="1854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81" name="Rechteck 15">
            <a:extLst>
              <a:ext uri="{FF2B5EF4-FFF2-40B4-BE49-F238E27FC236}">
                <a16:creationId xmlns:a16="http://schemas.microsoft.com/office/drawing/2014/main" id="{4215F506-32BC-A176-FF06-8BDC8260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222500"/>
            <a:ext cx="1155700" cy="18669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82" name="Rechteck 16">
            <a:extLst>
              <a:ext uri="{FF2B5EF4-FFF2-40B4-BE49-F238E27FC236}">
                <a16:creationId xmlns:a16="http://schemas.microsoft.com/office/drawing/2014/main" id="{5DA4A10B-DC75-C946-9012-24BD88D3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222500"/>
            <a:ext cx="1155700" cy="1879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83" name="Rechteck 17">
            <a:extLst>
              <a:ext uri="{FF2B5EF4-FFF2-40B4-BE49-F238E27FC236}">
                <a16:creationId xmlns:a16="http://schemas.microsoft.com/office/drawing/2014/main" id="{1A17D1E5-684A-1DC7-54E2-405F3DB8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2209800"/>
            <a:ext cx="1155700" cy="1892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DCD60F-61DC-ECA7-585E-D030CFF5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5" y="866554"/>
            <a:ext cx="3687030" cy="51248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1065B5E-A8A3-E272-AAF0-A9511FABD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84603"/>
            <a:ext cx="3779874" cy="24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4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9029502-1E34-82BF-DC4C-A131E836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3485"/>
            <a:ext cx="7772400" cy="52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1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A8704E-28DC-1DC5-2FC5-52722E25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688"/>
            <a:ext cx="9121245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41F6640-1C08-2269-CECD-A352086F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" y="627321"/>
            <a:ext cx="9028837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E68D4FA-ED97-774A-1A0D-2485D68F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302"/>
            <a:ext cx="9085535" cy="64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94CE0E-6C09-0415-B5A2-066EE8B1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8" y="586281"/>
            <a:ext cx="8883503" cy="62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2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el 3">
            <a:extLst>
              <a:ext uri="{FF2B5EF4-FFF2-40B4-BE49-F238E27FC236}">
                <a16:creationId xmlns:a16="http://schemas.microsoft.com/office/drawing/2014/main" id="{390FB210-602B-AB14-5455-085FFD3F6B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7500" y="558800"/>
            <a:ext cx="822960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2000"/>
              <a:t>Anlageverzeichnis: Anlagevermögen: Wertverlust Abschreibung </a:t>
            </a:r>
          </a:p>
        </p:txBody>
      </p:sp>
      <p:pic>
        <p:nvPicPr>
          <p:cNvPr id="4098" name="Bild 4">
            <a:extLst>
              <a:ext uri="{FF2B5EF4-FFF2-40B4-BE49-F238E27FC236}">
                <a16:creationId xmlns:a16="http://schemas.microsoft.com/office/drawing/2014/main" id="{A4D42017-2208-2AFA-7142-5B320B76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17600"/>
            <a:ext cx="2525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5">
            <a:extLst>
              <a:ext uri="{FF2B5EF4-FFF2-40B4-BE49-F238E27FC236}">
                <a16:creationId xmlns:a16="http://schemas.microsoft.com/office/drawing/2014/main" id="{12974710-DC6C-4EF7-500D-CF57063B1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6479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Bild 6">
            <a:extLst>
              <a:ext uri="{FF2B5EF4-FFF2-40B4-BE49-F238E27FC236}">
                <a16:creationId xmlns:a16="http://schemas.microsoft.com/office/drawing/2014/main" id="{0DB0D4EE-63D3-F6D3-4987-A0BC3E9E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611563"/>
            <a:ext cx="5033963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1">
            <a:extLst>
              <a:ext uri="{FF2B5EF4-FFF2-40B4-BE49-F238E27FC236}">
                <a16:creationId xmlns:a16="http://schemas.microsoft.com/office/drawing/2014/main" id="{EB68AEFE-596E-7F54-1216-56215E60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270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Zum Anschaffungszeitpunkt</a:t>
            </a:r>
          </a:p>
        </p:txBody>
      </p:sp>
      <p:sp>
        <p:nvSpPr>
          <p:cNvPr id="4102" name="Textfeld 7">
            <a:extLst>
              <a:ext uri="{FF2B5EF4-FFF2-40B4-BE49-F238E27FC236}">
                <a16:creationId xmlns:a16="http://schemas.microsoft.com/office/drawing/2014/main" id="{E1180E1B-932F-E82A-7466-09B86814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009900"/>
            <a:ext cx="1497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7 Jahre später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3">
            <a:extLst>
              <a:ext uri="{FF2B5EF4-FFF2-40B4-BE49-F238E27FC236}">
                <a16:creationId xmlns:a16="http://schemas.microsoft.com/office/drawing/2014/main" id="{A8505731-63E7-FA1A-E47B-B7BD8753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639763"/>
            <a:ext cx="6553200" cy="431800"/>
          </a:xfrm>
          <a:prstGeom prst="rect">
            <a:avLst/>
          </a:prstGeom>
          <a:solidFill>
            <a:srgbClr val="A8C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/>
              <a:t>Anlagenverzeichnis</a:t>
            </a:r>
            <a:endParaRPr lang="de-AT" altLang="de-DE" sz="2000"/>
          </a:p>
        </p:txBody>
      </p:sp>
      <p:sp>
        <p:nvSpPr>
          <p:cNvPr id="5122" name="WordArt 45">
            <a:extLst>
              <a:ext uri="{FF2B5EF4-FFF2-40B4-BE49-F238E27FC236}">
                <a16:creationId xmlns:a16="http://schemas.microsoft.com/office/drawing/2014/main" id="{15D0983C-3E31-73C7-0870-769AFFCA09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8613" y="5981700"/>
            <a:ext cx="2159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solidFill>
                  <a:srgbClr val="5391CD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5123" name="Textfeld 6">
            <a:extLst>
              <a:ext uri="{FF2B5EF4-FFF2-40B4-BE49-F238E27FC236}">
                <a16:creationId xmlns:a16="http://schemas.microsoft.com/office/drawing/2014/main" id="{C75B177D-699F-9D24-998D-CCE38508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2763838"/>
            <a:ext cx="6307137" cy="708025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Der Anschaffungswert umfasst jene Ausgaben, die geleistet werden, um ein </a:t>
            </a:r>
            <a:r>
              <a:rPr lang="de-DE" altLang="de-DE" sz="1000" b="1"/>
              <a:t>Anlagegut </a:t>
            </a:r>
            <a:r>
              <a:rPr lang="de-DE" altLang="de-DE" sz="1000"/>
              <a:t>zu </a:t>
            </a:r>
            <a:br>
              <a:rPr lang="de-DE" altLang="de-DE" sz="1000"/>
            </a:br>
            <a:r>
              <a:rPr lang="de-DE" altLang="de-DE" sz="1000" b="1"/>
              <a:t>erwerben</a:t>
            </a:r>
            <a:r>
              <a:rPr lang="de-DE" altLang="de-DE" sz="1000"/>
              <a:t> und es in </a:t>
            </a:r>
            <a:r>
              <a:rPr lang="de-DE" altLang="de-DE" sz="1000" b="1"/>
              <a:t>betriebsbereiten Zustand </a:t>
            </a:r>
            <a:r>
              <a:rPr lang="de-DE" altLang="de-DE" sz="1000"/>
              <a:t>zu versetzen. </a:t>
            </a:r>
          </a:p>
          <a:p>
            <a:r>
              <a:rPr lang="de-DE" altLang="de-DE" sz="1000"/>
              <a:t>Anschaffungsnebenkosten: Lieferung, Aufstellungskosten, etc. erhöhen den Anschaffungswert</a:t>
            </a:r>
          </a:p>
          <a:p>
            <a:r>
              <a:rPr lang="de-DE" altLang="de-DE" sz="1000"/>
              <a:t>Preisminderungen (Skonto, Rabatte, etc. ) verringern den Anschaffungswert </a:t>
            </a:r>
          </a:p>
        </p:txBody>
      </p:sp>
      <p:sp>
        <p:nvSpPr>
          <p:cNvPr id="5124" name="Textfeld 18">
            <a:extLst>
              <a:ext uri="{FF2B5EF4-FFF2-40B4-BE49-F238E27FC236}">
                <a16:creationId xmlns:a16="http://schemas.microsoft.com/office/drawing/2014/main" id="{87F23CA7-D27E-1D8D-C4E3-9BADD188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3725863"/>
            <a:ext cx="6307137" cy="400050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300"/>
              </a:spcAft>
            </a:pPr>
            <a:r>
              <a:rPr lang="de-DE" altLang="de-DE" sz="1000"/>
              <a:t>Unter der </a:t>
            </a:r>
            <a:r>
              <a:rPr lang="de-DE" altLang="de-DE" sz="1000" b="1"/>
              <a:t>betriebsgewöhnlichen Nutzungsdauer </a:t>
            </a:r>
            <a:r>
              <a:rPr lang="de-DE" altLang="de-DE" sz="1000"/>
              <a:t>versteht man </a:t>
            </a:r>
            <a:r>
              <a:rPr lang="de-DE" altLang="de-DE" sz="1000" b="1"/>
              <a:t>jene Anzahl von Jahren, </a:t>
            </a:r>
            <a:r>
              <a:rPr lang="de-DE" altLang="de-DE" sz="1000"/>
              <a:t>in der eine </a:t>
            </a:r>
            <a:r>
              <a:rPr lang="de-DE" altLang="de-DE" sz="1000" b="1"/>
              <a:t>Anlage</a:t>
            </a:r>
            <a:r>
              <a:rPr lang="de-DE" altLang="de-DE" sz="1000"/>
              <a:t> im Betrieb </a:t>
            </a:r>
            <a:r>
              <a:rPr lang="de-DE" altLang="de-DE" sz="1000" b="1"/>
              <a:t>voraussichtlich genutzt werden kann. </a:t>
            </a:r>
          </a:p>
        </p:txBody>
      </p:sp>
      <p:sp>
        <p:nvSpPr>
          <p:cNvPr id="5125" name="Textfeld 19">
            <a:extLst>
              <a:ext uri="{FF2B5EF4-FFF2-40B4-BE49-F238E27FC236}">
                <a16:creationId xmlns:a16="http://schemas.microsoft.com/office/drawing/2014/main" id="{BCAC8534-1DC4-9B89-2584-80A40701A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433888"/>
            <a:ext cx="6565900" cy="1169987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Unter dem </a:t>
            </a:r>
            <a:r>
              <a:rPr lang="de-DE" altLang="de-DE" sz="1000" b="1"/>
              <a:t>Abschreibungsbetrag</a:t>
            </a:r>
            <a:r>
              <a:rPr lang="de-DE" altLang="de-DE" sz="1000"/>
              <a:t> versteht man jenen </a:t>
            </a:r>
            <a:r>
              <a:rPr lang="de-DE" altLang="de-DE" sz="1000" b="1"/>
              <a:t>Betrag</a:t>
            </a:r>
            <a:r>
              <a:rPr lang="de-DE" altLang="de-DE" sz="1000"/>
              <a:t>, der in einem </a:t>
            </a:r>
            <a:r>
              <a:rPr lang="de-DE" altLang="de-DE" sz="1000" b="1"/>
              <a:t>Geschäftsjahr abgeschrieben</a:t>
            </a:r>
            <a:r>
              <a:rPr lang="de-DE" altLang="de-DE" sz="1000"/>
              <a:t> wird. </a:t>
            </a:r>
          </a:p>
          <a:p>
            <a:r>
              <a:rPr lang="de-AT" altLang="de-DE" sz="1000"/>
              <a:t>Der </a:t>
            </a:r>
            <a:r>
              <a:rPr lang="de-AT" altLang="de-DE" sz="1000" b="1"/>
              <a:t>Abschreibungssatz</a:t>
            </a:r>
            <a:r>
              <a:rPr lang="de-AT" altLang="de-DE" sz="1000"/>
              <a:t> gibt die </a:t>
            </a:r>
            <a:r>
              <a:rPr lang="de-AT" altLang="de-DE" sz="1000" b="1"/>
              <a:t>Höhe der Anlagenabschreibung in Prozent</a:t>
            </a:r>
            <a:r>
              <a:rPr lang="de-AT" altLang="de-DE" sz="1000"/>
              <a:t> an und ist von</a:t>
            </a:r>
          </a:p>
          <a:p>
            <a:r>
              <a:rPr lang="de-AT" altLang="de-DE" sz="1000"/>
              <a:t>der Nutzungsdauer abhängig. </a:t>
            </a:r>
          </a:p>
          <a:p>
            <a:r>
              <a:rPr lang="de-AT" altLang="de-DE" sz="1000" b="1"/>
              <a:t>Abschreibung</a:t>
            </a:r>
            <a:r>
              <a:rPr lang="de-AT" altLang="de-DE" sz="1000"/>
              <a:t> = (Anschaffungswert + Nebenkosten – Preisminderungen)/Nutzungsdauer</a:t>
            </a:r>
          </a:p>
          <a:p>
            <a:r>
              <a:rPr lang="de-AT" altLang="de-DE" sz="1000"/>
              <a:t>Wird das Anlagegut erst nach dem 30.6. in Betrieb genommen &gt; </a:t>
            </a:r>
            <a:r>
              <a:rPr lang="de-AT" altLang="de-DE" sz="1000" b="1"/>
              <a:t>Halbjahresabschreibung</a:t>
            </a:r>
          </a:p>
          <a:p>
            <a:r>
              <a:rPr lang="de-AT" altLang="de-DE" sz="1000"/>
              <a:t>Bleibt das Anlagegut nach Ablauf der Nutzungsdauer im Betrieb, wird nur auf den </a:t>
            </a:r>
            <a:r>
              <a:rPr lang="de-AT" altLang="de-DE" sz="1000" b="1"/>
              <a:t>Erinnerungseuro</a:t>
            </a:r>
            <a:r>
              <a:rPr lang="de-AT" altLang="de-DE" sz="1000"/>
              <a:t> abgeschrieben</a:t>
            </a:r>
            <a:endParaRPr lang="de-DE" altLang="de-DE" sz="1000"/>
          </a:p>
        </p:txBody>
      </p:sp>
      <p:sp>
        <p:nvSpPr>
          <p:cNvPr id="5126" name="Textfeld 22">
            <a:extLst>
              <a:ext uri="{FF2B5EF4-FFF2-40B4-BE49-F238E27FC236}">
                <a16:creationId xmlns:a16="http://schemas.microsoft.com/office/drawing/2014/main" id="{868807A0-6C75-D361-C259-F23E5959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846763"/>
            <a:ext cx="6297612" cy="400050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Der </a:t>
            </a:r>
            <a:r>
              <a:rPr lang="de-DE" altLang="de-DE" sz="1000" b="1"/>
              <a:t>Buchwert</a:t>
            </a:r>
            <a:r>
              <a:rPr lang="de-DE" altLang="de-DE" sz="1000"/>
              <a:t> ist die </a:t>
            </a:r>
            <a:r>
              <a:rPr lang="de-DE" altLang="de-DE" sz="1000" b="1"/>
              <a:t>Differenz zwischen dem Anschaffungswert </a:t>
            </a:r>
            <a:r>
              <a:rPr lang="de-DE" altLang="de-DE" sz="1000"/>
              <a:t>und der </a:t>
            </a:r>
            <a:r>
              <a:rPr lang="de-DE" altLang="de-DE" sz="1000" b="1"/>
              <a:t>Summe der </a:t>
            </a:r>
            <a:r>
              <a:rPr lang="de-DE" altLang="de-DE" sz="1000"/>
              <a:t>bereits vorgenommenen </a:t>
            </a:r>
            <a:r>
              <a:rPr lang="de-DE" altLang="de-DE" sz="1000" b="1"/>
              <a:t>Abschreibungsbeträge</a:t>
            </a:r>
            <a:r>
              <a:rPr lang="de-DE" altLang="de-DE" sz="1000"/>
              <a:t>. </a:t>
            </a:r>
          </a:p>
        </p:txBody>
      </p:sp>
      <p:grpSp>
        <p:nvGrpSpPr>
          <p:cNvPr id="5127" name="Gruppieren 9">
            <a:extLst>
              <a:ext uri="{FF2B5EF4-FFF2-40B4-BE49-F238E27FC236}">
                <a16:creationId xmlns:a16="http://schemas.microsoft.com/office/drawing/2014/main" id="{C33E5210-6B53-8BA4-24D9-4A03D25654A4}"/>
              </a:ext>
            </a:extLst>
          </p:cNvPr>
          <p:cNvGrpSpPr>
            <a:grpSpLocks/>
          </p:cNvGrpSpPr>
          <p:nvPr/>
        </p:nvGrpSpPr>
        <p:grpSpPr bwMode="auto">
          <a:xfrm>
            <a:off x="2293938" y="2530475"/>
            <a:ext cx="3646487" cy="338138"/>
            <a:chOff x="2306564" y="2669771"/>
            <a:chExt cx="3646561" cy="338554"/>
          </a:xfrm>
        </p:grpSpPr>
        <p:sp>
          <p:nvSpPr>
            <p:cNvPr id="5146" name="Textfeld 13">
              <a:extLst>
                <a:ext uri="{FF2B5EF4-FFF2-40B4-BE49-F238E27FC236}">
                  <a16:creationId xmlns:a16="http://schemas.microsoft.com/office/drawing/2014/main" id="{B892855D-B94B-C923-E537-BAD29DA58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2703458"/>
              <a:ext cx="3305175" cy="26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Anschaffungswert</a:t>
              </a:r>
            </a:p>
          </p:txBody>
        </p:sp>
        <p:grpSp>
          <p:nvGrpSpPr>
            <p:cNvPr id="5147" name="Gruppieren 7">
              <a:extLst>
                <a:ext uri="{FF2B5EF4-FFF2-40B4-BE49-F238E27FC236}">
                  <a16:creationId xmlns:a16="http://schemas.microsoft.com/office/drawing/2014/main" id="{38495E4E-1A34-D765-412E-06E5CAF3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564" y="2669771"/>
              <a:ext cx="324000" cy="338554"/>
              <a:chOff x="707876" y="3065927"/>
              <a:chExt cx="324000" cy="338554"/>
            </a:xfrm>
          </p:grpSpPr>
          <p:sp>
            <p:nvSpPr>
              <p:cNvPr id="5148" name="Ellipse 1">
                <a:extLst>
                  <a:ext uri="{FF2B5EF4-FFF2-40B4-BE49-F238E27FC236}">
                    <a16:creationId xmlns:a16="http://schemas.microsoft.com/office/drawing/2014/main" id="{A3DE8ABB-93DF-9D4C-1C0A-72DB3A172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9" name="Textfeld 2">
                <a:extLst>
                  <a:ext uri="{FF2B5EF4-FFF2-40B4-BE49-F238E27FC236}">
                    <a16:creationId xmlns:a16="http://schemas.microsoft.com/office/drawing/2014/main" id="{513DB7CA-6DAE-6C1B-C6C4-19E93E259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5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5128" name="Gruppieren 10">
            <a:extLst>
              <a:ext uri="{FF2B5EF4-FFF2-40B4-BE49-F238E27FC236}">
                <a16:creationId xmlns:a16="http://schemas.microsoft.com/office/drawing/2014/main" id="{9703D348-6CA5-4105-0952-2EAAD97AFD6B}"/>
              </a:ext>
            </a:extLst>
          </p:cNvPr>
          <p:cNvGrpSpPr>
            <a:grpSpLocks/>
          </p:cNvGrpSpPr>
          <p:nvPr/>
        </p:nvGrpSpPr>
        <p:grpSpPr bwMode="auto">
          <a:xfrm>
            <a:off x="2303463" y="3387725"/>
            <a:ext cx="3636962" cy="338138"/>
            <a:chOff x="2316089" y="3488921"/>
            <a:chExt cx="3637036" cy="338554"/>
          </a:xfrm>
        </p:grpSpPr>
        <p:sp>
          <p:nvSpPr>
            <p:cNvPr id="5142" name="Textfeld 13">
              <a:extLst>
                <a:ext uri="{FF2B5EF4-FFF2-40B4-BE49-F238E27FC236}">
                  <a16:creationId xmlns:a16="http://schemas.microsoft.com/office/drawing/2014/main" id="{822F056E-62B2-60F0-EA0A-AA78AD894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3532177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Nutzungsdauer</a:t>
              </a:r>
            </a:p>
          </p:txBody>
        </p:sp>
        <p:grpSp>
          <p:nvGrpSpPr>
            <p:cNvPr id="5143" name="Gruppieren 25">
              <a:extLst>
                <a:ext uri="{FF2B5EF4-FFF2-40B4-BE49-F238E27FC236}">
                  <a16:creationId xmlns:a16="http://schemas.microsoft.com/office/drawing/2014/main" id="{18B38B36-1F6D-8858-0DA1-522B4BE25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089" y="3488921"/>
              <a:ext cx="324000" cy="338554"/>
              <a:chOff x="707876" y="3065927"/>
              <a:chExt cx="324000" cy="338554"/>
            </a:xfrm>
          </p:grpSpPr>
          <p:sp>
            <p:nvSpPr>
              <p:cNvPr id="5144" name="Ellipse 26">
                <a:extLst>
                  <a:ext uri="{FF2B5EF4-FFF2-40B4-BE49-F238E27FC236}">
                    <a16:creationId xmlns:a16="http://schemas.microsoft.com/office/drawing/2014/main" id="{BB8B21FC-D621-D8D9-4C8E-7F474D9D3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5" name="Textfeld 27">
                <a:extLst>
                  <a:ext uri="{FF2B5EF4-FFF2-40B4-BE49-F238E27FC236}">
                    <a16:creationId xmlns:a16="http://schemas.microsoft.com/office/drawing/2014/main" id="{862230C9-CD89-3D3A-972D-DD588C806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129" name="Gruppieren 11">
            <a:extLst>
              <a:ext uri="{FF2B5EF4-FFF2-40B4-BE49-F238E27FC236}">
                <a16:creationId xmlns:a16="http://schemas.microsoft.com/office/drawing/2014/main" id="{F2588AEA-9221-1FFB-A272-8597E44A7F6F}"/>
              </a:ext>
            </a:extLst>
          </p:cNvPr>
          <p:cNvGrpSpPr>
            <a:grpSpLocks/>
          </p:cNvGrpSpPr>
          <p:nvPr/>
        </p:nvGrpSpPr>
        <p:grpSpPr bwMode="auto">
          <a:xfrm>
            <a:off x="2312988" y="4114800"/>
            <a:ext cx="3627437" cy="338138"/>
            <a:chOff x="2325614" y="4355288"/>
            <a:chExt cx="3627511" cy="338554"/>
          </a:xfrm>
        </p:grpSpPr>
        <p:sp>
          <p:nvSpPr>
            <p:cNvPr id="5138" name="Textfeld 13">
              <a:extLst>
                <a:ext uri="{FF2B5EF4-FFF2-40B4-BE49-F238E27FC236}">
                  <a16:creationId xmlns:a16="http://schemas.microsoft.com/office/drawing/2014/main" id="{407368C3-BB25-43DE-76F8-6C5514B2D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4379493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Abschreibungsbetrag und Abschreibungssatz</a:t>
              </a:r>
            </a:p>
          </p:txBody>
        </p:sp>
        <p:grpSp>
          <p:nvGrpSpPr>
            <p:cNvPr id="5139" name="Gruppieren 28">
              <a:extLst>
                <a:ext uri="{FF2B5EF4-FFF2-40B4-BE49-F238E27FC236}">
                  <a16:creationId xmlns:a16="http://schemas.microsoft.com/office/drawing/2014/main" id="{461C736F-EB6A-7F4E-F53C-8F7478579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14" y="4355288"/>
              <a:ext cx="324000" cy="338554"/>
              <a:chOff x="707876" y="2741669"/>
              <a:chExt cx="324000" cy="338554"/>
            </a:xfrm>
          </p:grpSpPr>
          <p:sp>
            <p:nvSpPr>
              <p:cNvPr id="5140" name="Ellipse 29">
                <a:extLst>
                  <a:ext uri="{FF2B5EF4-FFF2-40B4-BE49-F238E27FC236}">
                    <a16:creationId xmlns:a16="http://schemas.microsoft.com/office/drawing/2014/main" id="{C2A4A9E7-5BC7-BFBE-B448-A7EC45B18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274669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41" name="Textfeld 30">
                <a:extLst>
                  <a:ext uri="{FF2B5EF4-FFF2-40B4-BE49-F238E27FC236}">
                    <a16:creationId xmlns:a16="http://schemas.microsoft.com/office/drawing/2014/main" id="{A783A623-081B-5CA0-00D5-10EFBDABB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2741669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5130" name="Gruppieren 12">
            <a:extLst>
              <a:ext uri="{FF2B5EF4-FFF2-40B4-BE49-F238E27FC236}">
                <a16:creationId xmlns:a16="http://schemas.microsoft.com/office/drawing/2014/main" id="{2442F3A8-17ED-18A5-9F8A-0002452A0066}"/>
              </a:ext>
            </a:extLst>
          </p:cNvPr>
          <p:cNvGrpSpPr>
            <a:grpSpLocks/>
          </p:cNvGrpSpPr>
          <p:nvPr/>
        </p:nvGrpSpPr>
        <p:grpSpPr bwMode="auto">
          <a:xfrm>
            <a:off x="2312988" y="5508625"/>
            <a:ext cx="3627437" cy="338138"/>
            <a:chOff x="2325614" y="5508221"/>
            <a:chExt cx="3627511" cy="338554"/>
          </a:xfrm>
        </p:grpSpPr>
        <p:sp>
          <p:nvSpPr>
            <p:cNvPr id="5134" name="Textfeld 13">
              <a:extLst>
                <a:ext uri="{FF2B5EF4-FFF2-40B4-BE49-F238E27FC236}">
                  <a16:creationId xmlns:a16="http://schemas.microsoft.com/office/drawing/2014/main" id="{689B91AB-216B-B751-58B3-BFFA05EAB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5532427"/>
              <a:ext cx="3305175" cy="2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de-DE" sz="1100"/>
                <a:t>Buchwert</a:t>
              </a:r>
            </a:p>
          </p:txBody>
        </p:sp>
        <p:grpSp>
          <p:nvGrpSpPr>
            <p:cNvPr id="5135" name="Gruppieren 31">
              <a:extLst>
                <a:ext uri="{FF2B5EF4-FFF2-40B4-BE49-F238E27FC236}">
                  <a16:creationId xmlns:a16="http://schemas.microsoft.com/office/drawing/2014/main" id="{36CD003D-AD8F-0559-E92F-001B7D4EB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14" y="5508221"/>
              <a:ext cx="324000" cy="338554"/>
              <a:chOff x="707876" y="3065927"/>
              <a:chExt cx="324000" cy="338554"/>
            </a:xfrm>
          </p:grpSpPr>
          <p:sp>
            <p:nvSpPr>
              <p:cNvPr id="5136" name="Ellipse 32">
                <a:extLst>
                  <a:ext uri="{FF2B5EF4-FFF2-40B4-BE49-F238E27FC236}">
                    <a16:creationId xmlns:a16="http://schemas.microsoft.com/office/drawing/2014/main" id="{CB703216-7D90-2B90-EEE9-33960EA1E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76" y="3070944"/>
                <a:ext cx="324000" cy="324000"/>
              </a:xfrm>
              <a:prstGeom prst="ellipse">
                <a:avLst/>
              </a:prstGeom>
              <a:noFill/>
              <a:ln w="9525">
                <a:solidFill>
                  <a:srgbClr val="5391C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de-DE" altLang="de-DE"/>
              </a:p>
            </p:txBody>
          </p:sp>
          <p:sp>
            <p:nvSpPr>
              <p:cNvPr id="5137" name="Textfeld 33">
                <a:extLst>
                  <a:ext uri="{FF2B5EF4-FFF2-40B4-BE49-F238E27FC236}">
                    <a16:creationId xmlns:a16="http://schemas.microsoft.com/office/drawing/2014/main" id="{6DEDA04A-7B0A-9CFA-4684-D887FD535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32" y="3065927"/>
                <a:ext cx="298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DE" altLang="de-DE" b="1">
                    <a:solidFill>
                      <a:srgbClr val="5391CD"/>
                    </a:solidFill>
                  </a:rPr>
                  <a:t>4</a:t>
                </a:r>
              </a:p>
            </p:txBody>
          </p:sp>
        </p:grpSp>
      </p:grpSp>
      <p:sp>
        <p:nvSpPr>
          <p:cNvPr id="5131" name="Text Box 33">
            <a:extLst>
              <a:ext uri="{FF2B5EF4-FFF2-40B4-BE49-F238E27FC236}">
                <a16:creationId xmlns:a16="http://schemas.microsoft.com/office/drawing/2014/main" id="{CEAF71B9-2F93-5D88-581A-FC6FC757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31975"/>
            <a:ext cx="1800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AT" altLang="de-DE" sz="1000" b="1">
                <a:solidFill>
                  <a:srgbClr val="5391CD"/>
                </a:solidFill>
              </a:rPr>
              <a:t>Anlagenverzeichnis</a:t>
            </a:r>
          </a:p>
        </p:txBody>
      </p:sp>
      <p:pic>
        <p:nvPicPr>
          <p:cNvPr id="5132" name="Grafik 2">
            <a:extLst>
              <a:ext uri="{FF2B5EF4-FFF2-40B4-BE49-F238E27FC236}">
                <a16:creationId xmlns:a16="http://schemas.microsoft.com/office/drawing/2014/main" id="{B2865A5F-BE58-4382-4EAF-26C0442A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477963"/>
            <a:ext cx="44973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feld 29">
            <a:extLst>
              <a:ext uri="{FF2B5EF4-FFF2-40B4-BE49-F238E27FC236}">
                <a16:creationId xmlns:a16="http://schemas.microsoft.com/office/drawing/2014/main" id="{616A9DBD-98BB-E0F6-59FA-1D81147A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1138238"/>
            <a:ext cx="6307137" cy="400050"/>
          </a:xfrm>
          <a:prstGeom prst="rect">
            <a:avLst/>
          </a:prstGeom>
          <a:solidFill>
            <a:srgbClr val="E7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 b="1"/>
              <a:t>Anlagegut / Anlagevermögen</a:t>
            </a:r>
            <a:r>
              <a:rPr lang="de-DE" altLang="de-DE" sz="1000"/>
              <a:t>: Wirtschaftsgüter, die dazu bestimmt sind, dauernd (&gt;1Jahr) dem Geschäftsbetrieb zu dienen, wie Grundstücke, Fahrzeuge, Betriebs- u. Geschäftsausstattung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EEF0685A-FD92-86DF-B583-41B29F7CA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FD255949-EED6-575A-8E33-5A3D5C1B6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425"/>
            <a:ext cx="67691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feld 6">
            <a:extLst>
              <a:ext uri="{FF2B5EF4-FFF2-40B4-BE49-F238E27FC236}">
                <a16:creationId xmlns:a16="http://schemas.microsoft.com/office/drawing/2014/main" id="{592F4362-2D12-25CE-B75E-20E65240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968500"/>
            <a:ext cx="4966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/>
              <a:t>Ü335 lineare Abschreibung, Halbjahresabschreibung</a:t>
            </a:r>
          </a:p>
        </p:txBody>
      </p:sp>
      <p:sp>
        <p:nvSpPr>
          <p:cNvPr id="6150" name="Textfeld 8">
            <a:extLst>
              <a:ext uri="{FF2B5EF4-FFF2-40B4-BE49-F238E27FC236}">
                <a16:creationId xmlns:a16="http://schemas.microsoft.com/office/drawing/2014/main" id="{0E7C6FBF-AC4F-1F14-DCB8-DF78C7B4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96900"/>
            <a:ext cx="8310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/>
              <a:t>Ü333 lineare Abschreibung, Erinnerungseuro am Ende der Nutzung bis zum Ausscheiden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3BC2C1-9FF1-63D6-DB1C-55461C71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9" y="871870"/>
            <a:ext cx="3440502" cy="51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69716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Bildschirmpräsentation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ＭＳ Ｐゴシック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Anlageverzeichnis: Anlagevermögen: Wertverlust Abschreibung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11 11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11 11</dc:creator>
  <cp:lastModifiedBy>HOLZHEU Werner</cp:lastModifiedBy>
  <cp:revision>209</cp:revision>
  <dcterms:created xsi:type="dcterms:W3CDTF">2005-10-21T13:23:39Z</dcterms:created>
  <dcterms:modified xsi:type="dcterms:W3CDTF">2024-04-03T22:32:02Z</dcterms:modified>
</cp:coreProperties>
</file>