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4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26.02.24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925" y="-82"/>
            <a:ext cx="34139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Strategisches / Taktisches Marketing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31754" y="0"/>
            <a:ext cx="57122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&gt; Strategisches Marketing und taktisches Marketing unterscheiden können</a:t>
            </a:r>
          </a:p>
          <a:p>
            <a:r>
              <a:rPr lang="de-DE" sz="900" dirty="0">
                <a:latin typeface="+mj-lt"/>
                <a:cs typeface="Chalkduster"/>
              </a:rPr>
              <a:t>&gt; Marketinginstrumente anwenden können und Maßnahmen empfehlen können</a:t>
            </a:r>
          </a:p>
        </p:txBody>
      </p:sp>
      <p:pic>
        <p:nvPicPr>
          <p:cNvPr id="8" name="Bild 7" descr="Macintosh HD:Users:FROE:Documents:Schulbuch:Bücher:HLW:LP2014:HLW5_neu:Concept Maps:Grafiken:49929339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-35396"/>
            <a:ext cx="539552" cy="5120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9" name="Rechteck 8"/>
          <p:cNvSpPr/>
          <p:nvPr/>
        </p:nvSpPr>
        <p:spPr>
          <a:xfrm>
            <a:off x="3923928" y="332656"/>
            <a:ext cx="33804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Taktisches Marketing (Marketing Mix, 4Ps) Kernfragen über...</a:t>
            </a:r>
          </a:p>
        </p:txBody>
      </p:sp>
      <p:sp>
        <p:nvSpPr>
          <p:cNvPr id="24" name="Rechteck 23"/>
          <p:cNvSpPr/>
          <p:nvPr/>
        </p:nvSpPr>
        <p:spPr>
          <a:xfrm>
            <a:off x="-16645" y="764704"/>
            <a:ext cx="379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Strategisches Marketing (Erkennen und Abwegen von Marktchancen)</a:t>
            </a:r>
          </a:p>
        </p:txBody>
      </p:sp>
      <p:sp>
        <p:nvSpPr>
          <p:cNvPr id="25" name="Rechteck 24"/>
          <p:cNvSpPr/>
          <p:nvPr/>
        </p:nvSpPr>
        <p:spPr>
          <a:xfrm>
            <a:off x="0" y="302459"/>
            <a:ext cx="7226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Marketing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3205" y="549260"/>
            <a:ext cx="338666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= Denkweise, </a:t>
            </a:r>
            <a:r>
              <a:rPr lang="de-DE" sz="800" b="1"/>
              <a:t>die das </a:t>
            </a:r>
            <a:r>
              <a:rPr lang="de-DE" sz="800" b="1" dirty="0"/>
              <a:t>ganze Unternehmen auf Markt/Kunden ausrichtet</a:t>
            </a:r>
            <a:endParaRPr lang="de-DE" sz="800" dirty="0"/>
          </a:p>
        </p:txBody>
      </p:sp>
      <p:sp>
        <p:nvSpPr>
          <p:cNvPr id="27" name="Textfeld 26"/>
          <p:cNvSpPr txBox="1"/>
          <p:nvPr/>
        </p:nvSpPr>
        <p:spPr>
          <a:xfrm>
            <a:off x="26268" y="980728"/>
            <a:ext cx="37536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langfristigen Unternehmens- und Marketingziele nach SMART Kriterien (spezifisch, messbar, attraktiv, realistisch und terminbezogen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Verhaltensweisen gegenüber der Anspruchsgruppen (Kunden, Lieferanten, Mitarbeiter, etc.)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Festlegung der Zielgruppe (Segmentierung) und Marktpositionierung (M. Porter)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5" y="1772816"/>
            <a:ext cx="3482624" cy="1584176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53" y="3429000"/>
            <a:ext cx="3213627" cy="1728192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3789040"/>
            <a:ext cx="484312" cy="15134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4077072"/>
            <a:ext cx="530881" cy="144016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4841552"/>
            <a:ext cx="305246" cy="17162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" y="4622037"/>
            <a:ext cx="288491" cy="175115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4642807"/>
            <a:ext cx="250141" cy="298361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96" y="4033766"/>
            <a:ext cx="189234" cy="187322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96" y="3774493"/>
            <a:ext cx="144016" cy="158563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3565" y="5013176"/>
            <a:ext cx="10200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6600"/>
                </a:solidFill>
              </a:rPr>
              <a:t>Marktforschung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5496" y="6237312"/>
            <a:ext cx="205172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Marktanalyse: </a:t>
            </a:r>
            <a:r>
              <a:rPr lang="de-DE" sz="800" dirty="0"/>
              <a:t>Kundendaten werden zu bestimmten Zeitpunkt einmalig erhoben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097708" y="6237312"/>
            <a:ext cx="2042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Marktbeobachtung: </a:t>
            </a:r>
            <a:r>
              <a:rPr lang="de-DE" sz="800" dirty="0"/>
              <a:t>Laufende Erhebung u. Auswertung von Kundengewohnheiten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3912" y="5229200"/>
            <a:ext cx="20517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Primärforschung:</a:t>
            </a:r>
            <a:r>
              <a:rPr lang="de-DE" sz="800" dirty="0"/>
              <a:t> Daten werden neu erhoben z.B.</a:t>
            </a:r>
          </a:p>
          <a:p>
            <a:r>
              <a:rPr lang="de-DE" sz="800" dirty="0"/>
              <a:t>Befragung (</a:t>
            </a:r>
            <a:r>
              <a:rPr lang="de-DE" sz="800" dirty="0" err="1"/>
              <a:t>mündli</a:t>
            </a:r>
            <a:r>
              <a:rPr lang="de-DE" sz="800" dirty="0"/>
              <a:t>., schriftlich, Panel, online)</a:t>
            </a:r>
          </a:p>
          <a:p>
            <a:r>
              <a:rPr lang="de-DE" sz="800" dirty="0"/>
              <a:t>Beobachtung (auch online mit Data Mining), Experiment, </a:t>
            </a:r>
          </a:p>
          <a:p>
            <a:r>
              <a:rPr lang="de-DE" sz="800" dirty="0" err="1"/>
              <a:t>Mystery</a:t>
            </a:r>
            <a:r>
              <a:rPr lang="de-DE" sz="800" dirty="0"/>
              <a:t> Shopping (Testkäufe) Trendrecherche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086124" y="5229200"/>
            <a:ext cx="204224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Sekundärforschung: </a:t>
            </a:r>
            <a:r>
              <a:rPr lang="de-DE" sz="800" dirty="0"/>
              <a:t>vorhandene Daten werden ausgewertet z.B.</a:t>
            </a:r>
          </a:p>
          <a:p>
            <a:r>
              <a:rPr lang="de-DE" sz="800" dirty="0"/>
              <a:t>Auswertung i</a:t>
            </a:r>
            <a:r>
              <a:rPr lang="de-DE" sz="800" b="1" dirty="0"/>
              <a:t>nterner </a:t>
            </a:r>
            <a:r>
              <a:rPr lang="de-DE" sz="800" dirty="0"/>
              <a:t>Daten (z.B. interne Berichte, Umsatzzahlen, etc.)</a:t>
            </a:r>
          </a:p>
          <a:p>
            <a:r>
              <a:rPr lang="de-DE" sz="800" dirty="0"/>
              <a:t>Auswertung </a:t>
            </a:r>
            <a:r>
              <a:rPr lang="de-DE" sz="800" b="1" dirty="0"/>
              <a:t>externer</a:t>
            </a:r>
            <a:r>
              <a:rPr lang="de-DE" sz="800" dirty="0"/>
              <a:t> Daten (z.B. Daten der Statistik Austria, Daten von Unternehmerverbände z.B. Leasingverband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6435" y="6597352"/>
            <a:ext cx="403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&gt; Daten werden aufbereitet (Information) und interpretiert und für Entscheidungen genutzt.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851920" y="548680"/>
            <a:ext cx="2592288" cy="4401205"/>
          </a:xfrm>
          <a:prstGeom prst="rect">
            <a:avLst/>
          </a:prstGeom>
          <a:solidFill>
            <a:srgbClr val="FEC94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Produkt: (</a:t>
            </a:r>
            <a:r>
              <a:rPr lang="de-DE" sz="800" b="1" u="sng" dirty="0" err="1"/>
              <a:t>Product</a:t>
            </a:r>
            <a:r>
              <a:rPr lang="de-DE" sz="800" b="1" u="sng" dirty="0"/>
              <a:t>): Welche Produkte sollen?</a:t>
            </a:r>
          </a:p>
          <a:p>
            <a:r>
              <a:rPr lang="de-DE" sz="800" b="1" dirty="0"/>
              <a:t>Kundennutzen: </a:t>
            </a:r>
            <a:r>
              <a:rPr lang="de-DE" sz="800" dirty="0"/>
              <a:t>Grund-, Zusatz-, psychologischer Nutzen z.B. Ferrari?, Optimal zur Abgrenzung von Konkurrenz &gt; „</a:t>
            </a:r>
            <a:r>
              <a:rPr lang="de-DE" sz="800" b="1" dirty="0"/>
              <a:t>USP“ Unique </a:t>
            </a:r>
            <a:r>
              <a:rPr lang="de-DE" sz="800" b="1" dirty="0" err="1"/>
              <a:t>Selling</a:t>
            </a:r>
            <a:r>
              <a:rPr lang="de-DE" sz="800" b="1" dirty="0"/>
              <a:t> Proposition </a:t>
            </a:r>
            <a:r>
              <a:rPr lang="de-DE" sz="800" dirty="0"/>
              <a:t>Alleinstellungsmerkmal</a:t>
            </a:r>
          </a:p>
          <a:p>
            <a:r>
              <a:rPr lang="de-DE" sz="800" b="1" dirty="0"/>
              <a:t>Produktgestaltung: </a:t>
            </a:r>
            <a:r>
              <a:rPr lang="de-DE" sz="800" dirty="0"/>
              <a:t>Fragen der </a:t>
            </a:r>
          </a:p>
          <a:p>
            <a:r>
              <a:rPr lang="de-DE" sz="800" dirty="0"/>
              <a:t>Funktion, Qualität, Design, Umweltverträglichkeit</a:t>
            </a:r>
          </a:p>
          <a:p>
            <a:r>
              <a:rPr lang="de-DE" sz="800" b="1" dirty="0"/>
              <a:t>Sortimentspolitik (Produktpolitik)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Einführung,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Sortimentsvertiefung </a:t>
            </a:r>
            <a:r>
              <a:rPr lang="de-DE" sz="800" b="1" dirty="0"/>
              <a:t>(Differenzierung)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Sortimentsverbreiterung </a:t>
            </a:r>
            <a:r>
              <a:rPr lang="de-DE" sz="800" b="1" dirty="0"/>
              <a:t>(Diversifikation)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Änderung </a:t>
            </a:r>
            <a:r>
              <a:rPr lang="de-DE" sz="800" b="1" dirty="0"/>
              <a:t>(Variation)</a:t>
            </a:r>
            <a:r>
              <a:rPr lang="de-DE" sz="800" dirty="0"/>
              <a:t>: Farbe, Form, Garantie,...)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Ausscheiden </a:t>
            </a:r>
            <a:r>
              <a:rPr lang="de-DE" sz="800" b="1" dirty="0"/>
              <a:t>(Elimination)</a:t>
            </a:r>
            <a:r>
              <a:rPr lang="de-DE" sz="800" dirty="0"/>
              <a:t> </a:t>
            </a:r>
            <a:r>
              <a:rPr lang="de-DE" sz="800" dirty="0" err="1"/>
              <a:t>poor</a:t>
            </a:r>
            <a:r>
              <a:rPr lang="de-DE" sz="800" dirty="0"/>
              <a:t> </a:t>
            </a:r>
            <a:r>
              <a:rPr lang="de-DE" sz="800" dirty="0" err="1"/>
              <a:t>dogs</a:t>
            </a:r>
            <a:r>
              <a:rPr lang="de-DE" sz="800" dirty="0"/>
              <a:t> bei </a:t>
            </a:r>
            <a:r>
              <a:rPr lang="mr-IN" sz="800" b="1" dirty="0"/>
              <a:t>–</a:t>
            </a:r>
            <a:r>
              <a:rPr lang="de-DE" sz="800" dirty="0"/>
              <a:t> DB (Kore)</a:t>
            </a:r>
            <a:endParaRPr lang="de-DE" sz="800" b="1" dirty="0"/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Zusatzleistung: Montage, Service,...</a:t>
            </a:r>
          </a:p>
          <a:p>
            <a:r>
              <a:rPr lang="de-DE" sz="800" b="1" dirty="0"/>
              <a:t>Marke </a:t>
            </a:r>
            <a:r>
              <a:rPr lang="de-DE" sz="800" dirty="0"/>
              <a:t>(</a:t>
            </a:r>
            <a:r>
              <a:rPr lang="de-DE" sz="800" b="1" dirty="0"/>
              <a:t>„Brand“-  </a:t>
            </a:r>
            <a:r>
              <a:rPr lang="de-DE" sz="800" dirty="0"/>
              <a:t>Zeichen)</a:t>
            </a:r>
            <a:r>
              <a:rPr lang="de-DE" sz="800" b="1" dirty="0"/>
              <a:t>: </a:t>
            </a:r>
            <a:r>
              <a:rPr lang="de-DE" sz="800" dirty="0"/>
              <a:t>schafft Kundenloyalität und eine andere Wahrnehmung der Produkte, Markenpflege ist wichtige Aufgabe der Kommunikationspolitik</a:t>
            </a:r>
          </a:p>
          <a:p>
            <a:r>
              <a:rPr lang="de-DE" sz="800" b="1" dirty="0"/>
              <a:t>Zusatzleistungen: </a:t>
            </a:r>
            <a:r>
              <a:rPr lang="de-DE" sz="800" dirty="0"/>
              <a:t>Garantie, Beratung, Montage, Einschulung, Service, Wartung</a:t>
            </a:r>
          </a:p>
          <a:p>
            <a:r>
              <a:rPr lang="de-DE" sz="800" b="1" u="sng" dirty="0"/>
              <a:t>Modelle im Bereich Produkt </a:t>
            </a:r>
            <a:r>
              <a:rPr lang="de-DE" sz="800" u="sng" dirty="0"/>
              <a:t>(u. ihr Zusammenhang)</a:t>
            </a:r>
            <a:endParaRPr lang="de-DE" sz="800" b="1" u="sng" dirty="0"/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Produktlebenszyklus: Umsatz u. Gewinn in </a:t>
            </a:r>
            <a:r>
              <a:rPr lang="de-DE" sz="800" dirty="0"/>
              <a:t>Einführung, Wachstum, Reife, Sättigung u. Abschwung</a:t>
            </a:r>
            <a:endParaRPr lang="de-DE" sz="800" b="1" dirty="0"/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Produkt </a:t>
            </a:r>
            <a:r>
              <a:rPr lang="de-DE" sz="800" b="1" dirty="0" err="1"/>
              <a:t>Porfolio</a:t>
            </a:r>
            <a:r>
              <a:rPr lang="de-DE" sz="800" b="1" dirty="0"/>
              <a:t>: Boston Matrix: </a:t>
            </a:r>
            <a:r>
              <a:rPr lang="de-DE" sz="800" dirty="0"/>
              <a:t>Gliederung Produkte nac</a:t>
            </a:r>
            <a:r>
              <a:rPr lang="de-DE" sz="800" b="1" dirty="0"/>
              <a:t>h Marktanteil/Marktwachstum</a:t>
            </a:r>
            <a:r>
              <a:rPr lang="de-DE" sz="800" dirty="0"/>
              <a:t>               &gt; ?, Stars, Cash </a:t>
            </a:r>
            <a:r>
              <a:rPr lang="de-DE" sz="800" dirty="0" err="1"/>
              <a:t>Cows</a:t>
            </a:r>
            <a:r>
              <a:rPr lang="de-DE" sz="800" dirty="0"/>
              <a:t>, Poor Dogs </a:t>
            </a:r>
            <a:r>
              <a:rPr lang="de-DE" sz="800" b="1" dirty="0"/>
              <a:t>(vgl. P-L-zyklus)</a:t>
            </a:r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r>
              <a:rPr lang="de-DE" sz="800" b="1" dirty="0"/>
              <a:t>Ziel der Leistungserstellung: </a:t>
            </a:r>
          </a:p>
          <a:p>
            <a:r>
              <a:rPr lang="de-DE" sz="800" b="1" dirty="0"/>
              <a:t>Wirtschaftlichkeit</a:t>
            </a:r>
            <a:r>
              <a:rPr lang="de-DE" sz="800" dirty="0"/>
              <a:t>: = Leistung/Kosten; knappe Ressourcen</a:t>
            </a:r>
          </a:p>
          <a:p>
            <a:r>
              <a:rPr lang="de-DE" sz="800" dirty="0"/>
              <a:t>Max</a:t>
            </a:r>
            <a:r>
              <a:rPr lang="de-DE" sz="800" b="1" dirty="0"/>
              <a:t>. Wertschöpfung </a:t>
            </a:r>
            <a:r>
              <a:rPr lang="de-DE" sz="800" dirty="0"/>
              <a:t>(Leistung z.B. Umsatz </a:t>
            </a:r>
            <a:r>
              <a:rPr lang="mr-IN" sz="800" dirty="0"/>
              <a:t>–</a:t>
            </a:r>
            <a:r>
              <a:rPr lang="de-DE" sz="800" dirty="0"/>
              <a:t> Vorleistung)</a:t>
            </a:r>
          </a:p>
          <a:p>
            <a:endParaRPr lang="de-DE" sz="800" dirty="0"/>
          </a:p>
        </p:txBody>
      </p:sp>
      <p:sp>
        <p:nvSpPr>
          <p:cNvPr id="46" name="Textfeld 45"/>
          <p:cNvSpPr txBox="1"/>
          <p:nvPr/>
        </p:nvSpPr>
        <p:spPr>
          <a:xfrm>
            <a:off x="6516216" y="548680"/>
            <a:ext cx="2592288" cy="26776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Price (Preispolitik): zu welchem Preis?</a:t>
            </a:r>
          </a:p>
          <a:p>
            <a:r>
              <a:rPr lang="de-DE" sz="800" b="1" dirty="0"/>
              <a:t>Preisbildung </a:t>
            </a:r>
            <a:r>
              <a:rPr lang="de-DE" sz="800" dirty="0"/>
              <a:t>auf Basis der Kosten, Konkurrenz, abhängig von der Preiselastizität ( E= % Nachfrage Ä./ % Preis Ä.)</a:t>
            </a:r>
          </a:p>
          <a:p>
            <a:r>
              <a:rPr lang="de-DE" sz="800" dirty="0"/>
              <a:t>Elastisch: &gt;1 z.B. Luxusgüter, unelastisch &lt; 1: Benzin, Brot</a:t>
            </a:r>
          </a:p>
          <a:p>
            <a:r>
              <a:rPr lang="de-DE" sz="800" b="1" dirty="0"/>
              <a:t>Preisstrategien (</a:t>
            </a:r>
            <a:r>
              <a:rPr lang="de-DE" sz="800" b="1" dirty="0" err="1"/>
              <a:t>Preisaussrichtungen</a:t>
            </a:r>
            <a:r>
              <a:rPr lang="de-DE" sz="800" b="1" dirty="0"/>
              <a:t>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Hochpreisstrategie (Luxus) vs. Niedrigpreisstrategie (Diskont)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Abschöpfungsstrategie (Elektroartikel) vs. Penetrationspreisstrategie (</a:t>
            </a:r>
            <a:r>
              <a:rPr lang="de-DE" sz="800" dirty="0" err="1"/>
              <a:t>Netflix</a:t>
            </a:r>
            <a:r>
              <a:rPr lang="de-DE" sz="800" dirty="0"/>
              <a:t>)</a:t>
            </a:r>
          </a:p>
          <a:p>
            <a:r>
              <a:rPr lang="de-DE" sz="800" b="1" dirty="0"/>
              <a:t>Preisdifferenzierung &gt; aber  Kalkulatorischer Ausgleich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zeitlich (z.B. Vor- Hauptsaison),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räumlich, (z.B. Preise für Einheimische) 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Käuferschichten (z.B. Kinder, Senioren, etc.),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Menge (Mengenrabatte),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nach Vertriebsart (Online, im Shop, ...)</a:t>
            </a:r>
          </a:p>
          <a:p>
            <a:r>
              <a:rPr lang="de-DE" sz="800" b="1" dirty="0"/>
              <a:t>Konditionen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Zahlungsbedingungen,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Rabatte,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Teilzahlungsmöglichkeit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Sonstiges: Lockangebote, Sonderaktionen, Mengenbeigaben: Nimm 3 zahl 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211960" y="4823281"/>
            <a:ext cx="223224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Place (Distributionspolitik): an welchem Ort angeboten werden?</a:t>
            </a:r>
          </a:p>
          <a:p>
            <a:r>
              <a:rPr lang="de-DE" sz="800" b="1" dirty="0"/>
              <a:t>Vertriebsstrategie: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direkt  (Produzent </a:t>
            </a:r>
            <a:r>
              <a:rPr lang="mr-IN" sz="800" dirty="0"/>
              <a:t>–</a:t>
            </a:r>
            <a:r>
              <a:rPr lang="de-DE" sz="800" dirty="0"/>
              <a:t> Konsument z.B. Online)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Indirekt (Produzent </a:t>
            </a:r>
            <a:r>
              <a:rPr lang="mr-IN" sz="800" dirty="0"/>
              <a:t>–</a:t>
            </a:r>
            <a:r>
              <a:rPr lang="de-DE" sz="800" dirty="0"/>
              <a:t> Zwischenhandel </a:t>
            </a:r>
            <a:r>
              <a:rPr lang="mr-IN" sz="800" dirty="0"/>
              <a:t>–</a:t>
            </a:r>
            <a:r>
              <a:rPr lang="de-DE" sz="800" dirty="0"/>
              <a:t> Konsument)</a:t>
            </a:r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pPr marL="171450" indent="-171450">
              <a:buFont typeface="Arial"/>
              <a:buChar char="•"/>
            </a:pPr>
            <a:endParaRPr lang="de-DE" sz="800" dirty="0"/>
          </a:p>
          <a:p>
            <a:endParaRPr lang="de-DE" sz="800" dirty="0"/>
          </a:p>
          <a:p>
            <a:pPr marL="171450" indent="-171450">
              <a:buFont typeface="Arial"/>
              <a:buChar char="•"/>
            </a:pPr>
            <a:r>
              <a:rPr lang="de-DE" sz="800" dirty="0"/>
              <a:t>Kooperationsformten mit Handel bei indirekter Strategie: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Exklusivverträge mit Gebietsschutz, </a:t>
            </a:r>
          </a:p>
          <a:p>
            <a:pPr marL="628650" lvl="1" indent="-171450">
              <a:buFont typeface="Arial"/>
              <a:buChar char="•"/>
            </a:pPr>
            <a:r>
              <a:rPr lang="de-DE" sz="800" dirty="0"/>
              <a:t>Franchising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Logistik: Effizient bei Transport und Lagerung sind wichtige Erfolgs- und Kostenfakturen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6480720" y="3273945"/>
            <a:ext cx="2627784" cy="3539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Promotion (Kommunikationspolitik) Wie soll der Kunde informiert darüber werden?</a:t>
            </a:r>
          </a:p>
          <a:p>
            <a:r>
              <a:rPr lang="de-DE" sz="800" b="1" dirty="0"/>
              <a:t>Absicht der Kommunikationspolitik: AIDA Modell</a:t>
            </a:r>
          </a:p>
          <a:p>
            <a:pPr marL="171450" indent="-171450">
              <a:buFont typeface="Arial"/>
              <a:buChar char="•"/>
            </a:pPr>
            <a:r>
              <a:rPr lang="de-DE" sz="800" b="1" dirty="0"/>
              <a:t>Attention</a:t>
            </a:r>
            <a:r>
              <a:rPr lang="de-DE" sz="800" dirty="0"/>
              <a:t> </a:t>
            </a:r>
            <a:r>
              <a:rPr lang="de-DE" sz="800" b="1" dirty="0"/>
              <a:t>&gt; Interest &gt; </a:t>
            </a:r>
            <a:r>
              <a:rPr lang="de-DE" sz="800" b="1" dirty="0" err="1"/>
              <a:t>Desire</a:t>
            </a:r>
            <a:r>
              <a:rPr lang="de-DE" sz="800" b="1" dirty="0"/>
              <a:t> &gt; Action (Kauf)</a:t>
            </a:r>
          </a:p>
          <a:p>
            <a:r>
              <a:rPr lang="de-DE" sz="800" b="1" dirty="0"/>
              <a:t>„</a:t>
            </a:r>
            <a:r>
              <a:rPr lang="de-DE" sz="800" b="1" dirty="0" err="1"/>
              <a:t>Above</a:t>
            </a:r>
            <a:r>
              <a:rPr lang="de-DE" sz="800" b="1" dirty="0"/>
              <a:t> </a:t>
            </a:r>
            <a:r>
              <a:rPr lang="de-DE" sz="800" b="1" dirty="0" err="1"/>
              <a:t>the</a:t>
            </a:r>
            <a:r>
              <a:rPr lang="de-DE" sz="800" b="1" dirty="0"/>
              <a:t> </a:t>
            </a:r>
            <a:r>
              <a:rPr lang="de-DE" sz="800" b="1" dirty="0" err="1"/>
              <a:t>line</a:t>
            </a:r>
            <a:r>
              <a:rPr lang="de-DE" sz="800" b="1" dirty="0"/>
              <a:t> Kommunikation“: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Verwendung klassische Massenmedien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führt zu gestreuten und unpersönlichen Zielgruppenansprache,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i.d.R. teuer, hohe Reichweite aber hohen Streuverlust;  </a:t>
            </a:r>
          </a:p>
          <a:p>
            <a:r>
              <a:rPr lang="de-DE" sz="800" dirty="0"/>
              <a:t>z.B.: TV-, Radio-, Print-, Online Werbung, Marke </a:t>
            </a:r>
            <a:r>
              <a:rPr lang="de-DE" sz="800" b="1" dirty="0"/>
              <a:t>Branding</a:t>
            </a:r>
            <a:r>
              <a:rPr lang="de-DE" sz="800" dirty="0"/>
              <a:t>,</a:t>
            </a:r>
          </a:p>
          <a:p>
            <a:r>
              <a:rPr lang="de-DE" sz="800" b="1" dirty="0"/>
              <a:t>„CI“</a:t>
            </a:r>
            <a:r>
              <a:rPr lang="de-DE" sz="800" dirty="0"/>
              <a:t> </a:t>
            </a:r>
            <a:r>
              <a:rPr lang="de-DE" sz="800" b="1" dirty="0"/>
              <a:t>Corporate Identity: </a:t>
            </a:r>
            <a:r>
              <a:rPr lang="de-DE" sz="800" dirty="0"/>
              <a:t>Design, Communication, </a:t>
            </a:r>
            <a:r>
              <a:rPr lang="de-DE" sz="800" dirty="0" err="1"/>
              <a:t>Behavior</a:t>
            </a:r>
            <a:endParaRPr lang="de-DE" sz="800" b="1" dirty="0"/>
          </a:p>
          <a:p>
            <a:r>
              <a:rPr lang="de-DE" sz="800" b="1" dirty="0"/>
              <a:t>Wichtige Aspekte bei Werbeplanung: </a:t>
            </a:r>
            <a:r>
              <a:rPr lang="de-DE" sz="800" dirty="0"/>
              <a:t>Ziel, Budget, Produkt, Zielgruppe, Botschaft, Medien, Werbepartner</a:t>
            </a:r>
          </a:p>
          <a:p>
            <a:r>
              <a:rPr lang="de-DE" sz="800" b="1" dirty="0"/>
              <a:t>„Below </a:t>
            </a:r>
            <a:r>
              <a:rPr lang="de-DE" sz="800" b="1" dirty="0" err="1"/>
              <a:t>the</a:t>
            </a:r>
            <a:r>
              <a:rPr lang="de-DE" sz="800" b="1" dirty="0"/>
              <a:t> </a:t>
            </a:r>
            <a:r>
              <a:rPr lang="de-DE" sz="800" b="1" dirty="0" err="1"/>
              <a:t>line</a:t>
            </a:r>
            <a:r>
              <a:rPr lang="de-DE" sz="800" b="1" dirty="0"/>
              <a:t> Kommunikation“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Kommunikationsmaßnahmen, die überwiegend nicht die klassischen Massenmedien nutzen 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mittels unkonventioneller Wege und Maßnahmen wird versucht, die Zielgruppe direkt und persönlich anzusprechen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/>
              <a:t>Wird oft nicht als Werbe- oder Marketingmaßnahme wahrgenommen; billig und treffgenauer, -  Reichweite</a:t>
            </a:r>
          </a:p>
          <a:p>
            <a:r>
              <a:rPr lang="de-DE" sz="800" dirty="0"/>
              <a:t>Breispiele: Event Marketing, Themenabend, </a:t>
            </a:r>
            <a:r>
              <a:rPr lang="de-DE" sz="800" dirty="0" err="1"/>
              <a:t>Product</a:t>
            </a:r>
            <a:r>
              <a:rPr lang="de-DE" sz="800" dirty="0"/>
              <a:t> Placement, Sponsoring, virales Marketing, Direktmarketing, persönlicher Verkauf, Gewinnspiele</a:t>
            </a:r>
          </a:p>
          <a:p>
            <a:r>
              <a:rPr lang="de-DE" sz="800" b="1" u="sng" dirty="0"/>
              <a:t>Werbung kritisch</a:t>
            </a:r>
          </a:p>
          <a:p>
            <a:r>
              <a:rPr lang="de-DE" sz="800" b="1" dirty="0"/>
              <a:t>Vorteile: </a:t>
            </a:r>
            <a:r>
              <a:rPr lang="de-DE" sz="800" dirty="0"/>
              <a:t>schafft Arbeitsplätze, Information, </a:t>
            </a:r>
          </a:p>
          <a:p>
            <a:r>
              <a:rPr lang="de-DE" sz="800" dirty="0"/>
              <a:t>gute Preise, führt zu besseren Löhnen</a:t>
            </a:r>
          </a:p>
          <a:p>
            <a:r>
              <a:rPr lang="de-DE" sz="800" b="1" dirty="0"/>
              <a:t>Nachteile: </a:t>
            </a:r>
            <a:r>
              <a:rPr lang="de-DE" sz="800" dirty="0"/>
              <a:t>Manipulation, Kosten, Sehnsüchte,</a:t>
            </a:r>
            <a:r>
              <a:rPr lang="de-DE" sz="800" b="1" dirty="0"/>
              <a:t> </a:t>
            </a:r>
            <a:r>
              <a:rPr lang="de-DE" sz="800" dirty="0"/>
              <a:t>Schulden</a:t>
            </a:r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7687" y="5589240"/>
            <a:ext cx="1932505" cy="317500"/>
          </a:xfrm>
          <a:prstGeom prst="rect">
            <a:avLst/>
          </a:prstGeom>
        </p:spPr>
      </p:pic>
      <p:pic>
        <p:nvPicPr>
          <p:cNvPr id="59" name="Bild 58" descr="https://upload.wikimedia.org/wikipedia/commons/1/1b/Produktlebenszyklus.gif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1233"/>
            <a:ext cx="1269319" cy="563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4088" y="3717032"/>
            <a:ext cx="1080120" cy="792088"/>
          </a:xfrm>
          <a:prstGeom prst="rect">
            <a:avLst/>
          </a:prstGeom>
        </p:spPr>
      </p:pic>
      <p:sp>
        <p:nvSpPr>
          <p:cNvPr id="61" name="Textfeld 60"/>
          <p:cNvSpPr txBox="1"/>
          <p:nvPr/>
        </p:nvSpPr>
        <p:spPr>
          <a:xfrm>
            <a:off x="5940152" y="4077652"/>
            <a:ext cx="616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/>
              <a:t>&gt; Kore DB</a:t>
            </a:r>
          </a:p>
        </p:txBody>
      </p:sp>
      <p:pic>
        <p:nvPicPr>
          <p:cNvPr id="63" name="Bild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0432" y="3789040"/>
            <a:ext cx="648072" cy="485323"/>
          </a:xfrm>
          <a:prstGeom prst="rect">
            <a:avLst/>
          </a:prstGeom>
        </p:spPr>
      </p:pic>
      <p:sp>
        <p:nvSpPr>
          <p:cNvPr id="66" name="Textfeld 65"/>
          <p:cNvSpPr txBox="1"/>
          <p:nvPr/>
        </p:nvSpPr>
        <p:spPr>
          <a:xfrm>
            <a:off x="4139952" y="3573016"/>
            <a:ext cx="1083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</a:rPr>
              <a:t>Produkt Lebenszyklus</a:t>
            </a: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6456" y="3501008"/>
            <a:ext cx="460896" cy="228942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1677" y="3817302"/>
            <a:ext cx="156467" cy="18776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52120" y="4149452"/>
            <a:ext cx="253490" cy="143644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0152" y="4118721"/>
            <a:ext cx="240804" cy="17437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51126" y="3810620"/>
            <a:ext cx="205050" cy="1944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004048" y="4180438"/>
            <a:ext cx="351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/>
              <a:t>t Zeit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275856" y="3501008"/>
            <a:ext cx="1056700" cy="246221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e-DE" sz="1000" b="1" dirty="0"/>
              <a:t>Umsatz, Gewinn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779912" y="3892406"/>
            <a:ext cx="710451" cy="18466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de-DE" sz="600" b="1" dirty="0"/>
              <a:t>Gewinn, Umsatz</a:t>
            </a:r>
          </a:p>
        </p:txBody>
      </p:sp>
    </p:spTree>
    <p:extLst>
      <p:ext uri="{BB962C8B-B14F-4D97-AF65-F5344CB8AC3E}">
        <p14:creationId xmlns:p14="http://schemas.microsoft.com/office/powerpoint/2010/main" val="11022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 animBg="1"/>
      <p:bldP spid="27" grpId="0" animBg="1"/>
      <p:bldP spid="37" grpId="0"/>
      <p:bldP spid="38" grpId="0" animBg="1"/>
      <p:bldP spid="39" grpId="0" animBg="1"/>
      <p:bldP spid="41" grpId="0" animBg="1"/>
      <p:bldP spid="42" grpId="0" animBg="1"/>
      <p:bldP spid="21" grpId="0"/>
      <p:bldP spid="44" grpId="0" animBg="1"/>
      <p:bldP spid="46" grpId="0" animBg="1"/>
      <p:bldP spid="47" grpId="0" animBg="1"/>
      <p:bldP spid="48" grpId="0" animBg="1"/>
      <p:bldP spid="61" grpId="0"/>
      <p:bldP spid="66" grpId="0"/>
      <p:bldP spid="2" grpId="0"/>
      <p:bldP spid="45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Macintosh PowerPoint</Application>
  <PresentationFormat>Bildschirmpräsentation (4:3)</PresentationFormat>
  <Paragraphs>98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182</cp:revision>
  <cp:lastPrinted>2019-01-07T18:31:39Z</cp:lastPrinted>
  <dcterms:created xsi:type="dcterms:W3CDTF">2015-09-21T19:41:13Z</dcterms:created>
  <dcterms:modified xsi:type="dcterms:W3CDTF">2024-02-26T16:37:04Z</dcterms:modified>
</cp:coreProperties>
</file>