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74" r:id="rId6"/>
    <p:sldId id="259" r:id="rId7"/>
    <p:sldId id="258" r:id="rId8"/>
    <p:sldId id="261" r:id="rId9"/>
    <p:sldId id="262" r:id="rId10"/>
    <p:sldId id="263" r:id="rId11"/>
    <p:sldId id="264" r:id="rId12"/>
    <p:sldId id="260" r:id="rId13"/>
    <p:sldId id="265" r:id="rId14"/>
    <p:sldId id="266" r:id="rId15"/>
    <p:sldId id="273" r:id="rId16"/>
    <p:sldId id="267" r:id="rId17"/>
    <p:sldId id="268" r:id="rId18"/>
    <p:sldId id="276" r:id="rId19"/>
    <p:sldId id="269" r:id="rId20"/>
    <p:sldId id="271" r:id="rId21"/>
    <p:sldId id="270" r:id="rId22"/>
    <p:sldId id="272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1A69E-D20F-430E-AD5E-3D83D6351E0D}" v="9" dt="2023-12-15T06:37:46.574"/>
    <p1510:client id="{DCFF41B1-3366-40C4-A42A-730BA088A298}" v="1" dt="2023-12-15T06:24:53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8"/>
    <p:restoredTop sz="94720"/>
  </p:normalViewPr>
  <p:slideViewPr>
    <p:cSldViewPr snapToObjects="1">
      <p:cViewPr varScale="1">
        <p:scale>
          <a:sx n="200" d="100"/>
          <a:sy n="200" d="100"/>
        </p:scale>
        <p:origin x="168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DL Daniel" userId="S::daniel.wandl@bergheidengasse.at::c2302572-402e-4297-86b4-77312c784338" providerId="AD" clId="Web-{DCFF41B1-3366-40C4-A42A-730BA088A298}"/>
    <pc:docChg chg="sldOrd">
      <pc:chgData name="WANDL Daniel" userId="S::daniel.wandl@bergheidengasse.at::c2302572-402e-4297-86b4-77312c784338" providerId="AD" clId="Web-{DCFF41B1-3366-40C4-A42A-730BA088A298}" dt="2023-12-15T06:24:53.653" v="0"/>
      <pc:docMkLst>
        <pc:docMk/>
      </pc:docMkLst>
      <pc:sldChg chg="ord">
        <pc:chgData name="WANDL Daniel" userId="S::daniel.wandl@bergheidengasse.at::c2302572-402e-4297-86b4-77312c784338" providerId="AD" clId="Web-{DCFF41B1-3366-40C4-A42A-730BA088A298}" dt="2023-12-15T06:24:53.653" v="0"/>
        <pc:sldMkLst>
          <pc:docMk/>
          <pc:sldMk cId="0" sldId="276"/>
        </pc:sldMkLst>
      </pc:sldChg>
    </pc:docChg>
  </pc:docChgLst>
  <pc:docChgLst>
    <pc:chgData name="WANDL Daniel" userId="S::daniel.wandl@bergheidengasse.at::c2302572-402e-4297-86b4-77312c784338" providerId="AD" clId="Web-{B261A69E-D20F-430E-AD5E-3D83D6351E0D}"/>
    <pc:docChg chg="modSld sldOrd">
      <pc:chgData name="WANDL Daniel" userId="S::daniel.wandl@bergheidengasse.at::c2302572-402e-4297-86b4-77312c784338" providerId="AD" clId="Web-{B261A69E-D20F-430E-AD5E-3D83D6351E0D}" dt="2023-12-15T06:37:46.574" v="8"/>
      <pc:docMkLst>
        <pc:docMk/>
      </pc:docMkLst>
      <pc:sldChg chg="modSp">
        <pc:chgData name="WANDL Daniel" userId="S::daniel.wandl@bergheidengasse.at::c2302572-402e-4297-86b4-77312c784338" providerId="AD" clId="Web-{B261A69E-D20F-430E-AD5E-3D83D6351E0D}" dt="2023-12-15T06:37:46.464" v="7" actId="20577"/>
        <pc:sldMkLst>
          <pc:docMk/>
          <pc:sldMk cId="0" sldId="268"/>
        </pc:sldMkLst>
        <pc:spChg chg="mod">
          <ac:chgData name="WANDL Daniel" userId="S::daniel.wandl@bergheidengasse.at::c2302572-402e-4297-86b4-77312c784338" providerId="AD" clId="Web-{B261A69E-D20F-430E-AD5E-3D83D6351E0D}" dt="2023-12-15T06:37:46.464" v="7" actId="20577"/>
          <ac:spMkLst>
            <pc:docMk/>
            <pc:sldMk cId="0" sldId="268"/>
            <ac:spMk id="10" creationId="{77EC6A8C-4A1F-7340-B630-986606FE212C}"/>
          </ac:spMkLst>
        </pc:spChg>
      </pc:sldChg>
      <pc:sldChg chg="ord">
        <pc:chgData name="WANDL Daniel" userId="S::daniel.wandl@bergheidengasse.at::c2302572-402e-4297-86b4-77312c784338" providerId="AD" clId="Web-{B261A69E-D20F-430E-AD5E-3D83D6351E0D}" dt="2023-12-15T06:37:46.574" v="8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079873-437F-924F-AC63-6399CABB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DF3C-0E17-5A45-B767-3EE0AFA0935D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C3D6D-ED63-C642-A16C-EB912503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45BEA0-B73D-374C-B6E3-FA28F88B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312C-2933-0647-9F5F-DFA2200E2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288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DA9558-5BF6-D943-A23A-B5B3DFD1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160D-7F2F-3341-A645-74F882F48B6E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F7C491-0B8A-694A-9775-B362BB2A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3F0F4-D45F-774F-91AA-E038043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F688-7590-F74F-A01D-94E966071A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591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B45E05-9FD6-324E-A834-4D2B7814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B079-7AD8-C444-8FCA-9A04BAA60C1C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F99190-0BAF-874E-BBFB-331B728E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7526C-5010-ED41-BD6C-FF18BE00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DD75-2610-2943-8F06-D9887EEB57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33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B067A7-3AD8-0A46-9394-0D789BDC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5FB1-C982-F448-A1EC-72DE4F934754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3EA22-AECF-6245-BE51-0F34FCA1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093624-1D43-CD4D-B860-21127147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8B0-17F6-8E42-BD61-5B3884B96C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2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87D038-0C80-0341-9E93-A3DE3DD2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563-EAAB-7B4D-9548-5E24CC96C807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011E3-1BAD-6D4C-B5EF-8A5E0774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89B87-353C-8541-ADF5-6FBB2540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5518-F610-264C-8A4A-A4444855A6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18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D58C09F-DDCD-9E48-902C-3ED779D2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EB78-0CFE-134E-9358-88F158642E46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BBE5E6E-CD49-0F4C-8594-E27DE7A0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55FAE05-0750-EE4C-8040-9C7F705B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46FC-8DD0-EE44-8B7C-65AEC7AF78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40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CB36385-8375-8346-869C-608A0605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780D-5043-5A4D-8680-778ECB0181F3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A53D708-907F-3047-B881-53D30D9C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6C06887-EB8F-1B4A-9A68-908C7493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7CFA-B8A6-1547-8A6C-4874204A98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80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58CFB54-B011-9E4C-A4EC-25B11E13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78F5-D14B-6A4A-8314-D96A8160F3F7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42F2C04-D468-9743-882B-C7676ED6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8B556D5-1D99-7640-AADC-E8A5BCED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F472-9492-484D-9051-F0163224BF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595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C4A6CBC-2CBD-2A42-BEAB-27E29401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C314-A065-DB48-8C7A-A7E16BC36E39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0BC26CF-F02F-4A42-A304-A3276FEA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31AFA72-8DDC-BE49-BF13-5F24B17A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9535-369B-D245-8AFB-009F59820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03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10290D2-546C-0F4E-AA74-7A833249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0941-C546-9644-B64D-28E1F2EF42EA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D8F71CA-B5AE-8D44-9BFA-73AED485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9989D34-AC25-C846-91D2-3D20236F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4089-8928-974B-90FC-3220A9412A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22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0FD38C-E6F5-4045-8928-8AB7D5E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F019-4670-5F48-8EC3-A93D8EB18804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AA70AC7-E277-714D-B5C5-59645850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F341E73-9353-E240-95A4-5ADADCD2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D736-1901-6843-8C4C-D22E09263C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464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259D1287-4077-6648-B48F-A54F8D15F9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90FDC453-B441-1C4B-BD04-616E2BE33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CA58FC-A0FA-ED43-A35E-9207F4606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F1EF41-3097-7E42-BEBC-770426534DB6}" type="datetime1">
              <a:rPr lang="de-DE" altLang="de-DE"/>
              <a:pPr>
                <a:defRPr/>
              </a:pPr>
              <a:t>08.01.2024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5063B-7FFB-1443-BAA1-8C4542D7A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B6B1B9-0AF4-3849-9432-750DB5197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943C47-00B8-AB47-ADBD-BFE1A8EFF0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>
            <a:extLst>
              <a:ext uri="{FF2B5EF4-FFF2-40B4-BE49-F238E27FC236}">
                <a16:creationId xmlns:a16="http://schemas.microsoft.com/office/drawing/2014/main" id="{6C3C6C69-9401-6C48-8FE4-1206D8D75147}"/>
              </a:ext>
            </a:extLst>
          </p:cNvPr>
          <p:cNvSpPr txBox="1">
            <a:spLocks/>
          </p:cNvSpPr>
          <p:nvPr/>
        </p:nvSpPr>
        <p:spPr bwMode="auto">
          <a:xfrm>
            <a:off x="457200" y="3708400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GESELLSCHAFTSFORMEN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oder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RECHTSFORMEN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4F3F216-F253-9E4C-9891-9B3F089B1AF6}"/>
              </a:ext>
            </a:extLst>
          </p:cNvPr>
          <p:cNvSpPr txBox="1"/>
          <p:nvPr/>
        </p:nvSpPr>
        <p:spPr>
          <a:xfrm>
            <a:off x="3768725" y="4843463"/>
            <a:ext cx="1606550" cy="368300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 dirty="0">
                <a:latin typeface="Verdana" charset="0"/>
                <a:cs typeface="Verdana" charset="0"/>
              </a:rPr>
              <a:t>neu: 2020</a:t>
            </a:r>
            <a:endParaRPr lang="de-DE" sz="1800" dirty="0">
              <a:latin typeface="Verdana" charset="0"/>
              <a:cs typeface="Verdana" charset="0"/>
            </a:endParaRPr>
          </a:p>
        </p:txBody>
      </p:sp>
      <p:pic>
        <p:nvPicPr>
          <p:cNvPr id="13315" name="Picture 16" descr="Bildergebnis fÃ¼r rechtsformen">
            <a:extLst>
              <a:ext uri="{FF2B5EF4-FFF2-40B4-BE49-F238E27FC236}">
                <a16:creationId xmlns:a16="http://schemas.microsoft.com/office/drawing/2014/main" id="{C5D56331-745E-EA4A-B29A-D66263F5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871663"/>
            <a:ext cx="36734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>
            <a:extLst>
              <a:ext uri="{FF2B5EF4-FFF2-40B4-BE49-F238E27FC236}">
                <a16:creationId xmlns:a16="http://schemas.microsoft.com/office/drawing/2014/main" id="{6238FBF6-CB70-954C-8B99-0ADAF86F5009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STILLE GESELLSCHAFT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0B900A-B419-D94E-A41E-19F61EADB5C0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Keine eigene Rechtsform, sondern „Innengesellschaft“</a:t>
            </a:r>
          </a:p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Kapitalgeber beteiligt sich an Unternehmen, ist aber von außen nicht erkennbar!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an Gewinn beteiligt!</a:t>
            </a: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stiller Ger haftet nicht für Schulden des Unternehmens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typische stille G: Ger nehmen an Gewinn und Verlust teil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atypische stille G: Ger nehmen auch an Aufteilung des Vermögens teil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keine Eintragung!</a:t>
            </a:r>
          </a:p>
        </p:txBody>
      </p:sp>
      <p:pic>
        <p:nvPicPr>
          <p:cNvPr id="22531" name="Bild 27">
            <a:extLst>
              <a:ext uri="{FF2B5EF4-FFF2-40B4-BE49-F238E27FC236}">
                <a16:creationId xmlns:a16="http://schemas.microsoft.com/office/drawing/2014/main" id="{0ACBC865-F857-174E-8277-A6BAF4C6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9D300C10-9A02-5945-A14F-B358E606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00213"/>
            <a:ext cx="8362950" cy="4176712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Stillen Gesellschafter: Beteiligung ohne Pflicht zur Mitarbeit, Beschränkung der Haftung, Geheimhaltungsmöglichkeit der Beteiligung gegenüber Dritten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die übrigen Gesellschafter: Vermehrung des Eigenkapitals ohne die Geschäftsleitung mit weiteren Gesellschaftern teilen zu müssen, Beteiligung scheint nach außen nicht auf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Stillen Gesellschafter: geringe Kontrollmöglichkeit, keine Beteiligung am Wertzuwachs der Gesellschaft </a:t>
            </a:r>
          </a:p>
        </p:txBody>
      </p:sp>
      <p:sp>
        <p:nvSpPr>
          <p:cNvPr id="23554" name="Titel 1">
            <a:extLst>
              <a:ext uri="{FF2B5EF4-FFF2-40B4-BE49-F238E27FC236}">
                <a16:creationId xmlns:a16="http://schemas.microsoft.com/office/drawing/2014/main" id="{78880DDC-B006-D941-9E7B-E1A30642CD78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STILLE GESELLSCHAFT</a:t>
            </a:r>
          </a:p>
        </p:txBody>
      </p:sp>
      <p:pic>
        <p:nvPicPr>
          <p:cNvPr id="23555" name="Bild 27">
            <a:extLst>
              <a:ext uri="{FF2B5EF4-FFF2-40B4-BE49-F238E27FC236}">
                <a16:creationId xmlns:a16="http://schemas.microsoft.com/office/drawing/2014/main" id="{DDDE9119-A27C-0647-B50A-E4DD6120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Bildergebnis fÃ¼r einzelunternehmen Ã¶sterreich beispiele">
            <a:extLst>
              <a:ext uri="{FF2B5EF4-FFF2-40B4-BE49-F238E27FC236}">
                <a16:creationId xmlns:a16="http://schemas.microsoft.com/office/drawing/2014/main" id="{7DF3CEAA-2999-A642-A1DE-1CA1EFD2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79400"/>
            <a:ext cx="679767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>
            <a:extLst>
              <a:ext uri="{FF2B5EF4-FFF2-40B4-BE49-F238E27FC236}">
                <a16:creationId xmlns:a16="http://schemas.microsoft.com/office/drawing/2014/main" id="{348552A1-FA69-4449-A356-969826C8C787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Verdana" panose="020B0604030504040204" pitchFamily="34" charset="0"/>
              </a:rPr>
              <a:t>Hauptunterschiede Personen- und Kapitalgesellschaft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A89A25-8DB6-C94B-96AE-FB8C11A3ABD8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PERSONENGESELLSCHAFT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Zweck: Mitarbeit der Gesellschafter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Haftung: Gesellschafter haften teils persönlich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  <a:sym typeface="Wingdings" pitchFamily="2" charset="2"/>
              </a:rPr>
              <a:t> daher wird der/die jeweilige Gesellschafter verklagt im Fall der Fälle</a:t>
            </a:r>
            <a:endParaRPr lang="de-DE" dirty="0">
              <a:latin typeface="+mj-lt"/>
              <a:cs typeface="Verdana" charset="0"/>
            </a:endParaRP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KAPITALGESELLSCHAFT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Zweck: Kapitalaufbringung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Haftung: Gesellschafter haften nicht persönlich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  <a:sym typeface="Wingdings" pitchFamily="2" charset="2"/>
              </a:rPr>
              <a:t> </a:t>
            </a:r>
            <a:r>
              <a:rPr lang="de-DE" dirty="0">
                <a:latin typeface="+mj-lt"/>
                <a:cs typeface="Verdana" charset="0"/>
              </a:rPr>
              <a:t>Klage richtet sich gegen die Gesellschaft an und für sich (=juristische Person; wird durch Organe vor </a:t>
            </a:r>
            <a:r>
              <a:rPr lang="de-DE">
                <a:latin typeface="+mj-lt"/>
                <a:cs typeface="Verdana" charset="0"/>
              </a:rPr>
              <a:t>Gericht vertreten)</a:t>
            </a:r>
            <a:endParaRPr lang="de-DE" dirty="0">
              <a:latin typeface="+mj-lt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>
            <a:extLst>
              <a:ext uri="{FF2B5EF4-FFF2-40B4-BE49-F238E27FC236}">
                <a16:creationId xmlns:a16="http://schemas.microsoft.com/office/drawing/2014/main" id="{327EFF1A-FD54-4144-9DAA-2A4A323A4D28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GMBH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EC6A8C-4A1F-7340-B630-986606FE212C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lIns="91440" tIns="45720" rIns="91440" bIns="4572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GEWINN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ea typeface="ＭＳ Ｐゴシック"/>
                <a:cs typeface="Verdana" charset="0"/>
              </a:rPr>
              <a:t>mit 24% (2024: 23%) </a:t>
            </a:r>
            <a:r>
              <a:rPr lang="de-DE" dirty="0" err="1">
                <a:latin typeface="+mj-lt"/>
                <a:ea typeface="ＭＳ Ｐゴシック"/>
                <a:cs typeface="Verdana" charset="0"/>
              </a:rPr>
              <a:t>KÖSt</a:t>
            </a:r>
            <a:r>
              <a:rPr lang="de-DE" dirty="0">
                <a:latin typeface="+mj-lt"/>
                <a:ea typeface="ＭＳ Ｐゴシック"/>
                <a:cs typeface="Verdana" charset="0"/>
              </a:rPr>
              <a:t> (</a:t>
            </a:r>
            <a:r>
              <a:rPr lang="de-DE" dirty="0" err="1">
                <a:latin typeface="+mj-lt"/>
                <a:ea typeface="ＭＳ Ｐゴシック"/>
                <a:cs typeface="Verdana" charset="0"/>
              </a:rPr>
              <a:t>KÖrperschaftsSteuer</a:t>
            </a:r>
            <a:r>
              <a:rPr lang="de-DE" dirty="0">
                <a:latin typeface="+mj-lt"/>
                <a:ea typeface="ＭＳ Ｐゴシック"/>
                <a:cs typeface="Verdana" charset="0"/>
              </a:rPr>
              <a:t>) besteuert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ORGANE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B433A24-5367-9648-B6EE-546F7DF6ACFC}"/>
              </a:ext>
            </a:extLst>
          </p:cNvPr>
          <p:cNvSpPr/>
          <p:nvPr/>
        </p:nvSpPr>
        <p:spPr>
          <a:xfrm>
            <a:off x="3240088" y="2955925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Generalversammlung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2A6A4DA-1883-3C49-8146-BF6C5F7C1A75}"/>
              </a:ext>
            </a:extLst>
          </p:cNvPr>
          <p:cNvSpPr/>
          <p:nvPr/>
        </p:nvSpPr>
        <p:spPr>
          <a:xfrm>
            <a:off x="728663" y="5418138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Geschäftsführer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E91D43-FB66-EB4F-96E8-8261219CA871}"/>
              </a:ext>
            </a:extLst>
          </p:cNvPr>
          <p:cNvSpPr/>
          <p:nvPr/>
        </p:nvSpPr>
        <p:spPr>
          <a:xfrm>
            <a:off x="5724525" y="5418138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Aufsichtsrat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DC7F85D-F4B7-C242-A106-36A22EAC8D1A}"/>
              </a:ext>
            </a:extLst>
          </p:cNvPr>
          <p:cNvCxnSpPr>
            <a:stCxn id="2" idx="1"/>
            <a:endCxn id="6" idx="0"/>
          </p:cNvCxnSpPr>
          <p:nvPr/>
        </p:nvCxnSpPr>
        <p:spPr>
          <a:xfrm flipH="1">
            <a:off x="2060575" y="3192463"/>
            <a:ext cx="1179513" cy="222567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249A252-D35C-0545-98D6-912B69D5DB1B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>
            <a:off x="5903913" y="3192463"/>
            <a:ext cx="1152525" cy="222567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B2EABFF-8628-3046-9767-4831BA3D42D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3392488" y="5654675"/>
            <a:ext cx="233203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88E635E-EE8B-214A-A8C7-D592FC90F6C3}"/>
              </a:ext>
            </a:extLst>
          </p:cNvPr>
          <p:cNvSpPr txBox="1"/>
          <p:nvPr/>
        </p:nvSpPr>
        <p:spPr>
          <a:xfrm>
            <a:off x="1862138" y="3967163"/>
            <a:ext cx="8032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bestellt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08E1CC6-B8E4-0C4F-87A7-6517D36E88D8}"/>
              </a:ext>
            </a:extLst>
          </p:cNvPr>
          <p:cNvSpPr txBox="1"/>
          <p:nvPr/>
        </p:nvSpPr>
        <p:spPr>
          <a:xfrm>
            <a:off x="6634163" y="3967163"/>
            <a:ext cx="6508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wählt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D9CE18-D553-D549-9408-D31B8C6C42DA}"/>
              </a:ext>
            </a:extLst>
          </p:cNvPr>
          <p:cNvSpPr txBox="1"/>
          <p:nvPr/>
        </p:nvSpPr>
        <p:spPr>
          <a:xfrm>
            <a:off x="4076700" y="5295900"/>
            <a:ext cx="11144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kontrolliert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8FDC154-7700-E044-9EED-C4BD3E61C8BF}"/>
              </a:ext>
            </a:extLst>
          </p:cNvPr>
          <p:cNvSpPr txBox="1"/>
          <p:nvPr/>
        </p:nvSpPr>
        <p:spPr>
          <a:xfrm>
            <a:off x="3208338" y="3552825"/>
            <a:ext cx="284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jährlich von </a:t>
            </a:r>
            <a:r>
              <a:rPr lang="de-AT" sz="1600" dirty="0" err="1">
                <a:latin typeface="+mj-lt"/>
              </a:rPr>
              <a:t>Gführer</a:t>
            </a:r>
            <a:r>
              <a:rPr lang="de-AT" sz="1600" dirty="0">
                <a:latin typeface="+mj-lt"/>
              </a:rPr>
              <a:t> einberufen</a:t>
            </a:r>
          </a:p>
          <a:p>
            <a:pPr>
              <a:defRPr/>
            </a:pPr>
            <a:r>
              <a:rPr lang="de-AT" sz="1600" dirty="0">
                <a:latin typeface="+mj-lt"/>
              </a:rPr>
              <a:t>besteht aus allen Gern</a:t>
            </a:r>
          </a:p>
          <a:p>
            <a:pPr>
              <a:defRPr/>
            </a:pPr>
            <a:r>
              <a:rPr lang="de-AT" sz="1600" dirty="0">
                <a:latin typeface="+mj-lt"/>
              </a:rPr>
              <a:t>Stimmrecht abhängig von Anteil</a:t>
            </a:r>
          </a:p>
        </p:txBody>
      </p:sp>
      <p:pic>
        <p:nvPicPr>
          <p:cNvPr id="27661" name="Picture 2" descr="Bildergebnis fÃ¼r kapital clipart">
            <a:extLst>
              <a:ext uri="{FF2B5EF4-FFF2-40B4-BE49-F238E27FC236}">
                <a16:creationId xmlns:a16="http://schemas.microsoft.com/office/drawing/2014/main" id="{B5580C33-EC5F-DF4C-8F6C-57B5497B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24750" y="333375"/>
            <a:ext cx="109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2" grpId="0" animBg="1" autoUpdateAnimBg="0"/>
      <p:bldP spid="6" grpId="0" animBg="1" autoUpdateAnimBg="0"/>
      <p:bldP spid="7" grpId="0" animBg="1" autoUpdateAnimBg="0"/>
      <p:bldP spid="15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>
            <a:extLst>
              <a:ext uri="{FF2B5EF4-FFF2-40B4-BE49-F238E27FC236}">
                <a16:creationId xmlns:a16="http://schemas.microsoft.com/office/drawing/2014/main" id="{C3162B64-0E56-4F4A-9352-44298D063AFC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GMBH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1F8CA2-CE07-BA48-93EC-9769C0C100DF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= Gesellschaft mit beschränkter Haftung</a:t>
            </a:r>
          </a:p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= juristische Person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kann klagen und geklagt werden!</a:t>
            </a: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ist auf das Vermögen der G beschränkt!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Mindestkapitaleinlage: 10.000,-, davon 5.000,- sofort in bar (keine Sacheinlagen!)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Nach 10 Jahren: 35.000,-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verpflichtend!</a:t>
            </a:r>
          </a:p>
        </p:txBody>
      </p:sp>
      <p:pic>
        <p:nvPicPr>
          <p:cNvPr id="26627" name="Picture 2" descr="Bildergebnis fÃ¼r kapital clipart">
            <a:extLst>
              <a:ext uri="{FF2B5EF4-FFF2-40B4-BE49-F238E27FC236}">
                <a16:creationId xmlns:a16="http://schemas.microsoft.com/office/drawing/2014/main" id="{A1FF1EF7-A746-0A43-9E4B-F2DCE7DA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24750" y="333375"/>
            <a:ext cx="109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A067FBB8-A4EF-894A-A8E2-F545452D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44675"/>
            <a:ext cx="8229600" cy="4275138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Beschränkung der Haftung – Gesellschafter haften nicht persönlich für Schulden der Gesellschaft, sondern nur mit der Einlage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geringere Publizitäts- und Prüfungspflicht im Vergleich zur AG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im Vergleich zu Personengesellschaften aufwändigere Gründungsformalitäten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Kredite sind oft persönliche Haftungen erforderlich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geringere Kreditfähigkeit im Vergleich zur AG </a:t>
            </a:r>
          </a:p>
        </p:txBody>
      </p:sp>
      <p:sp>
        <p:nvSpPr>
          <p:cNvPr id="28674" name="Titel 1">
            <a:extLst>
              <a:ext uri="{FF2B5EF4-FFF2-40B4-BE49-F238E27FC236}">
                <a16:creationId xmlns:a16="http://schemas.microsoft.com/office/drawing/2014/main" id="{B2D1B8CF-6D0D-0D47-B21E-ABEF2BF4A144}"/>
              </a:ext>
            </a:extLst>
          </p:cNvPr>
          <p:cNvSpPr txBox="1">
            <a:spLocks/>
          </p:cNvSpPr>
          <p:nvPr/>
        </p:nvSpPr>
        <p:spPr bwMode="auto">
          <a:xfrm>
            <a:off x="457200" y="7381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GMBH</a:t>
            </a:r>
          </a:p>
        </p:txBody>
      </p:sp>
      <p:pic>
        <p:nvPicPr>
          <p:cNvPr id="28675" name="Picture 2" descr="Bildergebnis fÃ¼r kapital clipart">
            <a:extLst>
              <a:ext uri="{FF2B5EF4-FFF2-40B4-BE49-F238E27FC236}">
                <a16:creationId xmlns:a16="http://schemas.microsoft.com/office/drawing/2014/main" id="{EAD74507-A5DA-4946-A0E7-43AC4936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24750" y="536575"/>
            <a:ext cx="109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>
            <a:extLst>
              <a:ext uri="{FF2B5EF4-FFF2-40B4-BE49-F238E27FC236}">
                <a16:creationId xmlns:a16="http://schemas.microsoft.com/office/drawing/2014/main" id="{32F13898-71C6-E941-8BE9-1C8199AAAF0D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3F82C5-F99A-CE4A-A68D-3A0AE9BE762B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ORGANE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439B18-998A-AF48-8DA0-400965C4634F}"/>
              </a:ext>
            </a:extLst>
          </p:cNvPr>
          <p:cNvSpPr/>
          <p:nvPr/>
        </p:nvSpPr>
        <p:spPr>
          <a:xfrm>
            <a:off x="3240088" y="2166938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Hauptversammlung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01BA4B0-E7CC-4745-8F09-E5B8159C1C20}"/>
              </a:ext>
            </a:extLst>
          </p:cNvPr>
          <p:cNvSpPr/>
          <p:nvPr/>
        </p:nvSpPr>
        <p:spPr>
          <a:xfrm>
            <a:off x="728663" y="5418138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Vorstand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D3B425B-9C7D-5940-9F5A-1FE7493D2B82}"/>
              </a:ext>
            </a:extLst>
          </p:cNvPr>
          <p:cNvSpPr/>
          <p:nvPr/>
        </p:nvSpPr>
        <p:spPr>
          <a:xfrm>
            <a:off x="5724525" y="5418138"/>
            <a:ext cx="2663825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Aufsichtsrat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EC3C13FA-4B91-6546-96DE-6E1124E0DE72}"/>
              </a:ext>
            </a:extLst>
          </p:cNvPr>
          <p:cNvCxnSpPr>
            <a:stCxn id="2" idx="1"/>
            <a:endCxn id="6" idx="0"/>
          </p:cNvCxnSpPr>
          <p:nvPr/>
        </p:nvCxnSpPr>
        <p:spPr>
          <a:xfrm flipH="1">
            <a:off x="2060575" y="2403475"/>
            <a:ext cx="1179513" cy="30146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672AA9B-4776-2C47-9774-F91E9A2DD19C}"/>
              </a:ext>
            </a:extLst>
          </p:cNvPr>
          <p:cNvCxnSpPr>
            <a:cxnSpLocks/>
            <a:stCxn id="2" idx="3"/>
            <a:endCxn id="7" idx="0"/>
          </p:cNvCxnSpPr>
          <p:nvPr/>
        </p:nvCxnSpPr>
        <p:spPr>
          <a:xfrm>
            <a:off x="5903913" y="2403475"/>
            <a:ext cx="1152525" cy="301466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9211CAB-197E-1E4B-8D2B-2F926BC1C563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3392488" y="5654675"/>
            <a:ext cx="233203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6AD50C1-32C5-1447-9CDF-D673C298421E}"/>
              </a:ext>
            </a:extLst>
          </p:cNvPr>
          <p:cNvSpPr txBox="1"/>
          <p:nvPr/>
        </p:nvSpPr>
        <p:spPr>
          <a:xfrm>
            <a:off x="1600200" y="3946525"/>
            <a:ext cx="9207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entlastet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63BE54E-1C6E-164C-BE9D-FCF4B38CF327}"/>
              </a:ext>
            </a:extLst>
          </p:cNvPr>
          <p:cNvSpPr txBox="1"/>
          <p:nvPr/>
        </p:nvSpPr>
        <p:spPr>
          <a:xfrm>
            <a:off x="6634163" y="3967163"/>
            <a:ext cx="6508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wählt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2611DA0-EADF-D54A-AB89-EFAF73EE809A}"/>
              </a:ext>
            </a:extLst>
          </p:cNvPr>
          <p:cNvSpPr txBox="1"/>
          <p:nvPr/>
        </p:nvSpPr>
        <p:spPr>
          <a:xfrm>
            <a:off x="3687763" y="5316538"/>
            <a:ext cx="19288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bestellt + kontrolliert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ED6823-363C-B847-ADEE-7D952B5C220D}"/>
              </a:ext>
            </a:extLst>
          </p:cNvPr>
          <p:cNvSpPr txBox="1"/>
          <p:nvPr/>
        </p:nvSpPr>
        <p:spPr>
          <a:xfrm>
            <a:off x="3143250" y="2743200"/>
            <a:ext cx="29416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600" dirty="0">
                <a:latin typeface="+mj-lt"/>
              </a:rPr>
              <a:t>jährlich von Vorstand einberufen</a:t>
            </a:r>
          </a:p>
          <a:p>
            <a:pPr>
              <a:defRPr/>
            </a:pPr>
            <a:r>
              <a:rPr lang="de-AT" sz="1600" dirty="0">
                <a:latin typeface="+mj-lt"/>
              </a:rPr>
              <a:t>besteht aus allen Aktionären</a:t>
            </a:r>
          </a:p>
          <a:p>
            <a:pPr>
              <a:defRPr/>
            </a:pPr>
            <a:r>
              <a:rPr lang="de-AT" sz="1600" dirty="0">
                <a:latin typeface="+mj-lt"/>
              </a:rPr>
              <a:t>Stimmrecht abhängig von Anzahl der Aktien</a:t>
            </a:r>
          </a:p>
          <a:p>
            <a:pPr>
              <a:defRPr/>
            </a:pPr>
            <a:r>
              <a:rPr lang="de-AT" sz="1600" dirty="0">
                <a:latin typeface="+mj-lt"/>
              </a:rPr>
              <a:t>Treffen wichtiger Entscheidungen</a:t>
            </a:r>
          </a:p>
        </p:txBody>
      </p:sp>
      <p:pic>
        <p:nvPicPr>
          <p:cNvPr id="30733" name="Picture 2" descr="Bildergebnis fÃ¼r kapital clipart">
            <a:extLst>
              <a:ext uri="{FF2B5EF4-FFF2-40B4-BE49-F238E27FC236}">
                <a16:creationId xmlns:a16="http://schemas.microsoft.com/office/drawing/2014/main" id="{78B47974-E5C0-5042-B666-2AC4B4F8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24750" y="333375"/>
            <a:ext cx="109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2" grpId="0" animBg="1" autoUpdateAnimBg="0"/>
      <p:bldP spid="6" grpId="0" animBg="1" autoUpdateAnimBg="0"/>
      <p:bldP spid="7" grpId="0" animBg="1" autoUpdateAnimBg="0"/>
      <p:bldP spid="15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>
            <a:extLst>
              <a:ext uri="{FF2B5EF4-FFF2-40B4-BE49-F238E27FC236}">
                <a16:creationId xmlns:a16="http://schemas.microsoft.com/office/drawing/2014/main" id="{F4F7DE65-6C3B-4C47-91A7-2E4F42B8EFF6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AG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C2106B-6BA2-CA46-B6CF-D04D87A28C44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= Aktiengesellschaft</a:t>
            </a:r>
          </a:p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= juristische Person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kann klagen und geklagt werden!</a:t>
            </a:r>
          </a:p>
          <a:p>
            <a:pPr marL="268288" eaLnBrk="1" hangingPunct="1">
              <a:defRPr/>
            </a:pP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Aktionäre sind Eigentümer des Unternehmens!</a:t>
            </a: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ist auf das Vermögen der G beschränkt!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Mindestgrundkapital: 70.000,-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Aktionäre haften nur mit der Einlage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verpflichtend!</a:t>
            </a:r>
          </a:p>
        </p:txBody>
      </p:sp>
      <p:pic>
        <p:nvPicPr>
          <p:cNvPr id="29699" name="Picture 2" descr="Bildergebnis fÃ¼r kapital clipart">
            <a:extLst>
              <a:ext uri="{FF2B5EF4-FFF2-40B4-BE49-F238E27FC236}">
                <a16:creationId xmlns:a16="http://schemas.microsoft.com/office/drawing/2014/main" id="{9434639C-9D9A-BF4D-86D5-130DF3EE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24750" y="333375"/>
            <a:ext cx="109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201FAD6-814C-0047-827C-C878F513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18487" cy="5256212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durch Beteiligung vieler Aktionäre können große Eigenkapitalsummen durch viele, relativ kleine Beträge aufgebracht werden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Haftung der Aktionäre auf Ausmaß der Beteiligung begrenzt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Aktie jederzeit übertragbar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keine Bindung zwischen Gern (Aktionären) und Unternehmensleitung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häufig gegensätzliche Interessen von Aktionären und Geschäftsleitung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Kontrollrechte durch mangelnde Informationsmöglichkeit eingeschränkt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Aktiengesellschaften müssen Jahresabschluss von Wirtschaftstreuhändern prüfen lassen </a:t>
            </a:r>
          </a:p>
        </p:txBody>
      </p:sp>
      <p:sp>
        <p:nvSpPr>
          <p:cNvPr id="31746" name="Titel 1">
            <a:extLst>
              <a:ext uri="{FF2B5EF4-FFF2-40B4-BE49-F238E27FC236}">
                <a16:creationId xmlns:a16="http://schemas.microsoft.com/office/drawing/2014/main" id="{30382D88-F735-F841-8042-077BC9AB5BCF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Kapitalgesellschaften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AG</a:t>
            </a:r>
          </a:p>
        </p:txBody>
      </p:sp>
      <p:pic>
        <p:nvPicPr>
          <p:cNvPr id="31747" name="Picture 2" descr="Bildergebnis fÃ¼r kapital clipart">
            <a:extLst>
              <a:ext uri="{FF2B5EF4-FFF2-40B4-BE49-F238E27FC236}">
                <a16:creationId xmlns:a16="http://schemas.microsoft.com/office/drawing/2014/main" id="{E8313890-BC25-0346-9C5B-2A5A4971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34275" y="203200"/>
            <a:ext cx="11001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>
            <a:extLst>
              <a:ext uri="{FF2B5EF4-FFF2-40B4-BE49-F238E27FC236}">
                <a16:creationId xmlns:a16="http://schemas.microsoft.com/office/drawing/2014/main" id="{C37F25B3-A814-5C41-AE53-5C98D22EED57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Überblick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GESELLSCHAFTSFORMEN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3736BA-4981-6544-9715-88A8D2AB6834}"/>
              </a:ext>
            </a:extLst>
          </p:cNvPr>
          <p:cNvSpPr txBox="1"/>
          <p:nvPr/>
        </p:nvSpPr>
        <p:spPr>
          <a:xfrm>
            <a:off x="304800" y="2501900"/>
            <a:ext cx="3048000" cy="36988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>
                <a:latin typeface="Verdana" charset="0"/>
                <a:cs typeface="Verdana" charset="0"/>
              </a:rPr>
              <a:t>Einzelunternehmen</a:t>
            </a:r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67E95C-6CDF-144F-96E5-4F71707F9127}"/>
              </a:ext>
            </a:extLst>
          </p:cNvPr>
          <p:cNvSpPr txBox="1"/>
          <p:nvPr/>
        </p:nvSpPr>
        <p:spPr>
          <a:xfrm>
            <a:off x="3352800" y="2501900"/>
            <a:ext cx="5486400" cy="36988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>
                <a:latin typeface="Verdana" charset="0"/>
                <a:cs typeface="Verdana" charset="0"/>
              </a:rPr>
              <a:t>Gesellschaftsformen</a:t>
            </a:r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D74382-F16D-6E4E-8E8D-3C8567792705}"/>
              </a:ext>
            </a:extLst>
          </p:cNvPr>
          <p:cNvSpPr txBox="1"/>
          <p:nvPr/>
        </p:nvSpPr>
        <p:spPr>
          <a:xfrm>
            <a:off x="1600200" y="4025900"/>
            <a:ext cx="3048000" cy="36988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>
                <a:latin typeface="Verdana" charset="0"/>
                <a:cs typeface="Verdana" charset="0"/>
              </a:rPr>
              <a:t>Personengesellschaft</a:t>
            </a:r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EFE08A-62DB-6F49-89C0-9AD1773A84CA}"/>
              </a:ext>
            </a:extLst>
          </p:cNvPr>
          <p:cNvSpPr txBox="1"/>
          <p:nvPr/>
        </p:nvSpPr>
        <p:spPr>
          <a:xfrm>
            <a:off x="5486400" y="4025900"/>
            <a:ext cx="3048000" cy="369888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>
                <a:latin typeface="Verdana" charset="0"/>
                <a:cs typeface="Verdana" charset="0"/>
              </a:rPr>
              <a:t>Kapitalgesellschaft</a:t>
            </a:r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43DB41A-98B7-F345-9C72-F2F9A086FBD5}"/>
              </a:ext>
            </a:extLst>
          </p:cNvPr>
          <p:cNvSpPr txBox="1"/>
          <p:nvPr/>
        </p:nvSpPr>
        <p:spPr>
          <a:xfrm>
            <a:off x="1219200" y="5583238"/>
            <a:ext cx="3429000" cy="368300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 dirty="0">
                <a:latin typeface="Verdana" charset="0"/>
                <a:cs typeface="Verdana" charset="0"/>
              </a:rPr>
              <a:t>OG, KG  +  (stille Ges.)</a:t>
            </a:r>
            <a:endParaRPr lang="de-DE" sz="1800" dirty="0">
              <a:latin typeface="Verdana" charset="0"/>
              <a:cs typeface="Verdana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45E44A-3F28-7648-95F0-439EDA15ED24}"/>
              </a:ext>
            </a:extLst>
          </p:cNvPr>
          <p:cNvSpPr txBox="1"/>
          <p:nvPr/>
        </p:nvSpPr>
        <p:spPr>
          <a:xfrm>
            <a:off x="5486400" y="5583238"/>
            <a:ext cx="3048000" cy="368300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800" b="1">
                <a:latin typeface="Verdana" charset="0"/>
                <a:cs typeface="Verdana" charset="0"/>
              </a:rPr>
              <a:t>AG, GmbH</a:t>
            </a:r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22" name="Pfeil nach unten 21">
            <a:extLst>
              <a:ext uri="{FF2B5EF4-FFF2-40B4-BE49-F238E27FC236}">
                <a16:creationId xmlns:a16="http://schemas.microsoft.com/office/drawing/2014/main" id="{B92D2E22-F20D-7840-A747-8049C41134E3}"/>
              </a:ext>
            </a:extLst>
          </p:cNvPr>
          <p:cNvSpPr/>
          <p:nvPr/>
        </p:nvSpPr>
        <p:spPr>
          <a:xfrm>
            <a:off x="6221413" y="3033713"/>
            <a:ext cx="533400" cy="925512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22DE5F1C-F729-2843-9D9F-75FDF028D200}"/>
              </a:ext>
            </a:extLst>
          </p:cNvPr>
          <p:cNvSpPr/>
          <p:nvPr/>
        </p:nvSpPr>
        <p:spPr>
          <a:xfrm>
            <a:off x="3924300" y="3033713"/>
            <a:ext cx="533400" cy="925512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4" name="Pfeil nach unten 23">
            <a:extLst>
              <a:ext uri="{FF2B5EF4-FFF2-40B4-BE49-F238E27FC236}">
                <a16:creationId xmlns:a16="http://schemas.microsoft.com/office/drawing/2014/main" id="{B6137F5D-DCA7-1742-9BA2-477411E0C131}"/>
              </a:ext>
            </a:extLst>
          </p:cNvPr>
          <p:cNvSpPr/>
          <p:nvPr/>
        </p:nvSpPr>
        <p:spPr>
          <a:xfrm>
            <a:off x="2924175" y="4518025"/>
            <a:ext cx="533400" cy="92710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5" name="Pfeil nach unten 24">
            <a:extLst>
              <a:ext uri="{FF2B5EF4-FFF2-40B4-BE49-F238E27FC236}">
                <a16:creationId xmlns:a16="http://schemas.microsoft.com/office/drawing/2014/main" id="{CA8FF78B-A0FC-8145-A82F-7FA666C30E02}"/>
              </a:ext>
            </a:extLst>
          </p:cNvPr>
          <p:cNvSpPr/>
          <p:nvPr/>
        </p:nvSpPr>
        <p:spPr>
          <a:xfrm>
            <a:off x="6754813" y="4518025"/>
            <a:ext cx="533400" cy="92710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3325" name="Bild 25">
            <a:extLst>
              <a:ext uri="{FF2B5EF4-FFF2-40B4-BE49-F238E27FC236}">
                <a16:creationId xmlns:a16="http://schemas.microsoft.com/office/drawing/2014/main" id="{5EA039B4-6C42-1B40-8497-DBE82DFD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10683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Bild 27">
            <a:extLst>
              <a:ext uri="{FF2B5EF4-FFF2-40B4-BE49-F238E27FC236}">
                <a16:creationId xmlns:a16="http://schemas.microsoft.com/office/drawing/2014/main" id="{0609949B-7389-1347-B4F2-648EACB30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4738"/>
            <a:ext cx="170021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43C8A6CE-8941-0943-B5E0-563B910F8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060575"/>
            <a:ext cx="8218488" cy="2736850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GmbH</a:t>
            </a:r>
          </a:p>
          <a:p>
            <a:pPr marL="577850" indent="-3413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Geschäftsführer muss eine natürliche Person sein und</a:t>
            </a:r>
          </a:p>
          <a:p>
            <a:pPr marL="577850" indent="-3413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ist der Generalversammlung weisungsgebunden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AG</a:t>
            </a:r>
          </a:p>
          <a:p>
            <a:pPr marL="577850" indent="-3413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200" dirty="0">
                <a:latin typeface="+mj-lt"/>
              </a:rPr>
              <a:t>Vorstand vollkommen weisungsfrei</a:t>
            </a:r>
          </a:p>
        </p:txBody>
      </p:sp>
      <p:sp>
        <p:nvSpPr>
          <p:cNvPr id="32770" name="Titel 1">
            <a:extLst>
              <a:ext uri="{FF2B5EF4-FFF2-40B4-BE49-F238E27FC236}">
                <a16:creationId xmlns:a16="http://schemas.microsoft.com/office/drawing/2014/main" id="{FBB64950-9BA0-4B48-86F5-1E764FE1AD19}"/>
              </a:ext>
            </a:extLst>
          </p:cNvPr>
          <p:cNvSpPr txBox="1">
            <a:spLocks/>
          </p:cNvSpPr>
          <p:nvPr/>
        </p:nvSpPr>
        <p:spPr bwMode="auto">
          <a:xfrm>
            <a:off x="457200" y="9810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Verdana" panose="020B0604030504040204" pitchFamily="34" charset="0"/>
              </a:rPr>
              <a:t>UNTERSCHIED GmbH zu AG</a:t>
            </a:r>
            <a:endParaRPr lang="de-DE" altLang="de-DE" b="1">
              <a:latin typeface="Verdana" panose="020B0604030504040204" pitchFamily="34" charset="0"/>
            </a:endParaRPr>
          </a:p>
        </p:txBody>
      </p:sp>
      <p:pic>
        <p:nvPicPr>
          <p:cNvPr id="32771" name="Picture 2" descr="Bildergebnis fÃ¼r kapital clipart">
            <a:extLst>
              <a:ext uri="{FF2B5EF4-FFF2-40B4-BE49-F238E27FC236}">
                <a16:creationId xmlns:a16="http://schemas.microsoft.com/office/drawing/2014/main" id="{E0F30A03-5C28-0B45-82BB-73DCB79D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4849" b="10101"/>
          <a:stretch>
            <a:fillRect/>
          </a:stretch>
        </p:blipFill>
        <p:spPr bwMode="auto">
          <a:xfrm>
            <a:off x="7534275" y="203200"/>
            <a:ext cx="11001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D98FBEA-9178-914C-BF74-583BC1A6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18487" cy="5256212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meist gemeinnützige Ziele (sozial, kulturell, ökonomisch, etc.)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mind. 2 Personen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Vereine = juristische Personen (wie </a:t>
            </a:r>
            <a:r>
              <a:rPr lang="de-DE" altLang="de-DE" sz="2100">
                <a:latin typeface="+mj-lt"/>
              </a:rPr>
              <a:t>GmbH und AG)</a:t>
            </a:r>
            <a:endParaRPr lang="de-DE" altLang="de-DE" sz="2100" dirty="0">
              <a:latin typeface="+mj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Organe = Mitgliederversammlung und Leitungsorgan (Vorstand)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mind. 2 Rechnungsprüfer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AT" sz="2100" dirty="0">
                <a:latin typeface="+mj-lt"/>
              </a:rPr>
              <a:t>Statuten bilden die Grundlage der Organisation eines Vereins (=Name, Sitz, Vereinszweck, finanzielle Mittel, etc.); zwingend!</a:t>
            </a:r>
            <a:endParaRPr lang="de-DE" altLang="de-DE" sz="2100" dirty="0"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2100" dirty="0"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  <a:endParaRPr lang="de-DE" altLang="de-DE" sz="2100" b="1" dirty="0">
              <a:latin typeface="+mj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Gründungskosten gering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kein Mindestkapital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Verein haftet mit seinem Vermögen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keine Eintragung ins Firmenbuch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meist E-A-R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teils steuerlich begünstigt</a:t>
            </a:r>
          </a:p>
        </p:txBody>
      </p:sp>
      <p:sp>
        <p:nvSpPr>
          <p:cNvPr id="33794" name="Titel 1">
            <a:extLst>
              <a:ext uri="{FF2B5EF4-FFF2-40B4-BE49-F238E27FC236}">
                <a16:creationId xmlns:a16="http://schemas.microsoft.com/office/drawing/2014/main" id="{361B1CE5-85A7-F84C-9B6E-3039ABA5081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Verdana" panose="020B0604030504040204" pitchFamily="34" charset="0"/>
              </a:rPr>
              <a:t>DER VEREIN</a:t>
            </a:r>
            <a:endParaRPr lang="de-DE" altLang="de-DE" b="1">
              <a:latin typeface="Verdana" panose="020B0604030504040204" pitchFamily="34" charset="0"/>
            </a:endParaRPr>
          </a:p>
        </p:txBody>
      </p:sp>
      <p:pic>
        <p:nvPicPr>
          <p:cNvPr id="33795" name="Grafik 2" descr="Ein Bild, das Spielzeug, Zeichnung enthält.&#10;&#10;Automatisch generierte Beschreibung">
            <a:extLst>
              <a:ext uri="{FF2B5EF4-FFF2-40B4-BE49-F238E27FC236}">
                <a16:creationId xmlns:a16="http://schemas.microsoft.com/office/drawing/2014/main" id="{2E74F69F-5E7C-984A-ABD8-55CF4793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829070" cy="115140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731AD7A6-5D6B-0747-89C9-7F6271E6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18487" cy="5256212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= Zusammenschlüsse, die Erwerb oder Wirtschaft der Mitglieder fördern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Gewinn steht nicht im Vordergrund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Gesellschaftsvertrag (=„Satzung“)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bspw. Einkaufsgenossenschaften, Kreditgenossenschaften (Volksbanken bspw.), Baugenossenschaften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Organe: Generalversammlung, Vorstand</a:t>
            </a:r>
            <a:r>
              <a:rPr lang="de-DE" altLang="de-DE" sz="2100">
                <a:latin typeface="+mj-lt"/>
              </a:rPr>
              <a:t>, Aufsichtsrat</a:t>
            </a:r>
            <a:endParaRPr lang="de-DE" altLang="de-DE" sz="2100" dirty="0"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2100" dirty="0">
              <a:latin typeface="+mj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  <a:endParaRPr lang="de-DE" altLang="de-DE" sz="2100" b="1" dirty="0">
              <a:latin typeface="+mj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kein Mindestkapital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Genossenschaft haftet mit ihrem Vermögen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Eintragung ins Firmenbuch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>
                <a:latin typeface="+mj-lt"/>
              </a:rPr>
              <a:t>Doppelte </a:t>
            </a:r>
            <a:r>
              <a:rPr lang="de-DE" altLang="de-DE" sz="2100" dirty="0" err="1">
                <a:latin typeface="+mj-lt"/>
              </a:rPr>
              <a:t>BuHa</a:t>
            </a:r>
            <a:r>
              <a:rPr lang="de-DE" altLang="de-DE" sz="2100" dirty="0">
                <a:latin typeface="+mj-lt"/>
              </a:rPr>
              <a:t> ab &gt;700.000,- EUR Umsatz / Jahr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100" dirty="0" err="1">
                <a:latin typeface="+mj-lt"/>
              </a:rPr>
              <a:t>KÖSt</a:t>
            </a:r>
            <a:endParaRPr lang="de-DE" altLang="de-DE" sz="2100" dirty="0">
              <a:latin typeface="+mj-lt"/>
            </a:endParaRPr>
          </a:p>
        </p:txBody>
      </p:sp>
      <p:sp>
        <p:nvSpPr>
          <p:cNvPr id="34818" name="Titel 1">
            <a:extLst>
              <a:ext uri="{FF2B5EF4-FFF2-40B4-BE49-F238E27FC236}">
                <a16:creationId xmlns:a16="http://schemas.microsoft.com/office/drawing/2014/main" id="{9AD9042E-1359-DB47-A696-9873A436F983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59150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latin typeface="Verdana" panose="020B0604030504040204" pitchFamily="34" charset="0"/>
              </a:rPr>
              <a:t>DIE GENOSSENSCHAFT</a:t>
            </a:r>
            <a:endParaRPr lang="de-DE" altLang="de-DE" b="1">
              <a:latin typeface="Verdana" panose="020B0604030504040204" pitchFamily="34" charset="0"/>
            </a:endParaRPr>
          </a:p>
        </p:txBody>
      </p:sp>
      <p:pic>
        <p:nvPicPr>
          <p:cNvPr id="34819" name="Grafik 1">
            <a:extLst>
              <a:ext uri="{FF2B5EF4-FFF2-40B4-BE49-F238E27FC236}">
                <a16:creationId xmlns:a16="http://schemas.microsoft.com/office/drawing/2014/main" id="{EC0DB46B-3463-4940-B146-B13A797A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9275"/>
            <a:ext cx="1816100" cy="9001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CA76CFA1-CD91-D449-972E-091A09C78D4C}"/>
              </a:ext>
            </a:extLst>
          </p:cNvPr>
          <p:cNvSpPr txBox="1">
            <a:spLocks/>
          </p:cNvSpPr>
          <p:nvPr/>
        </p:nvSpPr>
        <p:spPr bwMode="auto">
          <a:xfrm>
            <a:off x="457200" y="5207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DAS EINZELUNTERNEHMEN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3D761C-3085-334F-893D-08639B882007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Eigentümer bringt Kapital allein auf &amp; führt Unternehmen allein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unbeschränkt mit Betriebs- und Privatvermögen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freiwillig;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verpflichtend, wenn &gt; als 700.000,- Umsatz in 2 aufeinander folgenden Jahren oder &gt; als 1.000.000,- in 1 Jahr</a:t>
            </a:r>
          </a:p>
        </p:txBody>
      </p:sp>
      <p:pic>
        <p:nvPicPr>
          <p:cNvPr id="15363" name="Bild 25">
            <a:extLst>
              <a:ext uri="{FF2B5EF4-FFF2-40B4-BE49-F238E27FC236}">
                <a16:creationId xmlns:a16="http://schemas.microsoft.com/office/drawing/2014/main" id="{E1E53A45-50F1-7F4E-8151-56919906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92113"/>
            <a:ext cx="7588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07D49F40-C451-8748-9902-69A4C7CC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1438"/>
            <a:ext cx="8229600" cy="4967287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kein Mindestkapital notwendig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völlige Handlungsfreiheit des Unternehmers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keine Gewinnteilung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geringe Gründungskosten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Eigenkapitalbasis nur von Einzelunternehmer abhängig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Fremdfinanzierung nur in beschränktem Umfang möglich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unbeschränkte Haftung des Einzelunternehmers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enge Bindung des Unternehmens an die Person (Krankheit / Tod des Einzelunternehmers!)</a:t>
            </a:r>
          </a:p>
        </p:txBody>
      </p:sp>
      <p:sp>
        <p:nvSpPr>
          <p:cNvPr id="16386" name="Titel 1">
            <a:extLst>
              <a:ext uri="{FF2B5EF4-FFF2-40B4-BE49-F238E27FC236}">
                <a16:creationId xmlns:a16="http://schemas.microsoft.com/office/drawing/2014/main" id="{35B57400-6D7A-2E43-8B79-31B29A3706EF}"/>
              </a:ext>
            </a:extLst>
          </p:cNvPr>
          <p:cNvSpPr txBox="1">
            <a:spLocks/>
          </p:cNvSpPr>
          <p:nvPr/>
        </p:nvSpPr>
        <p:spPr bwMode="auto">
          <a:xfrm>
            <a:off x="457200" y="3921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DAS EINZELUNTERNEHMEN</a:t>
            </a:r>
          </a:p>
        </p:txBody>
      </p:sp>
      <p:pic>
        <p:nvPicPr>
          <p:cNvPr id="16387" name="Bild 25">
            <a:extLst>
              <a:ext uri="{FF2B5EF4-FFF2-40B4-BE49-F238E27FC236}">
                <a16:creationId xmlns:a16="http://schemas.microsoft.com/office/drawing/2014/main" id="{CB43A7D5-F962-384F-839F-96E97AEC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274638"/>
            <a:ext cx="7588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F574A997-E195-2849-A04E-B59789A40046}"/>
              </a:ext>
            </a:extLst>
          </p:cNvPr>
          <p:cNvSpPr txBox="1">
            <a:spLocks/>
          </p:cNvSpPr>
          <p:nvPr/>
        </p:nvSpPr>
        <p:spPr bwMode="auto">
          <a:xfrm>
            <a:off x="457200" y="5349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OFFENE GESELLSCHAFT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06B196-3058-D847-821D-08C83936E686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Zwei oder mehr Gesellschafter (Ger)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Gesellschaftsvertrag</a:t>
            </a:r>
          </a:p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dieser regelt MA im Unternehmen, Rechte und Pflichten, Gewinnverteilung, etc.</a:t>
            </a: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Alle Ger haften unbeschränkt mit Betriebs- &amp; Privatvermögen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solidarische Haftung (Gläubiger können von jedem beliebigen Ger Schulden einfordern!)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Eintritt eines neuen Ger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auch dieser haftet für die (vorherigen) Schulden!</a:t>
            </a:r>
            <a:endParaRPr lang="de-DE" dirty="0">
              <a:latin typeface="+mj-lt"/>
              <a:cs typeface="Verdana" charset="0"/>
            </a:endParaRP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verpflichtend</a:t>
            </a:r>
          </a:p>
        </p:txBody>
      </p:sp>
      <p:pic>
        <p:nvPicPr>
          <p:cNvPr id="17411" name="Bild 27">
            <a:extLst>
              <a:ext uri="{FF2B5EF4-FFF2-40B4-BE49-F238E27FC236}">
                <a16:creationId xmlns:a16="http://schemas.microsoft.com/office/drawing/2014/main" id="{A1701053-5305-1046-93F2-3EF29C09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>
            <a:extLst>
              <a:ext uri="{FF2B5EF4-FFF2-40B4-BE49-F238E27FC236}">
                <a16:creationId xmlns:a16="http://schemas.microsoft.com/office/drawing/2014/main" id="{700F9228-7FE8-9041-BF1F-61A3BB7829DB}"/>
              </a:ext>
            </a:extLst>
          </p:cNvPr>
          <p:cNvSpPr txBox="1">
            <a:spLocks/>
          </p:cNvSpPr>
          <p:nvPr/>
        </p:nvSpPr>
        <p:spPr bwMode="auto">
          <a:xfrm>
            <a:off x="457200" y="52546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OFFENE GESELLSCHAFT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88E73D-0608-364B-BDBA-AA8C0C8CDDDA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VERTRETUNG NACH AUSSEN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jeder Ger ist berechtigt und verpflichtet, Gesellschaft nach außen zu vertreten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Einschränkungen im Außenverhältnis nicht möglich;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im Innenverhältnis schon </a:t>
            </a:r>
            <a:r>
              <a:rPr lang="de-DE" dirty="0">
                <a:latin typeface="+mj-lt"/>
                <a:cs typeface="Verdana" charset="0"/>
                <a:sym typeface="Wingdings" panose="05000000000000000000" pitchFamily="2" charset="2"/>
              </a:rPr>
              <a:t> eventuell </a:t>
            </a:r>
            <a:r>
              <a:rPr lang="de-DE" dirty="0" err="1">
                <a:latin typeface="+mj-lt"/>
                <a:cs typeface="Verdana" charset="0"/>
                <a:sym typeface="Wingdings" panose="05000000000000000000" pitchFamily="2" charset="2"/>
              </a:rPr>
              <a:t>REGRESSfähig</a:t>
            </a:r>
            <a:endParaRPr lang="de-DE" dirty="0">
              <a:latin typeface="+mj-lt"/>
              <a:cs typeface="Verdana" charset="0"/>
              <a:sym typeface="Wingdings" panose="05000000000000000000" pitchFamily="2" charset="2"/>
            </a:endParaRP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  <a:sym typeface="Wingdings" panose="05000000000000000000" pitchFamily="2" charset="2"/>
            </a:endParaRP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  <a:sym typeface="Wingdings" panose="05000000000000000000" pitchFamily="2" charset="2"/>
            </a:endParaRPr>
          </a:p>
          <a:p>
            <a:pPr algn="ctr" eaLnBrk="1" hangingPunct="1">
              <a:defRPr/>
            </a:pPr>
            <a:r>
              <a:rPr lang="de-DE" i="1" dirty="0">
                <a:latin typeface="+mj-lt"/>
                <a:cs typeface="Verdana" charset="0"/>
                <a:sym typeface="Wingdings" panose="05000000000000000000" pitchFamily="2" charset="2"/>
              </a:rPr>
              <a:t>„In der OG haften immer </a:t>
            </a:r>
            <a:r>
              <a:rPr lang="de-DE" i="1" dirty="0" err="1">
                <a:latin typeface="+mj-lt"/>
                <a:cs typeface="Verdana" charset="0"/>
                <a:sym typeface="Wingdings" panose="05000000000000000000" pitchFamily="2" charset="2"/>
              </a:rPr>
              <a:t>olle</a:t>
            </a:r>
            <a:r>
              <a:rPr lang="de-DE" i="1" dirty="0">
                <a:latin typeface="+mj-lt"/>
                <a:cs typeface="Verdana" charset="0"/>
                <a:sym typeface="Wingdings" panose="05000000000000000000" pitchFamily="2" charset="2"/>
              </a:rPr>
              <a:t>!“</a:t>
            </a:r>
          </a:p>
        </p:txBody>
      </p:sp>
      <p:pic>
        <p:nvPicPr>
          <p:cNvPr id="18435" name="Bild 27">
            <a:extLst>
              <a:ext uri="{FF2B5EF4-FFF2-40B4-BE49-F238E27FC236}">
                <a16:creationId xmlns:a16="http://schemas.microsoft.com/office/drawing/2014/main" id="{59857D1E-E600-0E49-90C6-BC62747B7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55084D72-166B-714C-847E-6662FE932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7338"/>
            <a:ext cx="8229600" cy="4392612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volle Kontrollmöglichkeit aller Unternehmer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Arbeitsteilung möglich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erweiterte Finanzierungsmöglichkeiten gegenüber Einzelunternehmen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enge Bindung der Unternehmer an die Gesellschaft (Konkurrenzverbot für Gesellschafter)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unbeschränkte Haftung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solidarische Haftung </a:t>
            </a:r>
          </a:p>
        </p:txBody>
      </p:sp>
      <p:pic>
        <p:nvPicPr>
          <p:cNvPr id="19458" name="Bild 27">
            <a:extLst>
              <a:ext uri="{FF2B5EF4-FFF2-40B4-BE49-F238E27FC236}">
                <a16:creationId xmlns:a16="http://schemas.microsoft.com/office/drawing/2014/main" id="{FFE22B65-B7D3-7D49-982E-75A94A7F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el 1">
            <a:extLst>
              <a:ext uri="{FF2B5EF4-FFF2-40B4-BE49-F238E27FC236}">
                <a16:creationId xmlns:a16="http://schemas.microsoft.com/office/drawing/2014/main" id="{18805EDD-F799-3840-B7CF-59D0F3A6B908}"/>
              </a:ext>
            </a:extLst>
          </p:cNvPr>
          <p:cNvSpPr txBox="1">
            <a:spLocks/>
          </p:cNvSpPr>
          <p:nvPr/>
        </p:nvSpPr>
        <p:spPr bwMode="auto">
          <a:xfrm>
            <a:off x="457200" y="61595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OFFENE GESELLSCHAFT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>
            <a:extLst>
              <a:ext uri="{FF2B5EF4-FFF2-40B4-BE49-F238E27FC236}">
                <a16:creationId xmlns:a16="http://schemas.microsoft.com/office/drawing/2014/main" id="{6EFC81A9-9816-A349-89B8-4151E04B3A01}"/>
              </a:ext>
            </a:extLst>
          </p:cNvPr>
          <p:cNvSpPr txBox="1">
            <a:spLocks/>
          </p:cNvSpPr>
          <p:nvPr/>
        </p:nvSpPr>
        <p:spPr bwMode="auto">
          <a:xfrm>
            <a:off x="457200" y="5111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KOMMANDITGESELLSCHAFT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B264E5-CAA4-D641-8F9A-5CC7C2CD9584}"/>
              </a:ext>
            </a:extLst>
          </p:cNvPr>
          <p:cNvSpPr txBox="1"/>
          <p:nvPr/>
        </p:nvSpPr>
        <p:spPr>
          <a:xfrm>
            <a:off x="457200" y="1439863"/>
            <a:ext cx="8229600" cy="4868862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Gründung prinzipiell wie bei OG, aber 2 Arten von Gern:</a:t>
            </a:r>
          </a:p>
          <a:p>
            <a:pPr eaLnBrk="1" hangingPunct="1">
              <a:defRPr/>
            </a:pPr>
            <a:r>
              <a:rPr lang="de-DE" b="1" dirty="0">
                <a:latin typeface="+mj-lt"/>
                <a:cs typeface="Verdana" charset="0"/>
              </a:rPr>
              <a:t>Komplementär</a:t>
            </a:r>
            <a:r>
              <a:rPr lang="de-DE" dirty="0">
                <a:latin typeface="+mj-lt"/>
                <a:cs typeface="Verdana" charset="0"/>
              </a:rPr>
              <a:t>: entspricht dem Ger der OG (=Vollhafter)</a:t>
            </a:r>
          </a:p>
          <a:p>
            <a:pPr marL="1882775" indent="-1882775" eaLnBrk="1" hangingPunct="1">
              <a:defRPr/>
            </a:pPr>
            <a:r>
              <a:rPr lang="de-DE" b="1" dirty="0">
                <a:latin typeface="+mj-lt"/>
                <a:cs typeface="Verdana" charset="0"/>
              </a:rPr>
              <a:t>Kommanditist</a:t>
            </a:r>
            <a:r>
              <a:rPr lang="de-DE" dirty="0">
                <a:latin typeface="+mj-lt"/>
                <a:cs typeface="Verdana" charset="0"/>
              </a:rPr>
              <a:t>: beschränkt haftender Ger (=Teilhafter); haftet nur mit seiner Einlage; hat weder </a:t>
            </a:r>
            <a:r>
              <a:rPr lang="de-DE" dirty="0" err="1">
                <a:latin typeface="+mj-lt"/>
                <a:cs typeface="Verdana" charset="0"/>
              </a:rPr>
              <a:t>MApflicht</a:t>
            </a:r>
            <a:r>
              <a:rPr lang="de-DE" dirty="0">
                <a:latin typeface="+mj-lt"/>
                <a:cs typeface="Verdana" charset="0"/>
              </a:rPr>
              <a:t> noch -recht! nur: (beschränktes) Kontrollrecht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HAFTUNG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siehe oben</a:t>
            </a:r>
          </a:p>
          <a:p>
            <a:pPr marL="342900" eaLnBrk="1" hangingPunct="1">
              <a:defRPr/>
            </a:pPr>
            <a:endParaRPr lang="de-DE" dirty="0">
              <a:latin typeface="+mj-lt"/>
              <a:cs typeface="Verdana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de-DE" dirty="0">
                <a:latin typeface="+mj-lt"/>
                <a:cs typeface="Verdana" charset="0"/>
              </a:rPr>
              <a:t>FIRMENBUCH EINTRAGUNG</a:t>
            </a:r>
          </a:p>
          <a:p>
            <a:pPr marL="342900" eaLnBrk="1" hangingPunct="1">
              <a:defRPr/>
            </a:pPr>
            <a:r>
              <a:rPr lang="de-DE" dirty="0">
                <a:latin typeface="+mj-lt"/>
                <a:cs typeface="Verdana" charset="0"/>
              </a:rPr>
              <a:t>verpflichtend</a:t>
            </a:r>
          </a:p>
        </p:txBody>
      </p:sp>
      <p:pic>
        <p:nvPicPr>
          <p:cNvPr id="20483" name="Bild 27">
            <a:extLst>
              <a:ext uri="{FF2B5EF4-FFF2-40B4-BE49-F238E27FC236}">
                <a16:creationId xmlns:a16="http://schemas.microsoft.com/office/drawing/2014/main" id="{E6787B20-C68E-6E47-83EB-22B86021A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2DEF6FA-12F9-814D-8FA1-5AAAF3A9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557338"/>
            <a:ext cx="8218488" cy="4464050"/>
          </a:xfrm>
          <a:prstGeom prst="rect">
            <a:avLst/>
          </a:prstGeom>
          <a:noFill/>
          <a:ln w="31750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VORTEILE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Komplementär: Verbreiterung der Eigenkapitalbasis, Kommanditisten sind an Geschäftsleitung nicht beteiligt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Kommanditisten: Beteiligung ohne Pflicht zur Mitarbeit, Beschränkung der Haftung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j-lt"/>
              </a:rPr>
              <a:t>NACHTEILE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Komplementär: enge Bindung an Gesellschaft, unbeschränkte, persönliche und solidarische Haftung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de-DE" altLang="de-DE" sz="2400" dirty="0">
                <a:latin typeface="+mj-lt"/>
              </a:rPr>
              <a:t>für den Kommanditisten: beschränkte Kontrollmöglichkeit </a:t>
            </a:r>
          </a:p>
        </p:txBody>
      </p:sp>
      <p:sp>
        <p:nvSpPr>
          <p:cNvPr id="21506" name="Titel 1">
            <a:extLst>
              <a:ext uri="{FF2B5EF4-FFF2-40B4-BE49-F238E27FC236}">
                <a16:creationId xmlns:a16="http://schemas.microsoft.com/office/drawing/2014/main" id="{10C11B85-E7A8-F742-95E3-860FF78E96D3}"/>
              </a:ext>
            </a:extLst>
          </p:cNvPr>
          <p:cNvSpPr txBox="1">
            <a:spLocks/>
          </p:cNvSpPr>
          <p:nvPr/>
        </p:nvSpPr>
        <p:spPr bwMode="auto">
          <a:xfrm>
            <a:off x="457200" y="5111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Verdana" panose="020B0604030504040204" pitchFamily="34" charset="0"/>
              </a:rPr>
              <a:t>Personengesellschaften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DIE KOMMANDITGESELLSCHAFT</a:t>
            </a:r>
          </a:p>
        </p:txBody>
      </p:sp>
      <p:pic>
        <p:nvPicPr>
          <p:cNvPr id="21507" name="Bild 27">
            <a:extLst>
              <a:ext uri="{FF2B5EF4-FFF2-40B4-BE49-F238E27FC236}">
                <a16:creationId xmlns:a16="http://schemas.microsoft.com/office/drawing/2014/main" id="{92EBA49C-8F41-D947-A6FD-6AAEDA9AC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25463"/>
            <a:ext cx="11652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4D2AE4A90624458E29B8A97CA2CC10" ma:contentTypeVersion="3" ma:contentTypeDescription="Ein neues Dokument erstellen." ma:contentTypeScope="" ma:versionID="a8e631a173cb93c626df0a72e358f7a4">
  <xsd:schema xmlns:xsd="http://www.w3.org/2001/XMLSchema" xmlns:xs="http://www.w3.org/2001/XMLSchema" xmlns:p="http://schemas.microsoft.com/office/2006/metadata/properties" xmlns:ns2="9a94b8ac-2d2d-4f1d-a207-e990815a9e8f" targetNamespace="http://schemas.microsoft.com/office/2006/metadata/properties" ma:root="true" ma:fieldsID="5e36e53e30a3670856f8d0e66a49b438" ns2:_="">
    <xsd:import namespace="9a94b8ac-2d2d-4f1d-a207-e990815a9e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4b8ac-2d2d-4f1d-a207-e990815a9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CDAD0-48DB-498E-B887-55965832ED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13A7B-86C7-4E0D-A9E3-0230CB3D4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4b8ac-2d2d-4f1d-a207-e990815a9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88B610-5075-4172-BACD-8972D47B06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Bildschirmpräsentation (4:3)</PresentationFormat>
  <Paragraphs>242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Lehrer2015</dc:creator>
  <cp:lastModifiedBy>WEGLEITNER Wolfgang</cp:lastModifiedBy>
  <cp:revision>41</cp:revision>
  <dcterms:created xsi:type="dcterms:W3CDTF">2015-11-11T12:31:35Z</dcterms:created>
  <dcterms:modified xsi:type="dcterms:W3CDTF">2024-01-08T08:11:42Z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0x010100C54D2AE4A90624458E29B8A97CA2CC10</vt:lpwstr>
  </property>
</Properties>
</file>