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0"/>
    <p:restoredTop sz="94660"/>
  </p:normalViewPr>
  <p:slideViewPr>
    <p:cSldViewPr snapToGrid="0" snapToObjects="1">
      <p:cViewPr>
        <p:scale>
          <a:sx n="145" d="100"/>
          <a:sy n="145" d="100"/>
        </p:scale>
        <p:origin x="80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10.01.24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10.01.24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10.01.24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10.01.24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10.01.24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10.01.24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10.01.24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10.01.24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10.01.24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10.01.24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10.01.24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10.01.24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0" y="-2682"/>
            <a:ext cx="331806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cs typeface="Chalkduster"/>
              </a:rPr>
              <a:t>Personalverrechnung </a:t>
            </a:r>
            <a:r>
              <a:rPr lang="de-DE" sz="700" dirty="0">
                <a:cs typeface="Chalkduster"/>
              </a:rPr>
              <a:t>(inkl. Überstunden, Sonderzahlung)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318064" y="-2682"/>
            <a:ext cx="5825935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700" dirty="0">
                <a:cs typeface="Chalkduster"/>
              </a:rPr>
              <a:t>Ziel/Kompetenzen: Personalverrechnung erklären können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700" dirty="0">
                <a:cs typeface="Chalkduster"/>
              </a:rPr>
              <a:t>Laufende Bezüge exkl. und inkl. Überstunden, etc. abrechnen können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700" dirty="0">
                <a:cs typeface="Chalkduster"/>
              </a:rPr>
              <a:t>Sonderzahlungen abrechnen können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436189" y="4432874"/>
            <a:ext cx="1503725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700" b="1" dirty="0"/>
              <a:t>Sonderzahlungen</a:t>
            </a:r>
            <a:r>
              <a:rPr lang="de-DE" sz="700" dirty="0"/>
              <a:t>: </a:t>
            </a:r>
          </a:p>
          <a:p>
            <a:r>
              <a:rPr lang="de-DE" sz="700" dirty="0"/>
              <a:t>SV Beitrag um 1% Punkt weniger als beim laufenden Bezug</a:t>
            </a:r>
          </a:p>
          <a:p>
            <a:r>
              <a:rPr lang="de-DE" sz="700" dirty="0"/>
              <a:t>Nur bei erster SZ gibt es einen FB von 620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439551" y="434989"/>
            <a:ext cx="1746351" cy="1123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700" dirty="0"/>
              <a:t>Beispiel Novemberabrechnung: Ramic</a:t>
            </a:r>
          </a:p>
          <a:p>
            <a:r>
              <a:rPr lang="de-DE" sz="700" dirty="0"/>
              <a:t>Angestellte: 2.340,00 Brutto Überstundenteiler 173 </a:t>
            </a:r>
            <a:r>
              <a:rPr lang="de-DE" sz="700" dirty="0" err="1"/>
              <a:t>dh</a:t>
            </a:r>
            <a:r>
              <a:rPr lang="de-DE" sz="700" dirty="0"/>
              <a:t> pro h 13,526</a:t>
            </a:r>
          </a:p>
          <a:p>
            <a:r>
              <a:rPr lang="de-DE" sz="400" dirty="0" err="1"/>
              <a:t>Dh</a:t>
            </a:r>
            <a:r>
              <a:rPr lang="de-DE" sz="400" dirty="0"/>
              <a:t> Bruttogehalt pro Stunde: 19,341)</a:t>
            </a:r>
          </a:p>
          <a:p>
            <a:r>
              <a:rPr lang="de-DE" sz="700" dirty="0"/>
              <a:t>Überstunden 20</a:t>
            </a:r>
          </a:p>
          <a:p>
            <a:r>
              <a:rPr lang="de-DE" sz="700" dirty="0"/>
              <a:t>(14 ÜST 50%, 6 100%)</a:t>
            </a:r>
          </a:p>
          <a:p>
            <a:r>
              <a:rPr lang="de-DE" sz="700" dirty="0"/>
              <a:t> </a:t>
            </a:r>
          </a:p>
          <a:p>
            <a:r>
              <a:rPr lang="de-DE" sz="700" dirty="0"/>
              <a:t>0 Kinder, FB 38,50 €, PP klein, 24 km, </a:t>
            </a:r>
          </a:p>
          <a:p>
            <a:r>
              <a:rPr lang="de-DE" sz="700" dirty="0"/>
              <a:t>FABO plus (keine </a:t>
            </a:r>
            <a:r>
              <a:rPr lang="de-DE" sz="700" dirty="0" err="1"/>
              <a:t>Ki</a:t>
            </a:r>
            <a:r>
              <a:rPr lang="de-DE" sz="700" dirty="0"/>
              <a:t>), </a:t>
            </a:r>
            <a:r>
              <a:rPr lang="de-DE" sz="700" dirty="0" err="1"/>
              <a:t>Gew.mitglied</a:t>
            </a:r>
            <a:r>
              <a:rPr lang="de-DE" sz="700" dirty="0"/>
              <a:t>, E-Card (Novemberabrechnung)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436189" y="1585658"/>
            <a:ext cx="150372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b="1" dirty="0"/>
              <a:t>Sozialversicherung</a:t>
            </a:r>
            <a:r>
              <a:rPr lang="de-DE" sz="600" dirty="0"/>
              <a:t> abhängig von Brutto, Höchstbeitragsgrundlage 6.060,00</a:t>
            </a:r>
          </a:p>
          <a:p>
            <a:r>
              <a:rPr lang="de-DE" sz="600" b="1" dirty="0"/>
              <a:t>Freibetrag:</a:t>
            </a:r>
            <a:r>
              <a:rPr lang="de-DE" sz="600" dirty="0"/>
              <a:t> laut Bescheid vom Finanzamt</a:t>
            </a:r>
            <a:endParaRPr lang="de-DE" sz="600" b="1" dirty="0"/>
          </a:p>
          <a:p>
            <a:r>
              <a:rPr lang="de-DE" sz="600" b="1" dirty="0"/>
              <a:t>PP klein/groß</a:t>
            </a:r>
            <a:r>
              <a:rPr lang="de-DE" sz="600" dirty="0"/>
              <a:t>: abhängig ob öffentliche Verkehrsmittel zumutbar sind</a:t>
            </a:r>
          </a:p>
          <a:p>
            <a:r>
              <a:rPr lang="de-DE" sz="600" b="1" dirty="0" err="1"/>
              <a:t>Gew.beitrag</a:t>
            </a:r>
            <a:r>
              <a:rPr lang="de-DE" sz="600" b="1" dirty="0"/>
              <a:t>: </a:t>
            </a:r>
            <a:r>
              <a:rPr lang="de-DE" sz="600" dirty="0"/>
              <a:t>1% von Brutto, max. 38,70</a:t>
            </a:r>
          </a:p>
          <a:p>
            <a:r>
              <a:rPr lang="de-DE" sz="600" b="1" dirty="0"/>
              <a:t>E-Card Gebühr: </a:t>
            </a:r>
            <a:r>
              <a:rPr lang="de-DE" sz="600" dirty="0"/>
              <a:t>13,80 nur im November</a:t>
            </a:r>
            <a:endParaRPr lang="de-DE" sz="600" b="1" dirty="0"/>
          </a:p>
          <a:p>
            <a:r>
              <a:rPr lang="de-DE" sz="600" b="1" dirty="0"/>
              <a:t>Lohnsteuer: </a:t>
            </a:r>
            <a:r>
              <a:rPr lang="de-DE" sz="600" dirty="0"/>
              <a:t>Bemessungsgrundlage bestimmt %Satz, Abzug abhängig ob man Alleinverdiener ist bzw. Anzahl der Kinder</a:t>
            </a:r>
          </a:p>
          <a:p>
            <a:r>
              <a:rPr lang="de-DE" sz="600" b="1" dirty="0"/>
              <a:t>Pendlereuro:</a:t>
            </a:r>
            <a:r>
              <a:rPr lang="de-DE" sz="600" dirty="0"/>
              <a:t> Anzahl der km *8/12</a:t>
            </a:r>
          </a:p>
          <a:p>
            <a:r>
              <a:rPr lang="de-DE" sz="600" b="1" dirty="0"/>
              <a:t>Familienbonus plus: </a:t>
            </a:r>
            <a:r>
              <a:rPr lang="de-DE" sz="600" dirty="0"/>
              <a:t>125,00 EUR pro Monat pro Kind unter 18 (voll), 50% davon halb,</a:t>
            </a:r>
            <a:endParaRPr lang="de-DE" sz="6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9333BD-A62B-FED6-2638-0F58DC8FD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" y="3505584"/>
            <a:ext cx="3273721" cy="33524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E5496B3-4110-C15F-13CD-AF10B3906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600" y="455309"/>
            <a:ext cx="3919787" cy="558989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A7C243-6831-8626-3645-F2E1C9CD6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189" y="5126990"/>
            <a:ext cx="1618901" cy="95326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E13273F-0109-0013-0A5D-9F3359FEB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7" y="542270"/>
            <a:ext cx="3385096" cy="28101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105A816-E843-8040-602B-6C82BE45D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8064" y="3394909"/>
            <a:ext cx="1893765" cy="7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91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Macintosh PowerPoint</Application>
  <PresentationFormat>Bildschirmpräsentation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Office-Design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HOLZHEU Werner</cp:lastModifiedBy>
  <cp:revision>218</cp:revision>
  <cp:lastPrinted>2024-01-10T06:29:37Z</cp:lastPrinted>
  <dcterms:created xsi:type="dcterms:W3CDTF">2015-09-21T19:41:13Z</dcterms:created>
  <dcterms:modified xsi:type="dcterms:W3CDTF">2024-01-10T16:39:41Z</dcterms:modified>
</cp:coreProperties>
</file>