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1668185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6561"/>
              </a:lnSpc>
              <a:buNone/>
            </a:pPr>
            <a:r>
              <a:rPr lang="en-US" sz="5249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Introduction to Signa Holding and Reno Benko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6319599" y="4501039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Signa Holding, led by Reno Benko, is a prominent real estate and retail investment company headquartered in Vienna. The company has a diverse portfolio of high-value properties and retail brands across Europe, making it a key player in the industry.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6319599" y="618922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219" y="6196846"/>
            <a:ext cx="340162" cy="34016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786086" y="6172557"/>
            <a:ext cx="227076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by Werner Holzheu</a:t>
            </a:r>
            <a:endParaRPr lang="en-US" sz="2187" dirty="0"/>
          </a:p>
        </p:txBody>
      </p:sp>
      <p:pic>
        <p:nvPicPr>
          <p:cNvPr id="10" name="Image 3" descr="preencoded.png">
            <a:hlinkClick r:id="rId5" tooltip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855345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Overview of the financial problems in 2023</a:t>
            </a:r>
            <a:endParaRPr lang="en-US" sz="4374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376" y="2688431"/>
            <a:ext cx="2905006" cy="179534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624376" y="4761428"/>
            <a:ext cx="25222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Market Turbulence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624376" y="5241846"/>
            <a:ext cx="290500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The year 2023 brought significant financial challenges, including market turbulence and economic instability, impacting various industries and companies globally.</a:t>
            </a:r>
            <a:endParaRPr lang="en-US" sz="175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638" y="2688431"/>
            <a:ext cx="2905006" cy="179534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862638" y="4761428"/>
            <a:ext cx="28803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Operational Setbacks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862638" y="5241846"/>
            <a:ext cx="290500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Signa Holding faced unforeseen economic hurdles, leading to operational setbacks and financial constraints in the form of reduced profitability and growth.</a:t>
            </a:r>
            <a:endParaRPr lang="en-US" sz="175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0899" y="2688431"/>
            <a:ext cx="2905125" cy="179546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00899" y="476154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Liquidity Issues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100899" y="5241965"/>
            <a:ext cx="290512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Liquidity concerns emerged, compounding the financial problems and necessitating strategic measures to ensure sustainable operations.</a:t>
            </a:r>
            <a:endParaRPr lang="en-US" sz="1750" dirty="0"/>
          </a:p>
        </p:txBody>
      </p:sp>
      <p:pic>
        <p:nvPicPr>
          <p:cNvPr id="14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124069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Factors contributing to the financial problems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490799" y="2846070"/>
            <a:ext cx="4542115" cy="2373987"/>
          </a:xfrm>
          <a:prstGeom prst="roundRect">
            <a:avLst>
              <a:gd name="adj" fmla="val 4212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726781" y="3082052"/>
            <a:ext cx="26746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Economic Downturn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4726781" y="3562469"/>
            <a:ext cx="407015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The widespread economic downturn, influenced by global events, played a pivotal role in exacerbating the financial challenges faced by Signa Holding.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9255085" y="2846070"/>
            <a:ext cx="4542115" cy="2373987"/>
          </a:xfrm>
          <a:prstGeom prst="roundRect">
            <a:avLst>
              <a:gd name="adj" fmla="val 4212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9491067" y="3082052"/>
            <a:ext cx="38328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Industry-specific Challenges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9491067" y="3562469"/>
            <a:ext cx="407015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Specific industry-related obstacles, such as supply chain disruptions and shifting consumer behaviors, added complexity to the financial landscape.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490799" y="5442228"/>
            <a:ext cx="9306401" cy="1663184"/>
          </a:xfrm>
          <a:prstGeom prst="roundRect">
            <a:avLst>
              <a:gd name="adj" fmla="val 6012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4726781" y="5678210"/>
            <a:ext cx="25908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Regulatory Impacts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4726781" y="6158627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Changes in regulatory frameworks and compliance requirements also contributed to the financial strain, requiring adaptive strategies.</a:t>
            </a:r>
            <a:endParaRPr lang="en-US" sz="1750" dirty="0"/>
          </a:p>
        </p:txBody>
      </p:sp>
      <p:pic>
        <p:nvPicPr>
          <p:cNvPr id="15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1871" y="607576"/>
            <a:ext cx="9304139" cy="1377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22"/>
              </a:lnSpc>
              <a:buNone/>
            </a:pPr>
            <a:r>
              <a:rPr lang="en-US" sz="4338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Impact on Signa Holding's operations and performance</a:t>
            </a:r>
            <a:endParaRPr lang="en-US" sz="4338" dirty="0"/>
          </a:p>
        </p:txBody>
      </p:sp>
      <p:sp>
        <p:nvSpPr>
          <p:cNvPr id="6" name="Shape 2"/>
          <p:cNvSpPr/>
          <p:nvPr/>
        </p:nvSpPr>
        <p:spPr>
          <a:xfrm>
            <a:off x="4800362" y="2315170"/>
            <a:ext cx="44053" cy="5306854"/>
          </a:xfrm>
          <a:prstGeom prst="roundRect">
            <a:avLst>
              <a:gd name="adj" fmla="val 225099"/>
            </a:avLst>
          </a:prstGeom>
          <a:solidFill>
            <a:srgbClr val="643557"/>
          </a:solidFill>
          <a:ln/>
        </p:spPr>
      </p:sp>
      <p:sp>
        <p:nvSpPr>
          <p:cNvPr id="7" name="Shape 3"/>
          <p:cNvSpPr/>
          <p:nvPr/>
        </p:nvSpPr>
        <p:spPr>
          <a:xfrm>
            <a:off x="5070277" y="2713077"/>
            <a:ext cx="771168" cy="44053"/>
          </a:xfrm>
          <a:prstGeom prst="roundRect">
            <a:avLst>
              <a:gd name="adj" fmla="val 225099"/>
            </a:avLst>
          </a:prstGeom>
          <a:solidFill>
            <a:srgbClr val="643557"/>
          </a:solidFill>
          <a:ln/>
        </p:spPr>
      </p:sp>
      <p:sp>
        <p:nvSpPr>
          <p:cNvPr id="8" name="Shape 4"/>
          <p:cNvSpPr/>
          <p:nvPr/>
        </p:nvSpPr>
        <p:spPr>
          <a:xfrm>
            <a:off x="4574500" y="2487335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542C49"/>
          </a:solidFill>
          <a:ln w="13692">
            <a:solidFill>
              <a:srgbClr val="643557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4761428" y="2528649"/>
            <a:ext cx="121920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53"/>
              </a:lnSpc>
              <a:buNone/>
            </a:pPr>
            <a:r>
              <a:rPr lang="en-US" sz="2603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1</a:t>
            </a:r>
            <a:endParaRPr lang="en-US" sz="2603" dirty="0"/>
          </a:p>
        </p:txBody>
      </p:sp>
      <p:sp>
        <p:nvSpPr>
          <p:cNvPr id="10" name="Text 6"/>
          <p:cNvSpPr/>
          <p:nvPr/>
        </p:nvSpPr>
        <p:spPr>
          <a:xfrm>
            <a:off x="6034326" y="2535436"/>
            <a:ext cx="2247900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11"/>
              </a:lnSpc>
              <a:buNone/>
            </a:pPr>
            <a:r>
              <a:rPr lang="en-US" sz="2169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Revenue Decline</a:t>
            </a:r>
            <a:endParaRPr lang="en-US" sz="2169" dirty="0"/>
          </a:p>
        </p:txBody>
      </p:sp>
      <p:sp>
        <p:nvSpPr>
          <p:cNvPr id="11" name="Text 7"/>
          <p:cNvSpPr/>
          <p:nvPr/>
        </p:nvSpPr>
        <p:spPr>
          <a:xfrm>
            <a:off x="6034326" y="3011924"/>
            <a:ext cx="7761684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76"/>
              </a:lnSpc>
              <a:buNone/>
            </a:pPr>
            <a:r>
              <a:rPr lang="en-US" sz="1735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Marked reduction in revenue streams led to challenges in maintaining operational stability and investment momentum.</a:t>
            </a:r>
            <a:endParaRPr lang="en-US" sz="1735" dirty="0"/>
          </a:p>
        </p:txBody>
      </p:sp>
      <p:sp>
        <p:nvSpPr>
          <p:cNvPr id="12" name="Shape 8"/>
          <p:cNvSpPr/>
          <p:nvPr/>
        </p:nvSpPr>
        <p:spPr>
          <a:xfrm>
            <a:off x="5070277" y="4555450"/>
            <a:ext cx="771168" cy="44053"/>
          </a:xfrm>
          <a:prstGeom prst="roundRect">
            <a:avLst>
              <a:gd name="adj" fmla="val 225099"/>
            </a:avLst>
          </a:prstGeom>
          <a:solidFill>
            <a:srgbClr val="643557"/>
          </a:solidFill>
          <a:ln/>
        </p:spPr>
      </p:sp>
      <p:sp>
        <p:nvSpPr>
          <p:cNvPr id="13" name="Shape 9"/>
          <p:cNvSpPr/>
          <p:nvPr/>
        </p:nvSpPr>
        <p:spPr>
          <a:xfrm>
            <a:off x="4574500" y="4329708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542C49"/>
          </a:solidFill>
          <a:ln w="13692">
            <a:solidFill>
              <a:srgbClr val="643557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727138" y="4371023"/>
            <a:ext cx="190500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53"/>
              </a:lnSpc>
              <a:buNone/>
            </a:pPr>
            <a:r>
              <a:rPr lang="en-US" sz="2603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2</a:t>
            </a:r>
            <a:endParaRPr lang="en-US" sz="2603" dirty="0"/>
          </a:p>
        </p:txBody>
      </p:sp>
      <p:sp>
        <p:nvSpPr>
          <p:cNvPr id="15" name="Text 11"/>
          <p:cNvSpPr/>
          <p:nvPr/>
        </p:nvSpPr>
        <p:spPr>
          <a:xfrm>
            <a:off x="6034326" y="4377809"/>
            <a:ext cx="2522220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11"/>
              </a:lnSpc>
              <a:buNone/>
            </a:pPr>
            <a:r>
              <a:rPr lang="en-US" sz="2169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Market Positioning</a:t>
            </a:r>
            <a:endParaRPr lang="en-US" sz="2169" dirty="0"/>
          </a:p>
        </p:txBody>
      </p:sp>
      <p:sp>
        <p:nvSpPr>
          <p:cNvPr id="16" name="Text 12"/>
          <p:cNvSpPr/>
          <p:nvPr/>
        </p:nvSpPr>
        <p:spPr>
          <a:xfrm>
            <a:off x="6034326" y="4854297"/>
            <a:ext cx="7761684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76"/>
              </a:lnSpc>
              <a:buNone/>
            </a:pPr>
            <a:r>
              <a:rPr lang="en-US" sz="1735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The company's competitive positioning and market influence faced strain due to the financial constraints and evolving market dynamics.</a:t>
            </a:r>
            <a:endParaRPr lang="en-US" sz="1735" dirty="0"/>
          </a:p>
        </p:txBody>
      </p:sp>
      <p:sp>
        <p:nvSpPr>
          <p:cNvPr id="17" name="Shape 13"/>
          <p:cNvSpPr/>
          <p:nvPr/>
        </p:nvSpPr>
        <p:spPr>
          <a:xfrm>
            <a:off x="5070277" y="6397823"/>
            <a:ext cx="771168" cy="44053"/>
          </a:xfrm>
          <a:prstGeom prst="roundRect">
            <a:avLst>
              <a:gd name="adj" fmla="val 225099"/>
            </a:avLst>
          </a:prstGeom>
          <a:solidFill>
            <a:srgbClr val="643557"/>
          </a:solidFill>
          <a:ln/>
        </p:spPr>
      </p:sp>
      <p:sp>
        <p:nvSpPr>
          <p:cNvPr id="18" name="Shape 14"/>
          <p:cNvSpPr/>
          <p:nvPr/>
        </p:nvSpPr>
        <p:spPr>
          <a:xfrm>
            <a:off x="4574500" y="6172081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542C49"/>
          </a:solidFill>
          <a:ln w="13692">
            <a:solidFill>
              <a:srgbClr val="643557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727138" y="6213396"/>
            <a:ext cx="190500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53"/>
              </a:lnSpc>
              <a:buNone/>
            </a:pPr>
            <a:r>
              <a:rPr lang="en-US" sz="2603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3</a:t>
            </a:r>
            <a:endParaRPr lang="en-US" sz="2603" dirty="0"/>
          </a:p>
        </p:txBody>
      </p:sp>
      <p:sp>
        <p:nvSpPr>
          <p:cNvPr id="20" name="Text 16"/>
          <p:cNvSpPr/>
          <p:nvPr/>
        </p:nvSpPr>
        <p:spPr>
          <a:xfrm>
            <a:off x="6034326" y="6220182"/>
            <a:ext cx="3101340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11"/>
              </a:lnSpc>
              <a:buNone/>
            </a:pPr>
            <a:r>
              <a:rPr lang="en-US" sz="2169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Employee Engagement</a:t>
            </a:r>
            <a:endParaRPr lang="en-US" sz="2169" dirty="0"/>
          </a:p>
        </p:txBody>
      </p:sp>
      <p:sp>
        <p:nvSpPr>
          <p:cNvPr id="21" name="Text 17"/>
          <p:cNvSpPr/>
          <p:nvPr/>
        </p:nvSpPr>
        <p:spPr>
          <a:xfrm>
            <a:off x="6034326" y="6696670"/>
            <a:ext cx="7761684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76"/>
              </a:lnSpc>
              <a:buNone/>
            </a:pPr>
            <a:r>
              <a:rPr lang="en-US" sz="1735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Employee morale and engagement were affected due to the uncertainties surrounding the company's financial situation, necessitating holistic support measures.</a:t>
            </a:r>
            <a:endParaRPr lang="en-US" sz="1735" dirty="0"/>
          </a:p>
        </p:txBody>
      </p:sp>
      <p:pic>
        <p:nvPicPr>
          <p:cNvPr id="22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935236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Strategies implemented to address the financial problems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624376" y="294191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813328" y="2983587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3346490" y="3018234"/>
            <a:ext cx="26441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Cost Rationalization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3346490" y="3498652"/>
            <a:ext cx="385762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Strategic cost-cutting initiatives were employed to streamline operations without compromising long-term growth prospects.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426285" y="294191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577138" y="2983587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8148399" y="3018234"/>
            <a:ext cx="25603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Asset Optimization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8148399" y="3498652"/>
            <a:ext cx="385762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Efforts focused on optimizing the existing asset portfolio and exploring avenues for asset value enhancement and utilization.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2624376" y="531602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779038" y="5357693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3346490" y="5392341"/>
            <a:ext cx="30251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Partnership Expansion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3346490" y="5872758"/>
            <a:ext cx="385762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Forming strategic partnerships and collaborations to diversify revenue streams and foster mutually beneficial growth opportunities.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7426285" y="531602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573327" y="5357693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8148399" y="5392341"/>
            <a:ext cx="25679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Debt Restructuring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8148399" y="5872758"/>
            <a:ext cx="385762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Engagement in proactive debt restructuring to alleviate financial burdens and pave the way for sustainable financial health.</a:t>
            </a:r>
            <a:endParaRPr lang="en-US" sz="1750" dirty="0"/>
          </a:p>
        </p:txBody>
      </p:sp>
      <p:pic>
        <p:nvPicPr>
          <p:cNvPr id="21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458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3025497" y="558760"/>
            <a:ext cx="8579406" cy="12699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000"/>
              </a:lnSpc>
              <a:buNone/>
            </a:pPr>
            <a:r>
              <a:rPr lang="en-US" sz="40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Challenges faced in resolving the financial problems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3025497" y="2336483"/>
            <a:ext cx="2400300" cy="3174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Market Uncertainty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3025497" y="2857024"/>
            <a:ext cx="2528888" cy="1625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560"/>
              </a:lnSpc>
              <a:buNone/>
            </a:pPr>
            <a:r>
              <a:rPr lang="en-US" sz="160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Navigating through unpredictable market conditions and their impact on strategic decision-making and investment planning.</a:t>
            </a:r>
            <a:endParaRPr lang="en-US" sz="160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497" y="4711303"/>
            <a:ext cx="2528888" cy="273391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057781" y="2336483"/>
            <a:ext cx="2528888" cy="6348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Stakeholder Confidence</a:t>
            </a:r>
            <a:endParaRPr lang="en-US" sz="2000" dirty="0"/>
          </a:p>
        </p:txBody>
      </p:sp>
      <p:sp>
        <p:nvSpPr>
          <p:cNvPr id="9" name="Text 5"/>
          <p:cNvSpPr/>
          <p:nvPr/>
        </p:nvSpPr>
        <p:spPr>
          <a:xfrm>
            <a:off x="6057781" y="3174444"/>
            <a:ext cx="2528888" cy="1625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560"/>
              </a:lnSpc>
              <a:buNone/>
            </a:pPr>
            <a:r>
              <a:rPr lang="en-US" sz="160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Rebuilding and sustaining stakeholder confidence amidst the financial challenges and restructuring endeavors.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9090065" y="2336483"/>
            <a:ext cx="2331720" cy="3174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Economic Volatility</a:t>
            </a:r>
            <a:endParaRPr lang="en-US" sz="2000" dirty="0"/>
          </a:p>
        </p:txBody>
      </p:sp>
      <p:sp>
        <p:nvSpPr>
          <p:cNvPr id="11" name="Text 7"/>
          <p:cNvSpPr/>
          <p:nvPr/>
        </p:nvSpPr>
        <p:spPr>
          <a:xfrm>
            <a:off x="9090065" y="2857024"/>
            <a:ext cx="2528888" cy="19509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560"/>
              </a:lnSpc>
              <a:buNone/>
            </a:pPr>
            <a:r>
              <a:rPr lang="en-US" sz="160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Adapting to economic volatility and leveraging flexibility to address financial uncertainties while maintaining operational resilience.</a:t>
            </a:r>
            <a:endParaRPr lang="en-US" sz="1600" dirty="0"/>
          </a:p>
        </p:txBody>
      </p:sp>
      <p:pic>
        <p:nvPicPr>
          <p:cNvPr id="12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0" y="0"/>
            <a:ext cx="3657600" cy="823079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28556" y="607576"/>
            <a:ext cx="9315688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37"/>
              </a:lnSpc>
              <a:buNone/>
            </a:pPr>
            <a:r>
              <a:rPr lang="en-US" sz="435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Future outlook for Signa Holding and Reno Benko</a:t>
            </a:r>
            <a:endParaRPr lang="en-US" sz="4350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56" y="2320052"/>
            <a:ext cx="1104781" cy="176772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264688" y="2540913"/>
            <a:ext cx="3398520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19"/>
              </a:lnSpc>
              <a:buNone/>
            </a:pPr>
            <a:r>
              <a:rPr lang="en-US" sz="2175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Resilience &amp; Adaptability</a:t>
            </a:r>
            <a:endParaRPr lang="en-US" sz="2175" dirty="0"/>
          </a:p>
        </p:txBody>
      </p:sp>
      <p:sp>
        <p:nvSpPr>
          <p:cNvPr id="8" name="Text 3"/>
          <p:cNvSpPr/>
          <p:nvPr/>
        </p:nvSpPr>
        <p:spPr>
          <a:xfrm>
            <a:off x="2264688" y="3018711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84"/>
              </a:lnSpc>
              <a:buNone/>
            </a:pPr>
            <a:r>
              <a:rPr lang="en-US" sz="174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Embracing resilience and adaptability to navigate through dynamic market landscapes and emerge stronger from the financial turbulence.</a:t>
            </a:r>
            <a:endParaRPr lang="en-US" sz="1740" dirty="0"/>
          </a:p>
        </p:txBody>
      </p:sp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56" y="4087773"/>
            <a:ext cx="1104781" cy="17677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264688" y="4308634"/>
            <a:ext cx="2240280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19"/>
              </a:lnSpc>
              <a:buNone/>
            </a:pPr>
            <a:r>
              <a:rPr lang="en-US" sz="2175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Innovation Focus</a:t>
            </a:r>
            <a:endParaRPr lang="en-US" sz="2175" dirty="0"/>
          </a:p>
        </p:txBody>
      </p:sp>
      <p:sp>
        <p:nvSpPr>
          <p:cNvPr id="11" name="Text 5"/>
          <p:cNvSpPr/>
          <p:nvPr/>
        </p:nvSpPr>
        <p:spPr>
          <a:xfrm>
            <a:off x="2264688" y="4786432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84"/>
              </a:lnSpc>
              <a:buNone/>
            </a:pPr>
            <a:r>
              <a:rPr lang="en-US" sz="174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Shift of focus towards innovation-driven strategies and forward-thinking approaches to drive sustainable growth and prosperity.</a:t>
            </a:r>
            <a:endParaRPr lang="en-US" sz="1740" dirty="0"/>
          </a:p>
        </p:txBody>
      </p:sp>
      <p:pic>
        <p:nvPicPr>
          <p:cNvPr id="1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56" y="5855494"/>
            <a:ext cx="1104781" cy="1767721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2264688" y="6076355"/>
            <a:ext cx="2674620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19"/>
              </a:lnSpc>
              <a:buNone/>
            </a:pPr>
            <a:r>
              <a:rPr lang="en-US" sz="2175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Strategic Expansion</a:t>
            </a:r>
            <a:endParaRPr lang="en-US" sz="2175" dirty="0"/>
          </a:p>
        </p:txBody>
      </p:sp>
      <p:sp>
        <p:nvSpPr>
          <p:cNvPr id="14" name="Text 7"/>
          <p:cNvSpPr/>
          <p:nvPr/>
        </p:nvSpPr>
        <p:spPr>
          <a:xfrm>
            <a:off x="2264688" y="6554153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84"/>
              </a:lnSpc>
              <a:buNone/>
            </a:pPr>
            <a:r>
              <a:rPr lang="en-US" sz="174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Exploring strategic expansion opportunities and venturing into emerging markets to diversify revenue sources and enhance market presence.</a:t>
            </a:r>
            <a:endParaRPr lang="en-US" sz="1740" dirty="0"/>
          </a:p>
        </p:txBody>
      </p:sp>
      <p:pic>
        <p:nvPicPr>
          <p:cNvPr id="15" name="Image 5" descr="preencoded.png">
            <a:hlinkClick r:id="rId7" tooltip="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471255"/>
            <a:ext cx="83515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Conclusion and key takeaways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490799" y="2498884"/>
            <a:ext cx="4542115" cy="2373987"/>
          </a:xfrm>
          <a:prstGeom prst="roundRect">
            <a:avLst>
              <a:gd name="adj" fmla="val 4212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726781" y="2734866"/>
            <a:ext cx="39166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Optimism Amidst Challenges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4726781" y="3215283"/>
            <a:ext cx="407015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Despite the adversities, the company maintains an optimistic outlook and is committed to surmounting the financial hurdles with resilience.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9255085" y="2498884"/>
            <a:ext cx="4542115" cy="2373987"/>
          </a:xfrm>
          <a:prstGeom prst="roundRect">
            <a:avLst>
              <a:gd name="adj" fmla="val 4212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9491067" y="2734866"/>
            <a:ext cx="33147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Leadership Commitment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9491067" y="3215283"/>
            <a:ext cx="407015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Reno Benko's steadfast leadership and strategic vision remain pivotal in steering the company towards stability and sustainable growth.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490799" y="5095042"/>
            <a:ext cx="9306401" cy="1663184"/>
          </a:xfrm>
          <a:prstGeom prst="roundRect">
            <a:avLst>
              <a:gd name="adj" fmla="val 6012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4726781" y="5331023"/>
            <a:ext cx="26670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Adaptive Strategies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4726781" y="5811441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Embracing adaptive strategies and fostering an agile organizational culture to thrive amidst evolving financial landscapes and industry dynamics.</a:t>
            </a:r>
            <a:endParaRPr lang="en-US" sz="1750" dirty="0"/>
          </a:p>
        </p:txBody>
      </p:sp>
      <p:pic>
        <p:nvPicPr>
          <p:cNvPr id="15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2024-01-04T22:05:04Z</dcterms:created>
  <dcterms:modified xsi:type="dcterms:W3CDTF">2024-01-04T22:05:04Z</dcterms:modified>
</cp:coreProperties>
</file>