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5" r:id="rId3"/>
    <p:sldId id="259" r:id="rId4"/>
    <p:sldId id="261" r:id="rId5"/>
    <p:sldId id="268" r:id="rId6"/>
    <p:sldId id="264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4660"/>
  </p:normalViewPr>
  <p:slideViewPr>
    <p:cSldViewPr snapToGrid="0" snapToObjects="1">
      <p:cViewPr>
        <p:scale>
          <a:sx n="247" d="100"/>
          <a:sy n="247" d="100"/>
        </p:scale>
        <p:origin x="-1928" y="-2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03.01.24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0" y="1"/>
            <a:ext cx="37335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Vollkostenkostenrechnung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33506" y="1"/>
            <a:ext cx="54104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Ziel/Kompetenzen: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800" dirty="0">
                <a:latin typeface="+mj-lt"/>
                <a:cs typeface="Chalkduster"/>
              </a:rPr>
              <a:t>System der Kostenrechnung erklären können, Betriebsüberleitungsbogen erläutern können, 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800" dirty="0">
                <a:latin typeface="+mj-lt"/>
                <a:cs typeface="Chalkduster"/>
              </a:rPr>
              <a:t>Unterschiede zwischen Aufwendungen und Kosten erklären können (kalkulatorische Wagnisse, Abschreibungen, ...)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421161"/>
            <a:ext cx="3733506" cy="344467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69" y="773921"/>
            <a:ext cx="2083153" cy="104314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0" y="3170171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System der Vollkostenrechnung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966192" y="419108"/>
            <a:ext cx="385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200" b="1" dirty="0"/>
              <a:t>Kostenarten </a:t>
            </a:r>
            <a:r>
              <a:rPr lang="mr-IN" sz="1200" b="1" dirty="0"/>
              <a:t>–</a:t>
            </a:r>
            <a:r>
              <a:rPr lang="de-DE" sz="1200" b="1" dirty="0"/>
              <a:t> BÜB erstellen können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91615" y="1856785"/>
            <a:ext cx="385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2) Kostenstellen </a:t>
            </a:r>
            <a:r>
              <a:rPr lang="mr-IN" sz="1200" b="1" dirty="0"/>
              <a:t>–</a:t>
            </a:r>
            <a:r>
              <a:rPr lang="de-DE" sz="1200" b="1" dirty="0"/>
              <a:t> Rechnung: BAB erstellen können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96" y="815407"/>
            <a:ext cx="2007835" cy="826147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940792" y="5028932"/>
            <a:ext cx="479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3) Kostenträger </a:t>
            </a:r>
            <a:r>
              <a:rPr lang="mr-IN" sz="1200" b="1" dirty="0"/>
              <a:t>–</a:t>
            </a:r>
            <a:r>
              <a:rPr lang="de-DE" sz="1200" b="1" dirty="0"/>
              <a:t> Rechnung: Preiskalkulation NRA Kalkulationen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-2977" y="409729"/>
            <a:ext cx="3648854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</a:rPr>
              <a:t>Kostenrechnung / Controlling = Internes Rechnungswesen</a:t>
            </a:r>
          </a:p>
          <a:p>
            <a:endParaRPr lang="de-DE" sz="1000" dirty="0">
              <a:latin typeface="+mj-lt"/>
            </a:endParaRPr>
          </a:p>
          <a:p>
            <a:r>
              <a:rPr lang="de-DE" sz="1000" dirty="0">
                <a:latin typeface="+mj-lt"/>
              </a:rPr>
              <a:t>Im Gegensatz zum externen Rechnungswesen (Bilanz &amp; G&amp;V) geht es beim Internen Rechnungswesen um die Unternehmenssteuerung / Controlling (</a:t>
            </a:r>
            <a:r>
              <a:rPr lang="de-DE" sz="1000" dirty="0" err="1">
                <a:latin typeface="+mj-lt"/>
              </a:rPr>
              <a:t>to</a:t>
            </a:r>
            <a:r>
              <a:rPr lang="de-DE" sz="1000" dirty="0">
                <a:latin typeface="+mj-lt"/>
              </a:rPr>
              <a:t> </a:t>
            </a:r>
            <a:r>
              <a:rPr lang="de-DE" sz="1000" dirty="0" err="1">
                <a:latin typeface="+mj-lt"/>
              </a:rPr>
              <a:t>control</a:t>
            </a:r>
            <a:r>
              <a:rPr lang="de-DE" sz="1000" dirty="0">
                <a:latin typeface="+mj-lt"/>
              </a:rPr>
              <a:t> = steuern) </a:t>
            </a:r>
          </a:p>
          <a:p>
            <a:endParaRPr lang="de-DE" sz="1000" dirty="0">
              <a:latin typeface="+mj-lt"/>
            </a:endParaRPr>
          </a:p>
          <a:p>
            <a:r>
              <a:rPr lang="de-DE" sz="1000" dirty="0">
                <a:latin typeface="+mj-lt"/>
              </a:rPr>
              <a:t>Es sollen Entscheidungsgrundlagen getroffen werden.</a:t>
            </a:r>
          </a:p>
          <a:p>
            <a:r>
              <a:rPr lang="de-DE" sz="1000" dirty="0">
                <a:latin typeface="+mj-lt"/>
              </a:rPr>
              <a:t>z.B. Welche Preise soll ich für meine Produkte verlangen?</a:t>
            </a:r>
          </a:p>
          <a:p>
            <a:r>
              <a:rPr lang="de-DE" sz="1000" dirty="0">
                <a:latin typeface="+mj-lt"/>
              </a:rPr>
              <a:t>Soll man einen Auftrag annehmen oder ablehnen?</a:t>
            </a:r>
          </a:p>
          <a:p>
            <a:r>
              <a:rPr lang="de-DE" sz="1000" dirty="0">
                <a:latin typeface="+mj-lt"/>
              </a:rPr>
              <a:t>Nach welchen Prioritäten soll produziert werden?</a:t>
            </a:r>
          </a:p>
          <a:p>
            <a:endParaRPr lang="de-DE" sz="1000" dirty="0">
              <a:latin typeface="+mj-lt"/>
            </a:endParaRPr>
          </a:p>
          <a:p>
            <a:r>
              <a:rPr lang="de-DE" sz="1000" b="1" dirty="0">
                <a:latin typeface="+mj-lt"/>
              </a:rPr>
              <a:t>1) Vollkostenrechnung (Anwendung, bei Vollauslastung)</a:t>
            </a:r>
          </a:p>
          <a:p>
            <a:r>
              <a:rPr lang="de-DE" sz="1000" b="1" dirty="0">
                <a:latin typeface="+mj-lt"/>
              </a:rPr>
              <a:t>System der Vollkostenrechnung</a:t>
            </a:r>
          </a:p>
          <a:p>
            <a:r>
              <a:rPr lang="de-DE" sz="1000" dirty="0">
                <a:latin typeface="+mj-lt"/>
              </a:rPr>
              <a:t>Instrumente der </a:t>
            </a:r>
            <a:r>
              <a:rPr lang="de-DE" sz="1000" b="1" dirty="0">
                <a:latin typeface="+mj-lt"/>
              </a:rPr>
              <a:t>Vollkostenrechnung</a:t>
            </a:r>
            <a:r>
              <a:rPr lang="de-DE" sz="1000" dirty="0">
                <a:latin typeface="+mj-lt"/>
              </a:rPr>
              <a:t> sind die</a:t>
            </a:r>
          </a:p>
          <a:p>
            <a:r>
              <a:rPr lang="de-DE" sz="1000" dirty="0">
                <a:latin typeface="+mj-lt"/>
              </a:rPr>
              <a:t>1) Kostenartenrechnung (BÜB)</a:t>
            </a:r>
          </a:p>
          <a:p>
            <a:r>
              <a:rPr lang="de-DE" sz="1000" dirty="0">
                <a:latin typeface="+mj-lt"/>
              </a:rPr>
              <a:t>2) Kostenstellenrechnung (BAB)</a:t>
            </a:r>
          </a:p>
          <a:p>
            <a:r>
              <a:rPr lang="de-DE" sz="1000" dirty="0">
                <a:latin typeface="+mj-lt"/>
              </a:rPr>
              <a:t>3) Kostenträgerrechnung (Absatz-Kalkulation)</a:t>
            </a:r>
          </a:p>
        </p:txBody>
      </p:sp>
      <p:sp>
        <p:nvSpPr>
          <p:cNvPr id="23" name="Line 670"/>
          <p:cNvSpPr>
            <a:spLocks noChangeShapeType="1"/>
          </p:cNvSpPr>
          <p:nvPr/>
        </p:nvSpPr>
        <p:spPr bwMode="auto">
          <a:xfrm rot="10800000" flipH="1" flipV="1">
            <a:off x="6134150" y="5914483"/>
            <a:ext cx="29807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4" name="Line 670"/>
          <p:cNvSpPr>
            <a:spLocks noChangeShapeType="1"/>
          </p:cNvSpPr>
          <p:nvPr/>
        </p:nvSpPr>
        <p:spPr bwMode="auto">
          <a:xfrm rot="10800000" flipH="1" flipV="1">
            <a:off x="6134150" y="5683788"/>
            <a:ext cx="298070" cy="20757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0725" y="5179243"/>
            <a:ext cx="2198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Gemeinkostenzuschlag + Gewinnzuschlag = NRA</a:t>
            </a: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6470319" y="5472268"/>
          <a:ext cx="1251281" cy="660400"/>
        </p:xfrm>
        <a:graphic>
          <a:graphicData uri="http://schemas.openxmlformats.org/drawingml/2006/table">
            <a:tbl>
              <a:tblPr/>
              <a:tblGrid>
                <a:gridCol w="857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Gr.preis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6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in% des WES</a:t>
                      </a:r>
                    </a:p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=10,20/3*100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7848507" y="5333134"/>
          <a:ext cx="1257277" cy="909453"/>
        </p:xfrm>
        <a:graphic>
          <a:graphicData uri="http://schemas.openxmlformats.org/drawingml/2006/table">
            <a:tbl>
              <a:tblPr/>
              <a:tblGrid>
                <a:gridCol w="70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NRA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+10,20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=13,20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53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UST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         1,32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3962107" y="5365854"/>
          <a:ext cx="2222840" cy="986528"/>
        </p:xfrm>
        <a:graphic>
          <a:graphicData uri="http://schemas.openxmlformats.org/drawingml/2006/table">
            <a:tbl>
              <a:tblPr/>
              <a:tblGrid>
                <a:gridCol w="135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78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1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 (Speisen + Getränke)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7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Gewinn z.B.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4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netto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1,32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14,52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3758906" y="6379839"/>
            <a:ext cx="5385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i="1" dirty="0"/>
              <a:t>Controlling Praxis</a:t>
            </a:r>
            <a:r>
              <a:rPr lang="de-DE" sz="800" i="1" dirty="0"/>
              <a:t>: NRA kann erhöht werden durch, Veränderung der Portionsgrößen, Veränderung der Zutaten,   Einsparung von Gemeinkosten, Preisverhandlungen mit Lieferanten, Veränderung der Gewinnmarge in  Wettbewerbssituationen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014493" y="2095787"/>
            <a:ext cx="45143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Aufteilung der Gemeinkosten auf Kostenstellen, Ermittlung der GK-Zuschlagssätze und Betriebsergebnis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986595" y="585696"/>
            <a:ext cx="517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Überleitung von Aufwänden aus der G&amp;V in Kosten und Leistungen als Basis für weitere Schritte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E59D65-EAB4-6E43-80A8-7EE923D0F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757" y="2312851"/>
            <a:ext cx="4518455" cy="17040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9B8090-BD7B-D748-B21B-B61040EA0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138" y="3202056"/>
            <a:ext cx="3687954" cy="16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4" grpId="0"/>
      <p:bldP spid="21" grpId="0"/>
      <p:bldP spid="22" grpId="0" animBg="1"/>
      <p:bldP spid="23" grpId="0" animBg="1"/>
      <p:bldP spid="24" grpId="0" animBg="1"/>
      <p:bldP spid="4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-1" y="1"/>
            <a:ext cx="34700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Bezugskostenrechnung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70031" y="0"/>
            <a:ext cx="56739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Ziel/Kompetenzen:</a:t>
            </a:r>
          </a:p>
          <a:p>
            <a:r>
              <a:rPr lang="de-DE" sz="800" dirty="0">
                <a:latin typeface="+mj-lt"/>
                <a:cs typeface="Chalkduster"/>
              </a:rPr>
              <a:t>Progressive und Retrograde </a:t>
            </a:r>
            <a:r>
              <a:rPr lang="de-AT" sz="800" dirty="0">
                <a:latin typeface="+mj-lt"/>
                <a:cs typeface="Chalkduster"/>
              </a:rPr>
              <a:t>Bezugskostenrechnung erklären und anwenden können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" y="723900"/>
            <a:ext cx="4530107" cy="33147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" y="4696023"/>
            <a:ext cx="3157427" cy="147617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86946" y="323334"/>
            <a:ext cx="2842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A) Einstieg: Bezugskostenrechnung: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018" y="4696023"/>
            <a:ext cx="2542579" cy="147617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599281" y="1803400"/>
            <a:ext cx="4443119" cy="17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Netto Listenpreis </a:t>
            </a:r>
          </a:p>
        </p:txBody>
      </p:sp>
      <p:sp>
        <p:nvSpPr>
          <p:cNvPr id="9" name="Rechteck 8"/>
          <p:cNvSpPr/>
          <p:nvPr/>
        </p:nvSpPr>
        <p:spPr>
          <a:xfrm>
            <a:off x="4599280" y="2044700"/>
            <a:ext cx="4443119" cy="17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Mengenrabatte, Treurabatte, Umsatzbonus, Neukundenrabatt auf den Listenpreis </a:t>
            </a:r>
          </a:p>
        </p:txBody>
      </p:sp>
      <p:sp>
        <p:nvSpPr>
          <p:cNvPr id="10" name="Rechteck 9"/>
          <p:cNvSpPr/>
          <p:nvPr/>
        </p:nvSpPr>
        <p:spPr>
          <a:xfrm>
            <a:off x="4599281" y="2400300"/>
            <a:ext cx="4443118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Alles was vom Verkäufer noch verrechnet (Fakturenspesen) wird: Gebühren für Versand, Verpackung, Versicherung, Manipulation, Mindermengenzuschlag, etc.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99279" y="2933700"/>
            <a:ext cx="4443119" cy="17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Preisnachlass für Zahlung vor Fälligkeit ... Innerhalb der Kassafrist</a:t>
            </a:r>
          </a:p>
        </p:txBody>
      </p:sp>
      <p:sp>
        <p:nvSpPr>
          <p:cNvPr id="13" name="Rechteck 12"/>
          <p:cNvSpPr/>
          <p:nvPr/>
        </p:nvSpPr>
        <p:spPr>
          <a:xfrm>
            <a:off x="4599280" y="3352800"/>
            <a:ext cx="4443117" cy="31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</a:rPr>
              <a:t>Sonstige Bezugsspesen, für Käufer  (nicht vom Verkäufer fakturiert): z.B. Transport, Versicherung, zus. Verpackung ,... </a:t>
            </a:r>
            <a:r>
              <a:rPr lang="de-DE" sz="1000" dirty="0" err="1">
                <a:solidFill>
                  <a:schemeClr val="tx1"/>
                </a:solidFill>
              </a:rPr>
              <a:t>Dh</a:t>
            </a:r>
            <a:r>
              <a:rPr lang="de-DE" sz="1000" dirty="0">
                <a:solidFill>
                  <a:schemeClr val="tx1"/>
                </a:solidFill>
              </a:rPr>
              <a:t> durch Käufer bei 3. beauftragt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99280" y="723900"/>
            <a:ext cx="444312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>
                <a:solidFill>
                  <a:schemeClr val="tx1"/>
                </a:solidFill>
              </a:rPr>
              <a:t>Generelles: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Achtung auf Menge / Angabe für 1 Stück bzw. für alles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Was ist gefragt? Für 1 Stück oder für alles? Ev. alles berechnen und dann </a:t>
            </a:r>
            <a:r>
              <a:rPr lang="de-DE" sz="1000" dirty="0" err="1">
                <a:solidFill>
                  <a:schemeClr val="tx1"/>
                </a:solidFill>
              </a:rPr>
              <a:t>divid</a:t>
            </a:r>
            <a:r>
              <a:rPr lang="de-DE" sz="10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Preise: Netto (UST ist Durchlaufposten, da man sich Vorsteuer abziehen kann)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solidFill>
                  <a:schemeClr val="tx1"/>
                </a:solidFill>
              </a:rPr>
              <a:t> Skonto wird i.d.R. ausgenutzt (Skonto nicht ausnutzen = teuerster Kredit)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5846" y="4318000"/>
            <a:ext cx="542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Beispielkalkulationen: z.B. Einkauf von Mehl durch eine Bäckerei progressiv, und Stiften retrograd:</a:t>
            </a:r>
          </a:p>
        </p:txBody>
      </p:sp>
    </p:spTree>
    <p:extLst>
      <p:ext uri="{BB962C8B-B14F-4D97-AF65-F5344CB8AC3E}">
        <p14:creationId xmlns:p14="http://schemas.microsoft.com/office/powerpoint/2010/main" val="27158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08" name="Group 7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8726"/>
              </p:ext>
            </p:extLst>
          </p:nvPr>
        </p:nvGraphicFramePr>
        <p:xfrm>
          <a:off x="1149297" y="887168"/>
          <a:ext cx="2902003" cy="664378"/>
        </p:xfrm>
        <a:graphic>
          <a:graphicData uri="http://schemas.openxmlformats.org/drawingml/2006/table">
            <a:tbl>
              <a:tblPr/>
              <a:tblGrid>
                <a:gridCol w="17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0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Kosten aus Überleitung (BÜB)</a:t>
                      </a:r>
                    </a:p>
                  </a:txBody>
                  <a:tcPr marL="90000" marR="90000" marT="46765" marB="46765" anchor="ctr" horzOverflow="overflow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5963" algn="l"/>
                          <a:tab pos="808038" algn="l"/>
                        </a:tabLst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Einzelkosten (WES: K&amp;K)</a:t>
                      </a:r>
                    </a:p>
                  </a:txBody>
                  <a:tcPr marL="90000" marR="90000" marT="46765" marB="46765" anchor="ctr" horzOverflow="overflow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Gemeinkosten</a:t>
                      </a:r>
                    </a:p>
                  </a:txBody>
                  <a:tcPr marL="90000" marR="90000" marT="46765" marB="467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217" name="Group 7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84334"/>
              </p:ext>
            </p:extLst>
          </p:nvPr>
        </p:nvGraphicFramePr>
        <p:xfrm>
          <a:off x="1149151" y="1540878"/>
          <a:ext cx="7512250" cy="3935710"/>
        </p:xfrm>
        <a:graphic>
          <a:graphicData uri="http://schemas.openxmlformats.org/drawingml/2006/table">
            <a:tbl>
              <a:tblPr/>
              <a:tblGrid>
                <a:gridCol w="1665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350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Text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Kosten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Kostenstellen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Verwaltung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Küche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Keller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Rest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Wellness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EK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 Speisen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Getr</a:t>
                      </a: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S+G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9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Gemeinkostensumme 1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(VW)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Umlage Hilfskostenstelle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(VW)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VWant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 2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</a:t>
                      </a:r>
                      <a:r>
                        <a:rPr kumimoji="0" lang="de-AT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II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Zuschlagsbasen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WES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Basis WES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Kü+Ke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Anzahl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Nächtig.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Eintritt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Sauna...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Gemeinkosten-zuschlagssätze</a:t>
                      </a:r>
                    </a:p>
                  </a:txBody>
                  <a:tcPr marL="90000" marR="90000" marT="46801" marB="46801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Kü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200%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Keller 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z.B.80%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GKZ Rest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100%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Seko/Nacht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€ 30,00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Seko/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Eintritt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z.B. € 5,00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145" name="Line 641"/>
          <p:cNvSpPr>
            <a:spLocks noChangeShapeType="1"/>
          </p:cNvSpPr>
          <p:nvPr/>
        </p:nvSpPr>
        <p:spPr bwMode="auto">
          <a:xfrm flipH="1">
            <a:off x="2861484" y="1727200"/>
            <a:ext cx="0" cy="159906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147" name="Line 643"/>
          <p:cNvSpPr>
            <a:spLocks noChangeShapeType="1"/>
          </p:cNvSpPr>
          <p:nvPr/>
        </p:nvSpPr>
        <p:spPr bwMode="auto">
          <a:xfrm rot="16200000">
            <a:off x="3601110" y="2289746"/>
            <a:ext cx="0" cy="145918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148" name="Line 644"/>
          <p:cNvSpPr>
            <a:spLocks noChangeShapeType="1"/>
          </p:cNvSpPr>
          <p:nvPr/>
        </p:nvSpPr>
        <p:spPr bwMode="auto">
          <a:xfrm rot="16200000" flipH="1">
            <a:off x="4163883" y="1430835"/>
            <a:ext cx="2" cy="256883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149" name="Line 645"/>
          <p:cNvSpPr>
            <a:spLocks noChangeShapeType="1"/>
          </p:cNvSpPr>
          <p:nvPr/>
        </p:nvSpPr>
        <p:spPr bwMode="auto">
          <a:xfrm rot="16200000" flipH="1">
            <a:off x="5379110" y="922910"/>
            <a:ext cx="2" cy="501517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4" name="Line 645"/>
          <p:cNvSpPr>
            <a:spLocks noChangeShapeType="1"/>
          </p:cNvSpPr>
          <p:nvPr/>
        </p:nvSpPr>
        <p:spPr bwMode="auto">
          <a:xfrm rot="16200000" flipH="1">
            <a:off x="6314761" y="1811969"/>
            <a:ext cx="0" cy="4289031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5" name="Line 670"/>
          <p:cNvSpPr>
            <a:spLocks noChangeShapeType="1"/>
          </p:cNvSpPr>
          <p:nvPr/>
        </p:nvSpPr>
        <p:spPr bwMode="auto">
          <a:xfrm rot="10800000" flipH="1" flipV="1">
            <a:off x="6807200" y="5240280"/>
            <a:ext cx="1652076" cy="9084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7" name="Line 670"/>
          <p:cNvSpPr>
            <a:spLocks noChangeShapeType="1"/>
          </p:cNvSpPr>
          <p:nvPr/>
        </p:nvSpPr>
        <p:spPr bwMode="auto">
          <a:xfrm rot="10800000" flipH="1" flipV="1">
            <a:off x="4991099" y="5334000"/>
            <a:ext cx="3263900" cy="81470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170246" y="747312"/>
            <a:ext cx="4973754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</a:rPr>
              <a:t>1) Verteilung der Gemeinkosten auf die Kostenstellen (Stellen, die in der Verantwortung sind) nach entsprechenden Schlüsseln (Fläche, %, Anteile, Art des Kapitals (EK, FK), ...)</a:t>
            </a:r>
          </a:p>
          <a:p>
            <a:r>
              <a:rPr lang="de-DE" sz="900" dirty="0">
                <a:latin typeface="+mj-lt"/>
              </a:rPr>
              <a:t>2) Summe = Gemeinkostensumme 1</a:t>
            </a:r>
          </a:p>
          <a:p>
            <a:r>
              <a:rPr lang="de-DE" sz="900" dirty="0">
                <a:latin typeface="+mj-lt"/>
              </a:rPr>
              <a:t>3) Umlage der Verwaltung (- Gemeinkosten in der Verwaltungsstelle und Aufteilung auf andere Stellen</a:t>
            </a:r>
          </a:p>
          <a:p>
            <a:r>
              <a:rPr lang="de-DE" sz="900" dirty="0">
                <a:latin typeface="+mj-lt"/>
              </a:rPr>
              <a:t>4) Bildung der Gemeinkostensumme 2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244461" y="5524499"/>
            <a:ext cx="6807173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</a:rPr>
              <a:t>Ermittlung der Zuschlags- und Verrechnungssätze für die weitere Produkt- (Kostenträger) Kalkulation</a:t>
            </a:r>
          </a:p>
          <a:p>
            <a:r>
              <a:rPr lang="de-DE" sz="1000" dirty="0">
                <a:latin typeface="+mj-lt"/>
              </a:rPr>
              <a:t>Gemeinkostensumme 2 / Einzelkosten = % Sätze</a:t>
            </a:r>
          </a:p>
          <a:p>
            <a:r>
              <a:rPr lang="de-DE" sz="1000" dirty="0">
                <a:latin typeface="+mj-lt"/>
              </a:rPr>
              <a:t>Gemeinkostensumme bei Nächtigungen (ggf. * 1000) dividiert durch die Anzahl der Nächtigungen = Selbstkosten pro Nacht</a:t>
            </a:r>
          </a:p>
        </p:txBody>
      </p:sp>
      <p:sp>
        <p:nvSpPr>
          <p:cNvPr id="21" name="Line 644"/>
          <p:cNvSpPr>
            <a:spLocks noChangeShapeType="1"/>
          </p:cNvSpPr>
          <p:nvPr/>
        </p:nvSpPr>
        <p:spPr bwMode="auto">
          <a:xfrm rot="16200000" flipH="1">
            <a:off x="4054200" y="1984724"/>
            <a:ext cx="0" cy="2305606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2" name="Line 644"/>
          <p:cNvSpPr>
            <a:spLocks noChangeShapeType="1"/>
          </p:cNvSpPr>
          <p:nvPr/>
        </p:nvSpPr>
        <p:spPr bwMode="auto">
          <a:xfrm rot="16200000" flipH="1">
            <a:off x="4518808" y="1615724"/>
            <a:ext cx="1" cy="323059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4" name="Line 644"/>
          <p:cNvSpPr>
            <a:spLocks noChangeShapeType="1"/>
          </p:cNvSpPr>
          <p:nvPr/>
        </p:nvSpPr>
        <p:spPr bwMode="auto">
          <a:xfrm rot="16200000">
            <a:off x="5007756" y="1222021"/>
            <a:ext cx="1" cy="420849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0" y="22718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Kostenstellenrechnung</a:t>
            </a:r>
          </a:p>
          <a:p>
            <a:r>
              <a:rPr lang="de-DE" sz="900" dirty="0">
                <a:latin typeface="+mj-lt"/>
                <a:cs typeface="Chalkduster"/>
              </a:rPr>
              <a:t>BAB                                                    Produkt- und Leistungskalkulation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18065" y="22718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r>
              <a:rPr lang="de-AT" sz="900" dirty="0">
                <a:latin typeface="+mj-lt"/>
                <a:cs typeface="Chalkduster"/>
              </a:rPr>
              <a:t>BAB erstellen können, mit Zuschlags- und Verrechnungssätzen kalkulieren können</a:t>
            </a:r>
          </a:p>
          <a:p>
            <a:r>
              <a:rPr lang="de-AT" sz="900" dirty="0">
                <a:latin typeface="+mj-lt"/>
                <a:cs typeface="Chalkduster"/>
              </a:rPr>
              <a:t> Zuschlags- und Verrechnungssätze und Nettorohaufschlag beurteilen können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48" y="874312"/>
            <a:ext cx="977899" cy="5970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200" b="1" dirty="0">
                <a:latin typeface="+mj-lt"/>
                <a:cs typeface="Chalkduster"/>
              </a:rPr>
              <a:t>BAB</a:t>
            </a:r>
          </a:p>
          <a:p>
            <a:r>
              <a:rPr lang="de-DE" sz="1200" b="1" dirty="0">
                <a:latin typeface="+mj-lt"/>
                <a:cs typeface="Chalkduster"/>
              </a:rPr>
              <a:t>erstellen können</a:t>
            </a:r>
          </a:p>
          <a:p>
            <a:endParaRPr lang="de-DE" sz="1200" b="1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Verteilung der </a:t>
            </a:r>
            <a:r>
              <a:rPr lang="de-DE" sz="1000" b="1" dirty="0">
                <a:latin typeface="+mj-lt"/>
                <a:cs typeface="Chalkduster"/>
              </a:rPr>
              <a:t>Gemeinkosten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auf die Haupt-</a:t>
            </a:r>
            <a:r>
              <a:rPr lang="de-DE" sz="1000" b="1" dirty="0">
                <a:latin typeface="+mj-lt"/>
                <a:cs typeface="Chalkduster"/>
              </a:rPr>
              <a:t>kostenstellen 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Küche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Keller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Restaurant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Logis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Etc.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und eventuell die Hilfskosten-stellen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Verwaltung</a:t>
            </a:r>
          </a:p>
          <a:p>
            <a:pPr marL="171450" indent="-171450">
              <a:buFont typeface="Arial"/>
              <a:buChar char="•"/>
            </a:pPr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und anschließende</a:t>
            </a:r>
          </a:p>
          <a:p>
            <a:r>
              <a:rPr lang="de-DE" sz="1000" dirty="0">
                <a:latin typeface="+mj-lt"/>
                <a:cs typeface="Chalkduster"/>
              </a:rPr>
              <a:t>Ermittlung der </a:t>
            </a:r>
            <a:r>
              <a:rPr lang="de-DE" sz="1000" b="1" dirty="0">
                <a:latin typeface="+mj-lt"/>
                <a:cs typeface="Chalkduster"/>
              </a:rPr>
              <a:t>Zuschlags- und Verrechnungs-sätze</a:t>
            </a:r>
            <a:r>
              <a:rPr lang="de-DE" sz="1000" dirty="0">
                <a:latin typeface="+mj-lt"/>
                <a:cs typeface="Chalkduster"/>
              </a:rPr>
              <a:t> für den 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nächsten Schritt, die </a:t>
            </a:r>
          </a:p>
          <a:p>
            <a:r>
              <a:rPr lang="de-DE" sz="1000" dirty="0">
                <a:latin typeface="+mj-lt"/>
                <a:cs typeface="Chalkduster"/>
              </a:rPr>
              <a:t>Kalkulation der Produkte und Leistungen, die (Kostenträger-rechnung) </a:t>
            </a:r>
          </a:p>
          <a:p>
            <a:endParaRPr lang="de-DE" sz="1200" b="1" dirty="0">
              <a:latin typeface="+mj-lt"/>
              <a:cs typeface="Chalkduster"/>
            </a:endParaRPr>
          </a:p>
          <a:p>
            <a:endParaRPr lang="de-DE" sz="1200" b="1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1427" y="6148705"/>
            <a:ext cx="7199407" cy="261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 dirty="0"/>
              <a:t>Gemeinkostenzuschlagssatz: Speisen = Summe aus GKZ Küche und GKZ Restaurant (hier 300%) … bzw. Küche und Kantine…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041427" y="6487259"/>
            <a:ext cx="7127272" cy="261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 dirty="0"/>
              <a:t>Gemeinkostenzuschlagssatz: Getränke = Summe aus GKZ Keller und GKZ Restaurant (hier 180%) … bzw. Keller und Bar…     </a:t>
            </a:r>
          </a:p>
        </p:txBody>
      </p:sp>
    </p:spTree>
    <p:extLst>
      <p:ext uri="{BB962C8B-B14F-4D97-AF65-F5344CB8AC3E}">
        <p14:creationId xmlns:p14="http://schemas.microsoft.com/office/powerpoint/2010/main" val="26847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47" grpId="0" animBg="1"/>
      <p:bldP spid="22148" grpId="0" animBg="1"/>
      <p:bldP spid="22149" grpId="0" animBg="1"/>
      <p:bldP spid="40" grpId="0" animBg="1"/>
      <p:bldP spid="41" grpId="0" animBg="1"/>
      <p:bldP spid="21" grpId="0" animBg="1"/>
      <p:bldP spid="22" grpId="0" animBg="1"/>
      <p:bldP spid="24" grpId="0" animBg="1"/>
      <p:bldP spid="5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855610" y="3280038"/>
          <a:ext cx="1483169" cy="1079500"/>
        </p:xfrm>
        <a:graphic>
          <a:graphicData uri="http://schemas.openxmlformats.org/drawingml/2006/table">
            <a:tbl>
              <a:tblPr/>
              <a:tblGrid>
                <a:gridCol w="96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NRA in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% des 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=NRA/WES*100 </a:t>
                      </a:r>
                    </a:p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=10,20/3*100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" name="Line 670"/>
          <p:cNvSpPr>
            <a:spLocks noChangeShapeType="1"/>
          </p:cNvSpPr>
          <p:nvPr/>
        </p:nvSpPr>
        <p:spPr bwMode="auto">
          <a:xfrm rot="10800000" flipV="1">
            <a:off x="3104701" y="2862376"/>
            <a:ext cx="0" cy="570781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8" name="Line 670"/>
          <p:cNvSpPr>
            <a:spLocks noChangeShapeType="1"/>
          </p:cNvSpPr>
          <p:nvPr/>
        </p:nvSpPr>
        <p:spPr bwMode="auto">
          <a:xfrm rot="10800000" flipH="1" flipV="1">
            <a:off x="4226550" y="3767341"/>
            <a:ext cx="654821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9" name="Line 670"/>
          <p:cNvSpPr>
            <a:spLocks noChangeShapeType="1"/>
          </p:cNvSpPr>
          <p:nvPr/>
        </p:nvSpPr>
        <p:spPr bwMode="auto">
          <a:xfrm rot="10800000" flipH="1" flipV="1">
            <a:off x="4401637" y="3446054"/>
            <a:ext cx="453973" cy="320394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0" y="22718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Kostenträgerrechnung</a:t>
            </a:r>
          </a:p>
          <a:p>
            <a:r>
              <a:rPr lang="de-DE" sz="900" dirty="0">
                <a:latin typeface="+mj-lt"/>
                <a:cs typeface="Chalkduster"/>
              </a:rPr>
              <a:t> Produkt- und Leistungskalkulation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18065" y="22718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  <a:r>
              <a:rPr lang="de-AT" sz="900" dirty="0">
                <a:latin typeface="+mj-lt"/>
                <a:cs typeface="Chalkduster"/>
              </a:rPr>
              <a:t>mit Zuschlags- und Verrechnungssätzen (BAB) Produkte und Leistungen (Kostenträger) kalkulieren </a:t>
            </a:r>
          </a:p>
          <a:p>
            <a:r>
              <a:rPr lang="de-AT" sz="900" dirty="0">
                <a:latin typeface="+mj-lt"/>
                <a:cs typeface="Chalkduster"/>
              </a:rPr>
              <a:t>Nettorohaufschlag beurteilen und</a:t>
            </a:r>
          </a:p>
          <a:p>
            <a:r>
              <a:rPr lang="de-AT" sz="900" dirty="0">
                <a:latin typeface="+mj-lt"/>
                <a:cs typeface="Chalkduster"/>
              </a:rPr>
              <a:t>Schwund bei der Kalkulation berücksichtigen können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70000" y="4821910"/>
            <a:ext cx="25908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</a:rPr>
              <a:t>Beurteilung: IST-NRA durch retrograde Kalkulation, z.B. bei Preisänderungen aus Konkurrenzgründen.</a:t>
            </a:r>
          </a:p>
          <a:p>
            <a:r>
              <a:rPr lang="de-DE" sz="1000" dirty="0">
                <a:latin typeface="+mj-lt"/>
              </a:rPr>
              <a:t>Ermittlung Grundpreis retrograd z.B. Speisen </a:t>
            </a:r>
            <a:r>
              <a:rPr lang="de-DE" sz="1000" dirty="0" err="1">
                <a:latin typeface="+mj-lt"/>
              </a:rPr>
              <a:t>Abg.preis</a:t>
            </a:r>
            <a:r>
              <a:rPr lang="de-DE" sz="1000" dirty="0">
                <a:latin typeface="+mj-lt"/>
              </a:rPr>
              <a:t> Brutto / 110*100 = Netto</a:t>
            </a:r>
          </a:p>
          <a:p>
            <a:r>
              <a:rPr lang="de-DE" sz="1000" dirty="0">
                <a:latin typeface="+mj-lt"/>
              </a:rPr>
              <a:t>NRA neu: Grundpreis neu </a:t>
            </a:r>
            <a:r>
              <a:rPr lang="mr-IN" sz="1000" dirty="0">
                <a:latin typeface="+mj-lt"/>
              </a:rPr>
              <a:t>–</a:t>
            </a:r>
            <a:r>
              <a:rPr lang="de-DE" sz="1000" dirty="0">
                <a:latin typeface="+mj-lt"/>
              </a:rPr>
              <a:t> WES = NRA neu </a:t>
            </a:r>
          </a:p>
          <a:p>
            <a:r>
              <a:rPr lang="de-DE" sz="1000" dirty="0">
                <a:latin typeface="+mj-lt"/>
              </a:rPr>
              <a:t>Beurteilung: wenn unter GKZ &gt; Preiserhöhung / Kostensenkung notwendig</a:t>
            </a:r>
          </a:p>
          <a:p>
            <a:endParaRPr lang="de-DE" sz="1000" b="1" dirty="0">
              <a:latin typeface="+mj-lt"/>
            </a:endParaRPr>
          </a:p>
          <a:p>
            <a:endParaRPr lang="de-DE" sz="1000" b="1" dirty="0">
              <a:latin typeface="+mj-lt"/>
            </a:endParaRPr>
          </a:p>
          <a:p>
            <a:r>
              <a:rPr lang="de-DE" sz="1000" b="1" dirty="0">
                <a:latin typeface="+mj-lt"/>
              </a:rPr>
              <a:t>Bei Schwund muss WES neu berechnet werden (=WES/(1-Schwund)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0197" y="2400999"/>
            <a:ext cx="1201703" cy="2277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2) </a:t>
            </a:r>
            <a:r>
              <a:rPr lang="de-DE" sz="1000" b="1" dirty="0">
                <a:latin typeface="+mj-lt"/>
                <a:cs typeface="Chalkduster"/>
              </a:rPr>
              <a:t>Mit </a:t>
            </a:r>
          </a:p>
          <a:p>
            <a:r>
              <a:rPr lang="de-DE" sz="1000" b="1" dirty="0">
                <a:latin typeface="+mj-lt"/>
                <a:cs typeface="Chalkduster"/>
              </a:rPr>
              <a:t>Zuschlags- </a:t>
            </a:r>
            <a:r>
              <a:rPr lang="de-DE" sz="1000" b="1" dirty="0" err="1">
                <a:latin typeface="+mj-lt"/>
                <a:cs typeface="Chalkduster"/>
              </a:rPr>
              <a:t>u</a:t>
            </a:r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Verrechnungs-</a:t>
            </a:r>
          </a:p>
          <a:p>
            <a:r>
              <a:rPr lang="de-DE" sz="1000" b="1" dirty="0">
                <a:latin typeface="+mj-lt"/>
                <a:cs typeface="Chalkduster"/>
              </a:rPr>
              <a:t>Sätzen kalkulieren können.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Kalkulation des Abgabepreises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Errechnung des NRA (</a:t>
            </a:r>
            <a:r>
              <a:rPr lang="de-DE" sz="1000" dirty="0" err="1">
                <a:latin typeface="+mj-lt"/>
                <a:cs typeface="Chalkduster"/>
              </a:rPr>
              <a:t>GKz+Gew</a:t>
            </a:r>
            <a:r>
              <a:rPr lang="de-DE" sz="1000" dirty="0">
                <a:latin typeface="+mj-lt"/>
                <a:cs typeface="Chalkduster"/>
              </a:rPr>
              <a:t>)</a:t>
            </a:r>
          </a:p>
          <a:p>
            <a:r>
              <a:rPr lang="de-DE" sz="1000" dirty="0">
                <a:latin typeface="+mj-lt"/>
                <a:cs typeface="Chalkduster"/>
              </a:rPr>
              <a:t>(wesentliche Kalkulationskenn-zahl)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0" y="4812243"/>
            <a:ext cx="12319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3) IST NRA</a:t>
            </a:r>
          </a:p>
          <a:p>
            <a:r>
              <a:rPr lang="de-DE" sz="1200" b="1" dirty="0">
                <a:latin typeface="+mj-lt"/>
                <a:cs typeface="Chalkduster"/>
              </a:rPr>
              <a:t>Beurteilen können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Preisänderung &gt; NRA Veränderung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Erfordert Beurteilung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Schwund bei WES</a:t>
            </a:r>
          </a:p>
          <a:p>
            <a:r>
              <a:rPr lang="de-DE" sz="1000" dirty="0">
                <a:latin typeface="+mj-lt"/>
                <a:cs typeface="Chalkduster"/>
              </a:rPr>
              <a:t>WES/(1-Schwund)</a:t>
            </a:r>
          </a:p>
        </p:txBody>
      </p:sp>
      <p:sp>
        <p:nvSpPr>
          <p:cNvPr id="36" name="Line 670"/>
          <p:cNvSpPr>
            <a:spLocks noChangeShapeType="1"/>
          </p:cNvSpPr>
          <p:nvPr/>
        </p:nvSpPr>
        <p:spPr bwMode="auto">
          <a:xfrm rot="10800000">
            <a:off x="3980662" y="5216996"/>
            <a:ext cx="1" cy="58206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438901" y="3268057"/>
            <a:ext cx="26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</a:rPr>
              <a:t>Nettorohaufschlag</a:t>
            </a:r>
            <a:r>
              <a:rPr lang="de-DE" sz="1000" dirty="0">
                <a:latin typeface="+mj-lt"/>
              </a:rPr>
              <a:t>: ist: </a:t>
            </a:r>
          </a:p>
          <a:p>
            <a:r>
              <a:rPr lang="de-DE" sz="1000" dirty="0">
                <a:latin typeface="+mj-lt"/>
              </a:rPr>
              <a:t>Gemeinkostenzuschlag und Gewinnaufschlag</a:t>
            </a:r>
          </a:p>
          <a:p>
            <a:r>
              <a:rPr lang="de-DE" sz="1000" dirty="0">
                <a:latin typeface="+mj-lt"/>
              </a:rPr>
              <a:t>gemeinsam in einem Aufschlag</a:t>
            </a:r>
          </a:p>
          <a:p>
            <a:endParaRPr lang="de-DE" sz="1000" b="1" dirty="0">
              <a:latin typeface="+mj-lt"/>
            </a:endParaRPr>
          </a:p>
          <a:p>
            <a:r>
              <a:rPr lang="de-DE" sz="1000" b="1" dirty="0">
                <a:latin typeface="+mj-lt"/>
              </a:rPr>
              <a:t>direkt vom WES zum Grundpreis</a:t>
            </a:r>
          </a:p>
          <a:p>
            <a:r>
              <a:rPr lang="de-DE" sz="1000" dirty="0">
                <a:latin typeface="+mj-lt"/>
              </a:rPr>
              <a:t>Achtung: ist nicht die Summe da </a:t>
            </a:r>
          </a:p>
          <a:p>
            <a:r>
              <a:rPr lang="de-DE" sz="1000" dirty="0">
                <a:latin typeface="+mj-lt"/>
              </a:rPr>
              <a:t>verschiedene Basen: WES und Grundpreis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782797" y="2612265"/>
            <a:ext cx="5374952" cy="2462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dirty="0"/>
              <a:t>Gemeinkostenzuschlagssatz aus dem BAB: für Speisen = Summe aus GKZ Küche und GKZ Restaurant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861106" y="758605"/>
          <a:ext cx="7124700" cy="151384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3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Kalkulation Speisen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Kalkulation Getränke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Kalkulation Nächtigung, bzw. weiteren Dienstleistungen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(Speisen)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(Getr.)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0,70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 (aus BAP)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9,00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 (aus BAP)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1,26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12,00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1,96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Seko/Nacht (BAP)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30,00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 z.B.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4,50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2,16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34,50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 (wenn anwendbar)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 (wenn anwendbar)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0,32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BG z.B.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5,18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15,18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2,48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39,68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1,52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0,50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3,97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16,70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2,98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43,64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30197" y="719895"/>
            <a:ext cx="120170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1) Kalkulation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dirty="0">
                <a:latin typeface="+mj-lt"/>
                <a:cs typeface="Chalkduster"/>
              </a:rPr>
              <a:t>Schemen für 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Speisen</a:t>
            </a:r>
          </a:p>
          <a:p>
            <a:pPr marL="171450" indent="-171450">
              <a:buFont typeface="Arial"/>
              <a:buChar char="•"/>
            </a:pP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Getränke</a:t>
            </a:r>
          </a:p>
          <a:p>
            <a:pPr marL="171450" indent="-171450">
              <a:buFont typeface="Arial"/>
              <a:buChar char="•"/>
            </a:pP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Nächtigungen</a:t>
            </a:r>
          </a:p>
          <a:p>
            <a:endParaRPr lang="de-DE" sz="1000" dirty="0">
              <a:latin typeface="+mj-lt"/>
              <a:cs typeface="Chalkduster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944438" y="6381272"/>
            <a:ext cx="33072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j-lt"/>
              </a:rPr>
              <a:t>Beurteilung: In diesem Fall NRA: 269% ist unter GKZ von 300%, d.h. man kann nicht mehr alle Gemeinkosten auf das Produkt weiterverrechnen, langfristig ist der Preis zu niedrig, bzw. die Kosten zu hoch...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719297" y="3141803"/>
          <a:ext cx="2654300" cy="1485900"/>
        </p:xfrm>
        <a:graphic>
          <a:graphicData uri="http://schemas.openxmlformats.org/drawingml/2006/table">
            <a:tbl>
              <a:tblPr/>
              <a:tblGrid>
                <a:gridCol w="136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Wareneinsatz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Gemeinkostenzuschlag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Selbstkosten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Bedienungsgeld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ZS1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Umsatzsteuer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73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4120589" y="5217327"/>
          <a:ext cx="2832100" cy="673100"/>
        </p:xfrm>
        <a:graphic>
          <a:graphicData uri="http://schemas.openxmlformats.org/drawingml/2006/table">
            <a:tbl>
              <a:tblPr/>
              <a:tblGrid>
                <a:gridCol w="91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Netto / 115*100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11,07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Bedienungsgeld 15%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ZS1 Netto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Brutto/110*100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12,73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Umsatzsteuer 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27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095189" y="4870292"/>
          <a:ext cx="2832100" cy="15240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Wareneinsatz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4401637" y="5950124"/>
          <a:ext cx="2476500" cy="40386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7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WES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NRA in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269%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8078697" y="5892133"/>
          <a:ext cx="953110" cy="403860"/>
        </p:xfrm>
        <a:graphic>
          <a:graphicData uri="http://schemas.openxmlformats.org/drawingml/2006/table">
            <a:tbl>
              <a:tblPr/>
              <a:tblGrid>
                <a:gridCol w="55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71"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1"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1"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97143"/>
              </p:ext>
            </p:extLst>
          </p:nvPr>
        </p:nvGraphicFramePr>
        <p:xfrm>
          <a:off x="7251700" y="4698842"/>
          <a:ext cx="1206495" cy="342900"/>
        </p:xfrm>
        <a:graphic>
          <a:graphicData uri="http://schemas.openxmlformats.org/drawingml/2006/table">
            <a:tbl>
              <a:tblPr/>
              <a:tblGrid>
                <a:gridCol w="88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mit Schwund z.B. 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neu (3/0,95)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3,16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7557581" y="6381272"/>
            <a:ext cx="15250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j-lt"/>
              </a:rPr>
              <a:t>Beurteilung: Durch Schwund erhöht sich der Wareneinsatz und der NRA sinkt weiter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594399" y="2147455"/>
            <a:ext cx="993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Ortstaxe</a:t>
            </a:r>
            <a:endParaRPr lang="de-DE" sz="800" dirty="0"/>
          </a:p>
          <a:p>
            <a:r>
              <a:rPr lang="de-DE" sz="800" b="1" dirty="0"/>
              <a:t>= Nächtigungspreis</a:t>
            </a:r>
          </a:p>
        </p:txBody>
      </p:sp>
    </p:spTree>
    <p:extLst>
      <p:ext uri="{BB962C8B-B14F-4D97-AF65-F5344CB8AC3E}">
        <p14:creationId xmlns:p14="http://schemas.microsoft.com/office/powerpoint/2010/main" val="23799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6" grpId="0" animBg="1"/>
      <p:bldP spid="31" grpId="0" animBg="1"/>
      <p:bldP spid="32" grpId="0" animBg="1"/>
      <p:bldP spid="21" grpId="0" animBg="1"/>
      <p:bldP spid="2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718"/>
            <a:ext cx="34290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>
                <a:latin typeface="+mj-lt"/>
                <a:cs typeface="Chalkduster"/>
              </a:rPr>
              <a:t>Teilkostenrechnung Direct</a:t>
            </a:r>
            <a:r>
              <a:rPr lang="de-DE" dirty="0">
                <a:latin typeface="+mj-lt"/>
                <a:cs typeface="Chalkduster"/>
              </a:rPr>
              <a:t> </a:t>
            </a:r>
            <a:r>
              <a:rPr lang="de-DE" dirty="0" err="1">
                <a:latin typeface="+mj-lt"/>
                <a:cs typeface="Chalkduster"/>
              </a:rPr>
              <a:t>Costing</a:t>
            </a:r>
            <a:endParaRPr lang="de-DE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Kostenrechnungsverfahren welches nur bei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Unterauslastung</a:t>
            </a:r>
            <a:r>
              <a:rPr lang="de-DE" sz="800" dirty="0">
                <a:latin typeface="+mj-lt"/>
                <a:cs typeface="Chalkduster"/>
              </a:rPr>
              <a:t> angewendet wird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428999" y="22718"/>
            <a:ext cx="57150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r>
              <a:rPr lang="de-AT" sz="900" dirty="0">
                <a:latin typeface="+mj-lt"/>
                <a:cs typeface="Chalkduster"/>
              </a:rPr>
              <a:t>Fixe und Variable Kosten unterscheiden können, Break Even Point ermitteln und interpretieren können, Teil Kore anwenden können (Annahme, Ablehnung eines Angebotes, Mindestmengen, - Umsatz, ..Sortimentsentscheidungen,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-1" y="502411"/>
            <a:ext cx="1492967" cy="6540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2. Teilkostenrechnung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1) Grundlagen:</a:t>
            </a:r>
          </a:p>
          <a:p>
            <a:pPr marL="228600" indent="-228600">
              <a:buAutoNum type="arabicParenR"/>
            </a:pPr>
            <a:r>
              <a:rPr lang="de-DE" sz="700" dirty="0">
                <a:latin typeface="+mj-lt"/>
                <a:cs typeface="Chalkduster"/>
              </a:rPr>
              <a:t>Fixe </a:t>
            </a:r>
            <a:r>
              <a:rPr lang="de-DE" sz="700" dirty="0" err="1">
                <a:latin typeface="+mj-lt"/>
                <a:cs typeface="Chalkduster"/>
              </a:rPr>
              <a:t>u</a:t>
            </a:r>
            <a:r>
              <a:rPr lang="de-DE" sz="700" dirty="0">
                <a:latin typeface="+mj-lt"/>
                <a:cs typeface="Chalkduster"/>
              </a:rPr>
              <a:t> variable Kosten unt.</a:t>
            </a:r>
          </a:p>
          <a:p>
            <a:pPr marL="228600" indent="-228600">
              <a:buAutoNum type="arabicParenR"/>
            </a:pPr>
            <a:r>
              <a:rPr lang="de-DE" sz="700" dirty="0">
                <a:latin typeface="+mj-lt"/>
                <a:cs typeface="Chalkduster"/>
              </a:rPr>
              <a:t>Break Even Point ermitteln</a:t>
            </a:r>
          </a:p>
          <a:p>
            <a:pPr marL="228600" indent="-228600">
              <a:buAutoNum type="arabicParenR"/>
            </a:pPr>
            <a:r>
              <a:rPr lang="de-DE" sz="700" dirty="0">
                <a:latin typeface="+mj-lt"/>
                <a:cs typeface="Chalkduster"/>
              </a:rPr>
              <a:t>BEP interpretieren können</a:t>
            </a:r>
          </a:p>
          <a:p>
            <a:pPr marL="228600" indent="-228600">
              <a:buAutoNum type="arabicParenR"/>
            </a:pPr>
            <a:r>
              <a:rPr lang="de-DE" sz="700" dirty="0">
                <a:latin typeface="+mj-lt"/>
                <a:cs typeface="Chalkduster"/>
              </a:rPr>
              <a:t>Plangewinn, Fixkostendegression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Fixe Kosten </a:t>
            </a:r>
            <a:r>
              <a:rPr lang="de-DE" sz="800" dirty="0">
                <a:latin typeface="+mj-lt"/>
                <a:cs typeface="Chalkduster"/>
              </a:rPr>
              <a:t>sind beschäftigungsunabhängig</a:t>
            </a:r>
            <a:endParaRPr lang="de-DE" sz="800" b="1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Variable Kosten </a:t>
            </a:r>
            <a:r>
              <a:rPr lang="de-DE" sz="800" dirty="0">
                <a:latin typeface="+mj-lt"/>
                <a:cs typeface="Chalkduster"/>
              </a:rPr>
              <a:t> beschäftigungsabhängig, 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Deckungsbeitrag (DB) </a:t>
            </a:r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DB=Nettopreis </a:t>
            </a:r>
            <a:r>
              <a:rPr lang="mr-IN" sz="800" dirty="0">
                <a:latin typeface="+mj-lt"/>
                <a:cs typeface="Chalkduster"/>
              </a:rPr>
              <a:t>–</a:t>
            </a:r>
            <a:r>
              <a:rPr lang="de-DE" sz="800" dirty="0">
                <a:latin typeface="+mj-lt"/>
                <a:cs typeface="Chalkduster"/>
              </a:rPr>
              <a:t> KV, </a:t>
            </a:r>
          </a:p>
          <a:p>
            <a:r>
              <a:rPr lang="de-DE" sz="800" dirty="0">
                <a:latin typeface="+mj-lt"/>
                <a:cs typeface="Chalkduster"/>
              </a:rPr>
              <a:t>Dient zur Abdeckung der KF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Break Even Point (BEP)</a:t>
            </a:r>
          </a:p>
          <a:p>
            <a:r>
              <a:rPr lang="de-DE" sz="800" dirty="0">
                <a:latin typeface="+mj-lt"/>
                <a:cs typeface="Chalkduster"/>
              </a:rPr>
              <a:t>BEP=</a:t>
            </a:r>
            <a:r>
              <a:rPr lang="de-DE" sz="800" dirty="0" err="1">
                <a:latin typeface="+mj-lt"/>
                <a:cs typeface="Chalkduster"/>
              </a:rPr>
              <a:t>Kf</a:t>
            </a:r>
            <a:r>
              <a:rPr lang="de-DE" sz="800" dirty="0">
                <a:latin typeface="+mj-lt"/>
                <a:cs typeface="Chalkduster"/>
              </a:rPr>
              <a:t>/DB</a:t>
            </a:r>
          </a:p>
          <a:p>
            <a:r>
              <a:rPr lang="de-DE" sz="800" dirty="0">
                <a:latin typeface="+mj-lt"/>
                <a:cs typeface="Chalkduster"/>
              </a:rPr>
              <a:t>...ist die Gewinnschwelle, </a:t>
            </a:r>
          </a:p>
          <a:p>
            <a:r>
              <a:rPr lang="de-DE" sz="800" dirty="0">
                <a:latin typeface="+mj-lt"/>
                <a:cs typeface="Chalkduster"/>
              </a:rPr>
              <a:t>(alle KF sind abgedeckt, ab hier gibt es Gewinn)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Plangewinn: </a:t>
            </a:r>
          </a:p>
          <a:p>
            <a:r>
              <a:rPr lang="de-DE" sz="800" dirty="0">
                <a:latin typeface="+mj-lt"/>
                <a:cs typeface="Chalkduster"/>
              </a:rPr>
              <a:t>BEP neu = (</a:t>
            </a:r>
            <a:r>
              <a:rPr lang="de-DE" sz="800" dirty="0" err="1">
                <a:latin typeface="+mj-lt"/>
                <a:cs typeface="Chalkduster"/>
              </a:rPr>
              <a:t>Kf+PG</a:t>
            </a:r>
            <a:r>
              <a:rPr lang="de-DE" sz="800" dirty="0">
                <a:latin typeface="+mj-lt"/>
                <a:cs typeface="Chalkduster"/>
              </a:rPr>
              <a:t>)/DB</a:t>
            </a:r>
          </a:p>
          <a:p>
            <a:pPr marL="228600" indent="-228600">
              <a:buAutoNum type="arabicParenR"/>
            </a:pPr>
            <a:r>
              <a:rPr lang="de-DE" sz="800" dirty="0">
                <a:latin typeface="+mj-lt"/>
                <a:cs typeface="Chalkduster"/>
              </a:rPr>
              <a:t>Erhöhung der Fixkosten (PG) </a:t>
            </a:r>
          </a:p>
          <a:p>
            <a:pPr marL="228600" indent="-228600">
              <a:buAutoNum type="arabicParenR"/>
            </a:pPr>
            <a:r>
              <a:rPr lang="de-DE" sz="800" dirty="0">
                <a:latin typeface="+mj-lt"/>
                <a:cs typeface="Chalkduster"/>
              </a:rPr>
              <a:t>BEP neu &gt; </a:t>
            </a:r>
          </a:p>
          <a:p>
            <a:pPr marL="228600" indent="-228600">
              <a:buAutoNum type="arabicParenR"/>
            </a:pPr>
            <a:r>
              <a:rPr lang="de-DE" sz="800" dirty="0">
                <a:latin typeface="+mj-lt"/>
                <a:cs typeface="Chalkduster"/>
              </a:rPr>
              <a:t>Erhöhung der </a:t>
            </a:r>
            <a:r>
              <a:rPr lang="de-DE" sz="800" dirty="0" err="1">
                <a:latin typeface="+mj-lt"/>
                <a:cs typeface="Chalkduster"/>
              </a:rPr>
              <a:t>Min.menge</a:t>
            </a:r>
            <a:endParaRPr lang="de-DE" sz="800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endParaRPr lang="de-DE" sz="800" dirty="0">
              <a:latin typeface="+mj-lt"/>
              <a:cs typeface="Chalkduster"/>
            </a:endParaRPr>
          </a:p>
          <a:p>
            <a:endParaRPr lang="de-DE" sz="800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Gesamtkostendegression</a:t>
            </a:r>
          </a:p>
          <a:p>
            <a:r>
              <a:rPr lang="de-DE" sz="800" b="1" dirty="0">
                <a:latin typeface="+mj-lt"/>
                <a:cs typeface="Chalkduster"/>
              </a:rPr>
              <a:t>Fixkostendegression: </a:t>
            </a:r>
          </a:p>
          <a:p>
            <a:r>
              <a:rPr lang="de-DE" sz="800" dirty="0">
                <a:latin typeface="+mj-lt"/>
                <a:cs typeface="Chalkduster"/>
              </a:rPr>
              <a:t>Mit steigender Menge bzw. Auslastung sinken die Gesamtkosten bzw. Fixkosten/Stück</a:t>
            </a:r>
            <a:endParaRPr lang="de-DE" sz="800" b="1" dirty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Bedeutung von Auslastung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Auswirkungen auf Betriebsgrößen</a:t>
            </a:r>
          </a:p>
          <a:p>
            <a:r>
              <a:rPr lang="de-DE" sz="800" dirty="0">
                <a:latin typeface="+mj-lt"/>
                <a:cs typeface="Chalkduster"/>
              </a:rPr>
              <a:t>z.B. Industrie, ...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911999"/>
            <a:ext cx="896065" cy="505393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460803"/>
            <a:ext cx="914400" cy="437258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990" y="3174999"/>
            <a:ext cx="905445" cy="684939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502" y="2982234"/>
            <a:ext cx="1717370" cy="890405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596" y="2362200"/>
            <a:ext cx="1860578" cy="1541916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2794665" y="911999"/>
            <a:ext cx="5981191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>
                <a:cs typeface="Chalkduster"/>
              </a:rPr>
              <a:t>2.1 Fixe Kosten (</a:t>
            </a:r>
            <a:r>
              <a:rPr lang="de-DE" sz="900" b="1" dirty="0" err="1">
                <a:cs typeface="Chalkduster"/>
              </a:rPr>
              <a:t>Kf</a:t>
            </a:r>
            <a:r>
              <a:rPr lang="de-DE" sz="900" b="1" dirty="0">
                <a:cs typeface="Chalkduster"/>
              </a:rPr>
              <a:t>) </a:t>
            </a:r>
            <a:r>
              <a:rPr lang="de-DE" sz="900" dirty="0">
                <a:cs typeface="Chalkduster"/>
              </a:rPr>
              <a:t>sind beschäftigungs</a:t>
            </a:r>
            <a:r>
              <a:rPr lang="de-DE" sz="900" b="1" dirty="0">
                <a:solidFill>
                  <a:srgbClr val="FF0000"/>
                </a:solidFill>
                <a:cs typeface="Chalkduster"/>
              </a:rPr>
              <a:t>unabhängig</a:t>
            </a:r>
            <a:r>
              <a:rPr lang="de-DE" sz="900" dirty="0">
                <a:cs typeface="Chalkduster"/>
              </a:rPr>
              <a:t> </a:t>
            </a:r>
          </a:p>
          <a:p>
            <a:r>
              <a:rPr lang="de-DE" sz="800" dirty="0">
                <a:cs typeface="Chalkduster"/>
              </a:rPr>
              <a:t>d.h. sie fallen auf jeden Fall an, egal ob etwas produziert oder erstellt wird.</a:t>
            </a:r>
          </a:p>
          <a:p>
            <a:r>
              <a:rPr lang="de-DE" sz="800" dirty="0">
                <a:cs typeface="Chalkduster"/>
              </a:rPr>
              <a:t> Z.B. Abschreibungen, Miete, Versicherung, etc. Können bei Info fix/</a:t>
            </a:r>
            <a:r>
              <a:rPr lang="de-DE" sz="800" dirty="0" err="1">
                <a:cs typeface="Chalkduster"/>
              </a:rPr>
              <a:t>var</a:t>
            </a:r>
            <a:r>
              <a:rPr lang="de-DE" sz="800" dirty="0">
                <a:cs typeface="Chalkduster"/>
              </a:rPr>
              <a:t> aus BAB abgelesen werden.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794665" y="1460803"/>
            <a:ext cx="5981191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>
                <a:cs typeface="Chalkduster"/>
              </a:rPr>
              <a:t>2.2 Variable Kosten (</a:t>
            </a:r>
            <a:r>
              <a:rPr lang="de-DE" sz="900" b="1" dirty="0" err="1">
                <a:cs typeface="Chalkduster"/>
              </a:rPr>
              <a:t>Kv</a:t>
            </a:r>
            <a:r>
              <a:rPr lang="de-DE" sz="900" b="1" dirty="0">
                <a:cs typeface="Chalkduster"/>
              </a:rPr>
              <a:t>) </a:t>
            </a:r>
            <a:r>
              <a:rPr lang="de-DE" sz="900" dirty="0">
                <a:cs typeface="Chalkduster"/>
              </a:rPr>
              <a:t>sind beschäftigungs</a:t>
            </a:r>
            <a:r>
              <a:rPr lang="de-DE" sz="900" b="1" dirty="0">
                <a:solidFill>
                  <a:srgbClr val="FF0000"/>
                </a:solidFill>
                <a:cs typeface="Chalkduster"/>
              </a:rPr>
              <a:t>abhängig</a:t>
            </a:r>
            <a:r>
              <a:rPr lang="de-DE" sz="900" dirty="0">
                <a:cs typeface="Chalkduster"/>
              </a:rPr>
              <a:t>, </a:t>
            </a:r>
          </a:p>
          <a:p>
            <a:r>
              <a:rPr lang="de-DE" sz="800" dirty="0">
                <a:cs typeface="Chalkduster"/>
              </a:rPr>
              <a:t>d.h. sie fallen nur an, wenn etwas produziert wird, z.B.  Wareneinsatz lt. BAB oder Angabe, ev. variable Löhne,</a:t>
            </a:r>
          </a:p>
        </p:txBody>
      </p:sp>
      <p:graphicFrame>
        <p:nvGraphicFramePr>
          <p:cNvPr id="46" name="Tabelle 45"/>
          <p:cNvGraphicFramePr>
            <a:graphicFrameLocks noGrp="1"/>
          </p:cNvGraphicFramePr>
          <p:nvPr/>
        </p:nvGraphicFramePr>
        <p:xfrm>
          <a:off x="2950927" y="4805017"/>
          <a:ext cx="494552" cy="1256932"/>
        </p:xfrm>
        <a:graphic>
          <a:graphicData uri="http://schemas.openxmlformats.org/drawingml/2006/table">
            <a:tbl>
              <a:tblPr/>
              <a:tblGrid>
                <a:gridCol w="494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242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 Stück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0,65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0,16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7" name="Tabelle 46"/>
          <p:cNvGraphicFramePr>
            <a:graphicFrameLocks noGrp="1"/>
          </p:cNvGraphicFramePr>
          <p:nvPr/>
        </p:nvGraphicFramePr>
        <p:xfrm>
          <a:off x="4425867" y="4805023"/>
          <a:ext cx="493432" cy="1422261"/>
        </p:xfrm>
        <a:graphic>
          <a:graphicData uri="http://schemas.openxmlformats.org/drawingml/2006/table">
            <a:tbl>
              <a:tblPr/>
              <a:tblGrid>
                <a:gridCol w="49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85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8" name="Tabelle 47"/>
          <p:cNvGraphicFramePr>
            <a:graphicFrameLocks noGrp="1"/>
          </p:cNvGraphicFramePr>
          <p:nvPr/>
        </p:nvGraphicFramePr>
        <p:xfrm>
          <a:off x="1524665" y="4805023"/>
          <a:ext cx="1384300" cy="1307950"/>
        </p:xfrm>
        <a:graphic>
          <a:graphicData uri="http://schemas.openxmlformats.org/drawingml/2006/table">
            <a:tbl>
              <a:tblPr/>
              <a:tblGrid>
                <a:gridCol w="63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555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preis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Einheiten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Hühnerfleisch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Große Semmel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JCSoße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Tomaten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Zwiebel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Verpackung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9" name="Tabelle 48"/>
          <p:cNvGraphicFramePr>
            <a:graphicFrameLocks noGrp="1"/>
          </p:cNvGraphicFramePr>
          <p:nvPr/>
        </p:nvGraphicFramePr>
        <p:xfrm>
          <a:off x="3483126" y="4805017"/>
          <a:ext cx="914400" cy="1256931"/>
        </p:xfrm>
        <a:graphic>
          <a:graphicData uri="http://schemas.openxmlformats.org/drawingml/2006/table">
            <a:tbl>
              <a:tblPr/>
              <a:tblGrid>
                <a:gridCol w="46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368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0" name="Tabelle 49"/>
          <p:cNvGraphicFramePr>
            <a:graphicFrameLocks noGrp="1"/>
          </p:cNvGraphicFramePr>
          <p:nvPr/>
        </p:nvGraphicFramePr>
        <p:xfrm>
          <a:off x="6773605" y="4491554"/>
          <a:ext cx="1094814" cy="596900"/>
        </p:xfrm>
        <a:graphic>
          <a:graphicData uri="http://schemas.openxmlformats.org/drawingml/2006/table">
            <a:tbl>
              <a:tblPr/>
              <a:tblGrid>
                <a:gridCol w="63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Verkaufspreis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3,30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netto stellen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Kosten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-1,40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Deckungsbeitrag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 1,60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/>
        </p:nvGraphicFramePr>
        <p:xfrm>
          <a:off x="6757479" y="5150226"/>
          <a:ext cx="2222867" cy="252354"/>
        </p:xfrm>
        <a:graphic>
          <a:graphicData uri="http://schemas.openxmlformats.org/drawingml/2006/table">
            <a:tbl>
              <a:tblPr/>
              <a:tblGrid>
                <a:gridCol w="84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9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Mindestmenge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 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 =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 (BEP)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B-E-P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1,60 =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9.750 Stück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Tabelle 51"/>
          <p:cNvGraphicFramePr>
            <a:graphicFrameLocks noGrp="1"/>
          </p:cNvGraphicFramePr>
          <p:nvPr/>
        </p:nvGraphicFramePr>
        <p:xfrm>
          <a:off x="6757480" y="5463801"/>
          <a:ext cx="2311766" cy="238760"/>
        </p:xfrm>
        <a:graphic>
          <a:graphicData uri="http://schemas.openxmlformats.org/drawingml/2006/table">
            <a:tbl>
              <a:tblPr/>
              <a:tblGrid>
                <a:gridCol w="85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922"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Min.menge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NettoPreis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Min.</a:t>
                      </a:r>
                      <a:r>
                        <a:rPr lang="de-DE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29.250,00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7048997" y="6372011"/>
          <a:ext cx="2046146" cy="35814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Plangewinn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8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BEP bei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Plgan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ewinn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25.600,00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/1,6   = 16.000 St.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037707" y="6152037"/>
            <a:ext cx="14858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/>
              <a:t>4) BEP bei Plangewinn von 10.000,- </a:t>
            </a:r>
          </a:p>
          <a:p>
            <a:r>
              <a:rPr lang="de-DE" sz="700" b="1" dirty="0"/>
              <a:t>    </a:t>
            </a:r>
          </a:p>
          <a:p>
            <a:r>
              <a:rPr lang="de-DE" sz="700" b="1" dirty="0"/>
              <a:t>(</a:t>
            </a:r>
            <a:r>
              <a:rPr lang="de-DE" sz="700" dirty="0"/>
              <a:t>Plangewinn wird zu den </a:t>
            </a:r>
          </a:p>
          <a:p>
            <a:r>
              <a:rPr lang="de-DE" sz="700" dirty="0"/>
              <a:t>Fixkosten addiert)</a:t>
            </a:r>
          </a:p>
          <a:p>
            <a:r>
              <a:rPr lang="de-DE" sz="700" dirty="0"/>
              <a:t>dann wird ein neuer BEP errechnet: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527960" y="4508804"/>
            <a:ext cx="3484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Hassans Kebab:               variable Kosten (</a:t>
            </a:r>
            <a:r>
              <a:rPr lang="de-DE" sz="1000" dirty="0" err="1"/>
              <a:t>Kv</a:t>
            </a:r>
            <a:r>
              <a:rPr lang="de-DE" sz="1000" dirty="0"/>
              <a:t>)      fixe Kosten (</a:t>
            </a:r>
            <a:r>
              <a:rPr lang="de-DE" sz="1000" dirty="0" err="1"/>
              <a:t>Kf</a:t>
            </a:r>
            <a:r>
              <a:rPr lang="de-DE" sz="1000" dirty="0"/>
              <a:t>)</a:t>
            </a:r>
            <a:endParaRPr lang="de-DE" sz="1000" b="1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6990165" y="5798325"/>
          <a:ext cx="2018964" cy="226060"/>
        </p:xfrm>
        <a:graphic>
          <a:graphicData uri="http://schemas.openxmlformats.org/drawingml/2006/table">
            <a:tbl>
              <a:tblPr/>
              <a:tblGrid>
                <a:gridCol w="83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93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*)KV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Sch.verlust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Schnittverl 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Kosten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1,4/(1-0,91)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</a:t>
                      </a:r>
                    </a:p>
                    <a:p>
                      <a:pPr algn="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€ 1,54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1492967" y="2004671"/>
            <a:ext cx="4889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2.3 Deckungsbeitrag, Mindestmenge =  Break Even Point, Mindestumsatz, Plangewinn </a:t>
            </a:r>
          </a:p>
          <a:p>
            <a:endParaRPr lang="de-DE" sz="1000" b="1" dirty="0"/>
          </a:p>
          <a:p>
            <a:pPr marL="228600" indent="-228600">
              <a:buAutoNum type="arabicParenR"/>
            </a:pPr>
            <a:r>
              <a:rPr lang="de-DE" sz="800" dirty="0"/>
              <a:t>Wie viele Kebabs müssen verkauft werden bei einem Preis von 3,30 brutto,  und wie hoch ist der Mindestumsatz, damit alle Kosten abgedeckt sind?</a:t>
            </a:r>
          </a:p>
          <a:p>
            <a:r>
              <a:rPr lang="de-DE" sz="800" dirty="0"/>
              <a:t>           *) Wie verändern sich der WES bei Schnittverlust von 9%?</a:t>
            </a:r>
          </a:p>
          <a:p>
            <a:endParaRPr lang="de-DE" sz="800" dirty="0"/>
          </a:p>
          <a:p>
            <a:r>
              <a:rPr lang="de-DE" sz="800" dirty="0"/>
              <a:t>2) Wie hoch ist Break Even Point bei Plangewinn von 10.000,- Euro?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1505665" y="592498"/>
            <a:ext cx="763833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cs typeface="Chalkduster"/>
              </a:rPr>
              <a:t>Bei </a:t>
            </a:r>
            <a:r>
              <a:rPr lang="de-DE" sz="1000" b="1" dirty="0">
                <a:cs typeface="Chalkduster"/>
              </a:rPr>
              <a:t>Teilkostenrechnung</a:t>
            </a:r>
            <a:r>
              <a:rPr lang="de-DE" sz="800" dirty="0">
                <a:cs typeface="Chalkduster"/>
              </a:rPr>
              <a:t> wird nur ein Teil der Kosten </a:t>
            </a:r>
            <a:r>
              <a:rPr lang="de-DE" sz="800" b="1" dirty="0">
                <a:cs typeface="Chalkduster"/>
              </a:rPr>
              <a:t>(variable) </a:t>
            </a:r>
            <a:r>
              <a:rPr lang="de-DE" sz="800" dirty="0">
                <a:cs typeface="Chalkduster"/>
              </a:rPr>
              <a:t>auf den </a:t>
            </a:r>
            <a:r>
              <a:rPr lang="de-DE" sz="800" b="1" dirty="0">
                <a:cs typeface="Chalkduster"/>
              </a:rPr>
              <a:t>Kostenträger (Leistung) </a:t>
            </a:r>
            <a:r>
              <a:rPr lang="de-DE" sz="800" dirty="0">
                <a:cs typeface="Chalkduster"/>
              </a:rPr>
              <a:t>verrechnet, die </a:t>
            </a:r>
            <a:r>
              <a:rPr lang="de-DE" sz="800" b="1" dirty="0">
                <a:cs typeface="Chalkduster"/>
              </a:rPr>
              <a:t>Fixkosten</a:t>
            </a:r>
            <a:r>
              <a:rPr lang="de-DE" sz="800" dirty="0">
                <a:cs typeface="Chalkduster"/>
              </a:rPr>
              <a:t> sollen durch Deckungsbeiträge abgedeckt werden. 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4948807" y="4544262"/>
            <a:ext cx="14332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700" b="1" dirty="0"/>
              <a:t>Deckungsbeitrag errechnen: DB= Nettopreis - KV </a:t>
            </a:r>
          </a:p>
          <a:p>
            <a:endParaRPr lang="de-DE" sz="700" b="1" dirty="0"/>
          </a:p>
          <a:p>
            <a:endParaRPr lang="de-DE" sz="700" b="1" dirty="0"/>
          </a:p>
          <a:p>
            <a:pPr marL="228600" indent="-228600">
              <a:buAutoNum type="arabicParenR"/>
            </a:pPr>
            <a:r>
              <a:rPr lang="de-DE" sz="700" b="1" dirty="0"/>
              <a:t>Break Even Point (Stück) errechnen: BEP = Fixkosten / DB </a:t>
            </a:r>
            <a:r>
              <a:rPr lang="de-DE" sz="700" dirty="0"/>
              <a:t>aufrunden!</a:t>
            </a:r>
            <a:endParaRPr lang="de-DE" sz="700" b="1" dirty="0"/>
          </a:p>
          <a:p>
            <a:endParaRPr lang="de-DE" sz="700" b="1" dirty="0"/>
          </a:p>
          <a:p>
            <a:pPr marL="228600" indent="-228600">
              <a:buAutoNum type="arabicParenR"/>
            </a:pPr>
            <a:r>
              <a:rPr lang="de-DE" sz="700" b="1" dirty="0"/>
              <a:t>Mindestumsatz ermitteln:: Min. Umsatz = BEP*Nettopreis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505665" y="4156789"/>
            <a:ext cx="5775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u="sng" dirty="0"/>
              <a:t>Beispiel: Errechnung von DB, BEP (Mindestmenge, grafische Lösung), Mindestumsatz, Plangewinn bei Hassans Kebab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820980" y="2169976"/>
            <a:ext cx="9925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/>
              <a:t>BEP: grafische Lösung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1492967" y="2004671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505665" y="4156789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7" grpId="0"/>
      <p:bldP spid="53" grpId="0"/>
      <p:bldP spid="19" grpId="0"/>
      <p:bldP spid="69" grpId="0" animBg="1"/>
      <p:bldP spid="54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718"/>
            <a:ext cx="34290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Anwendungen Teilkostenrechnung</a:t>
            </a:r>
          </a:p>
          <a:p>
            <a:r>
              <a:rPr lang="de-DE" sz="800" dirty="0">
                <a:latin typeface="+mj-lt"/>
                <a:cs typeface="Chalkduster"/>
              </a:rPr>
              <a:t>Kostenrechnungsverfahren welches nur bei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Unterauslastung</a:t>
            </a:r>
            <a:r>
              <a:rPr lang="de-DE" sz="800" dirty="0">
                <a:latin typeface="+mj-lt"/>
                <a:cs typeface="Chalkduster"/>
              </a:rPr>
              <a:t> angewendet wird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428999" y="22718"/>
            <a:ext cx="57150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r>
              <a:rPr lang="de-DE" sz="900" dirty="0">
                <a:latin typeface="+mj-lt"/>
                <a:cs typeface="Chalkduster"/>
              </a:rPr>
              <a:t>über Annahme, Ablehnung von Angeboten entscheiden, Artikelerfolgsrechnung durchführen, Betriebsergebnis ermitteln, Empfehlungen hinsichtlich Sortiment </a:t>
            </a:r>
            <a:r>
              <a:rPr lang="de-DE" sz="900" dirty="0" err="1">
                <a:latin typeface="+mj-lt"/>
                <a:cs typeface="Chalkduster"/>
              </a:rPr>
              <a:t>od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 err="1">
                <a:latin typeface="+mj-lt"/>
                <a:cs typeface="Chalkduster"/>
              </a:rPr>
              <a:t>Make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 err="1">
                <a:latin typeface="+mj-lt"/>
                <a:cs typeface="Chalkduster"/>
              </a:rPr>
              <a:t>or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 err="1">
                <a:latin typeface="+mj-lt"/>
                <a:cs typeface="Chalkduster"/>
              </a:rPr>
              <a:t>Buy</a:t>
            </a:r>
            <a:r>
              <a:rPr lang="de-DE" sz="900" dirty="0">
                <a:latin typeface="+mj-lt"/>
                <a:cs typeface="Chalkduster"/>
              </a:rPr>
              <a:t> geben, stufenweise DB-Rechnung durchführen können</a:t>
            </a:r>
            <a:endParaRPr lang="de-AT" sz="900" dirty="0">
              <a:latin typeface="+mj-lt"/>
              <a:cs typeface="Chalkduster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" y="555949"/>
            <a:ext cx="1498600" cy="6278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latin typeface="+mj-lt"/>
                <a:cs typeface="Chalkduster"/>
              </a:rPr>
              <a:t>Teilkore</a:t>
            </a:r>
            <a:r>
              <a:rPr lang="de-DE" sz="1000" b="1" dirty="0">
                <a:latin typeface="+mj-lt"/>
                <a:cs typeface="Chalkduster"/>
              </a:rPr>
              <a:t> (</a:t>
            </a:r>
            <a:r>
              <a:rPr lang="de-DE" sz="1000" b="1" dirty="0" err="1">
                <a:latin typeface="+mj-lt"/>
                <a:cs typeface="Chalkduster"/>
              </a:rPr>
              <a:t>Direct</a:t>
            </a:r>
            <a:r>
              <a:rPr lang="de-DE" sz="1000" b="1" dirty="0">
                <a:latin typeface="+mj-lt"/>
                <a:cs typeface="Chalkduster"/>
              </a:rPr>
              <a:t> </a:t>
            </a:r>
            <a:r>
              <a:rPr lang="de-DE" sz="1000" b="1" dirty="0" err="1">
                <a:latin typeface="+mj-lt"/>
                <a:cs typeface="Chalkduster"/>
              </a:rPr>
              <a:t>Costing</a:t>
            </a:r>
            <a:r>
              <a:rPr lang="de-DE" sz="1000" b="1" dirty="0">
                <a:latin typeface="+mj-lt"/>
                <a:cs typeface="Chalkduster"/>
              </a:rPr>
              <a:t>)</a:t>
            </a:r>
          </a:p>
          <a:p>
            <a:r>
              <a:rPr lang="de-DE" sz="1000" b="1" dirty="0">
                <a:latin typeface="+mj-lt"/>
                <a:cs typeface="Chalkduster"/>
              </a:rPr>
              <a:t>Anwendungen: </a:t>
            </a:r>
          </a:p>
          <a:p>
            <a:endParaRPr lang="de-DE" sz="1000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a) Angebotsannahme?</a:t>
            </a:r>
          </a:p>
          <a:p>
            <a:r>
              <a:rPr lang="de-DE" sz="800" dirty="0">
                <a:latin typeface="+mj-lt"/>
                <a:cs typeface="Chalkduster"/>
              </a:rPr>
              <a:t>Bei Vollauslastung nur Vollkostenpreise akzeptieren</a:t>
            </a:r>
          </a:p>
          <a:p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Bei Unterauslastung annehmen bei positiven DB, außer es ist das generelle Preisniveau gefährdet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dirty="0">
                <a:latin typeface="+mj-lt"/>
                <a:cs typeface="Chalkduster"/>
              </a:rPr>
              <a:t>Gesamter zusätzlicher DB bei Freiplätzen?</a:t>
            </a:r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b)Artikelerfolgsrechnung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c) Ermittlung des</a:t>
            </a:r>
          </a:p>
          <a:p>
            <a:r>
              <a:rPr lang="de-DE" sz="1000" b="1" dirty="0">
                <a:latin typeface="+mj-lt"/>
                <a:cs typeface="Chalkduster"/>
              </a:rPr>
              <a:t>Betriebsergebnis</a:t>
            </a:r>
          </a:p>
          <a:p>
            <a:r>
              <a:rPr lang="de-DE" sz="1000" dirty="0">
                <a:latin typeface="+mj-lt"/>
                <a:cs typeface="Chalkduster"/>
              </a:rPr>
              <a:t>BE = Gesamt DB </a:t>
            </a:r>
            <a:r>
              <a:rPr lang="mr-IN" sz="1000" dirty="0">
                <a:latin typeface="+mj-lt"/>
                <a:cs typeface="Chalkduster"/>
              </a:rPr>
              <a:t>–</a:t>
            </a:r>
            <a:r>
              <a:rPr lang="de-DE" sz="1000" dirty="0">
                <a:latin typeface="+mj-lt"/>
                <a:cs typeface="Chalkduster"/>
              </a:rPr>
              <a:t> KF</a:t>
            </a:r>
          </a:p>
          <a:p>
            <a:r>
              <a:rPr lang="de-DE" sz="1000" dirty="0">
                <a:latin typeface="+mj-lt"/>
                <a:cs typeface="Chalkduster"/>
              </a:rPr>
              <a:t>Wenn + &gt; positiv, wenn </a:t>
            </a:r>
            <a:r>
              <a:rPr lang="mr-IN" sz="1000" dirty="0">
                <a:latin typeface="+mj-lt"/>
                <a:cs typeface="Chalkduster"/>
              </a:rPr>
              <a:t>–</a:t>
            </a:r>
            <a:r>
              <a:rPr lang="de-DE" sz="1000" dirty="0">
                <a:latin typeface="+mj-lt"/>
                <a:cs typeface="Chalkduster"/>
              </a:rPr>
              <a:t> Aktionen erforderlich z.B. Fixkosten senken</a:t>
            </a:r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d) Programm-entscheidungen</a:t>
            </a:r>
          </a:p>
          <a:p>
            <a:r>
              <a:rPr lang="de-DE" sz="1000" dirty="0">
                <a:latin typeface="+mj-lt"/>
                <a:cs typeface="Chalkduster"/>
              </a:rPr>
              <a:t>Voll- versus Teilkosten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>
                <a:latin typeface="+mj-lt"/>
                <a:cs typeface="Chalkduster"/>
              </a:rPr>
              <a:t>e) Ein- und mehrstufige Deckungsbeitrags-rechnung</a:t>
            </a:r>
            <a:endParaRPr lang="de-DE" sz="1000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</p:txBody>
      </p:sp>
      <p:graphicFrame>
        <p:nvGraphicFramePr>
          <p:cNvPr id="57" name="Tabelle 56"/>
          <p:cNvGraphicFramePr>
            <a:graphicFrameLocks noGrp="1"/>
          </p:cNvGraphicFramePr>
          <p:nvPr/>
        </p:nvGraphicFramePr>
        <p:xfrm>
          <a:off x="3680076" y="771103"/>
          <a:ext cx="2421963" cy="358140"/>
        </p:xfrm>
        <a:graphic>
          <a:graphicData uri="http://schemas.openxmlformats.org/drawingml/2006/table">
            <a:tbl>
              <a:tblPr/>
              <a:tblGrid>
                <a:gridCol w="60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GK Logis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 283.000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KF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198.100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 84.900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4.320 N.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Textfeld 58"/>
          <p:cNvSpPr txBox="1"/>
          <p:nvPr/>
        </p:nvSpPr>
        <p:spPr>
          <a:xfrm>
            <a:off x="1498601" y="726819"/>
            <a:ext cx="2209799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Beispiel: Hotel ...: </a:t>
            </a:r>
            <a:r>
              <a:rPr lang="de-DE" sz="1000" dirty="0"/>
              <a:t>Gesamtkosten: 283.000,-, KV 30% der Gesamtkosten, Rest: Fixkosten, tatsächliche 4.320 Nächtigungen (Kapazität 9.000) , Bedienungsgeld 15%, OT 1,-</a:t>
            </a:r>
          </a:p>
          <a:p>
            <a:pPr marL="228600" indent="-228600">
              <a:buFont typeface="+mj-lt"/>
              <a:buAutoNum type="arabicPeriod"/>
            </a:pPr>
            <a:endParaRPr lang="de-DE" sz="800" dirty="0"/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Wie hoch sind Mindestnächtigungen bei Abgabepreis von 98,89 Abgabepreis?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Wie hoch ist Mindestauslastung? 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Soll bei Vollauslastung das Angebot eines Reiseveranstalters angenommen werden: 40,00 pro Nacht für 1000 zusätzliche Nächtigungen pro Saison?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...bei Unterauslastung?,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... bei Zusatzkosten?</a:t>
            </a:r>
          </a:p>
          <a:p>
            <a:pPr marL="228600" indent="-228600">
              <a:buFont typeface="+mj-lt"/>
              <a:buAutoNum type="arabicPeriod"/>
            </a:pPr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2. Angebot: Kartenpreis für Menü 35,- Euro, Unterauslastung, Angebot einer Reisegruppe 50 Menüs + 3 Freiplätze (Reisebegleiter und Buschauffeur) 22,- EUR, Variable Kosten 10,- EUR </a:t>
            </a:r>
          </a:p>
          <a:p>
            <a:endParaRPr lang="de-DE" sz="800" dirty="0"/>
          </a:p>
        </p:txBody>
      </p:sp>
      <p:graphicFrame>
        <p:nvGraphicFramePr>
          <p:cNvPr id="61" name="Tabelle 60"/>
          <p:cNvGraphicFramePr>
            <a:graphicFrameLocks noGrp="1"/>
          </p:cNvGraphicFramePr>
          <p:nvPr/>
        </p:nvGraphicFramePr>
        <p:xfrm>
          <a:off x="3720167" y="1307354"/>
          <a:ext cx="2719328" cy="1167561"/>
        </p:xfrm>
        <a:graphic>
          <a:graphicData uri="http://schemas.openxmlformats.org/drawingml/2006/table">
            <a:tbl>
              <a:tblPr/>
              <a:tblGrid>
                <a:gridCol w="105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 (GP-KV)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 (Net-BG)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(B/115*15)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Kf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198.100,00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 (B/113*100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(B/113*13)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Nächt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3.557,83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Abgp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-OT)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Min: BEP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3.558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OT (-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OT 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</a:t>
                      </a:r>
                      <a:r>
                        <a:rPr lang="de-DE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Auslast.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39,53%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2" name="Textfeld 61"/>
          <p:cNvSpPr txBox="1"/>
          <p:nvPr/>
        </p:nvSpPr>
        <p:spPr>
          <a:xfrm>
            <a:off x="3973080" y="577752"/>
            <a:ext cx="8781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... KV pro Nacht, 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631408" y="1130010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... DB pro Nacht,, Mindestnächte und 2) Mindestauslastung 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3694767" y="2474917"/>
          <a:ext cx="1106310" cy="1074420"/>
        </p:xfrm>
        <a:graphic>
          <a:graphicData uri="http://schemas.openxmlformats.org/drawingml/2006/table">
            <a:tbl>
              <a:tblPr/>
              <a:tblGrid>
                <a:gridCol w="54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OT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7" name="Textfeld 66"/>
          <p:cNvSpPr txBox="1"/>
          <p:nvPr/>
        </p:nvSpPr>
        <p:spPr>
          <a:xfrm>
            <a:off x="6790470" y="1105831"/>
            <a:ext cx="2210867" cy="2554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>
                <a:cs typeface="Chalkduster"/>
              </a:rPr>
              <a:t>Bei Vollauslastung: </a:t>
            </a:r>
          </a:p>
          <a:p>
            <a:r>
              <a:rPr lang="de-DE" sz="800" b="1" dirty="0">
                <a:cs typeface="Chalkduster"/>
              </a:rPr>
              <a:t>ablehnen</a:t>
            </a:r>
          </a:p>
          <a:p>
            <a:endParaRPr lang="de-DE" sz="800" b="1" dirty="0">
              <a:cs typeface="Chalkduster"/>
            </a:endParaRPr>
          </a:p>
          <a:p>
            <a:r>
              <a:rPr lang="de-DE" sz="800" b="1" dirty="0">
                <a:cs typeface="Chalkduster"/>
              </a:rPr>
              <a:t>3) Bei Unterauslastung u. positivem DB annehmen</a:t>
            </a:r>
            <a:r>
              <a:rPr lang="de-DE" sz="800" dirty="0">
                <a:cs typeface="Chalkduster"/>
              </a:rPr>
              <a:t>, 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solange Preisniveau nicht gefährdet ist.</a:t>
            </a:r>
          </a:p>
          <a:p>
            <a:r>
              <a:rPr lang="de-DE" sz="800" dirty="0">
                <a:cs typeface="Chalkduster"/>
              </a:rPr>
              <a:t> 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4) Bei </a:t>
            </a:r>
            <a:r>
              <a:rPr lang="de-DE" sz="800" b="1" dirty="0">
                <a:cs typeface="Chalkduster"/>
              </a:rPr>
              <a:t>geringem negativem DB</a:t>
            </a:r>
            <a:r>
              <a:rPr lang="de-DE" sz="800" dirty="0">
                <a:cs typeface="Chalkduster"/>
              </a:rPr>
              <a:t> könnten aus betriebswirtschaftlicher </a:t>
            </a:r>
            <a:r>
              <a:rPr lang="de-DE" sz="800" b="1" dirty="0">
                <a:cs typeface="Chalkduster"/>
              </a:rPr>
              <a:t>Sicht angenommen werden, wenn man Zusatzgeschäft</a:t>
            </a:r>
            <a:r>
              <a:rPr lang="de-DE" sz="800" dirty="0">
                <a:cs typeface="Chalkduster"/>
              </a:rPr>
              <a:t> erhofft...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5) Freiplätze:</a:t>
            </a:r>
          </a:p>
          <a:p>
            <a:r>
              <a:rPr lang="de-DE" sz="800" dirty="0">
                <a:cs typeface="Chalkduster"/>
              </a:rPr>
              <a:t>Nettopreis (od. Grundpreis)*zahlende Gäste</a:t>
            </a:r>
          </a:p>
          <a:p>
            <a:r>
              <a:rPr lang="de-DE" sz="800" u="sng" dirty="0">
                <a:cs typeface="Chalkduster"/>
              </a:rPr>
              <a:t>- </a:t>
            </a:r>
            <a:r>
              <a:rPr lang="de-DE" sz="800" u="sng" dirty="0" err="1">
                <a:cs typeface="Chalkduster"/>
              </a:rPr>
              <a:t>Kv</a:t>
            </a:r>
            <a:r>
              <a:rPr lang="de-DE" sz="800" u="sng" dirty="0">
                <a:cs typeface="Chalkduster"/>
              </a:rPr>
              <a:t>*konsumierende Gäste</a:t>
            </a:r>
          </a:p>
          <a:p>
            <a:r>
              <a:rPr lang="de-DE" sz="800" dirty="0">
                <a:cs typeface="Chalkduster"/>
              </a:rPr>
              <a:t>= Gesamter zus. DB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>
                <a:cs typeface="Chalkduster"/>
              </a:rPr>
              <a:t>6) Bei Zusatzkosten (</a:t>
            </a:r>
            <a:r>
              <a:rPr lang="de-DE" sz="800" dirty="0" err="1">
                <a:cs typeface="Chalkduster"/>
              </a:rPr>
              <a:t>Kf</a:t>
            </a:r>
            <a:r>
              <a:rPr lang="de-DE" sz="800" dirty="0">
                <a:cs typeface="Chalkduster"/>
              </a:rPr>
              <a:t>) annehmen, solange DB positiv ist, sonst ggf. ablehnen (vgl. 4).</a:t>
            </a:r>
          </a:p>
        </p:txBody>
      </p:sp>
      <p:pic>
        <p:nvPicPr>
          <p:cNvPr id="70" name="Picture 6" descr="Die Grafik “http://www.steakhaus-no1.de/bilder/speisekarte/speisekarte1.jpg” kann nicht angezeigt werden, da sie Fehler enthäl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39" y="4838067"/>
            <a:ext cx="1398517" cy="18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" name="Tabelle 70"/>
          <p:cNvGraphicFramePr>
            <a:graphicFrameLocks noGrp="1"/>
          </p:cNvGraphicFramePr>
          <p:nvPr/>
        </p:nvGraphicFramePr>
        <p:xfrm>
          <a:off x="3812543" y="5954387"/>
          <a:ext cx="1447800" cy="612140"/>
        </p:xfrm>
        <a:graphic>
          <a:graphicData uri="http://schemas.openxmlformats.org/drawingml/2006/table">
            <a:tbl>
              <a:tblPr/>
              <a:tblGrid>
                <a:gridCol w="52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Artikel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brutto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netto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10,91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13,64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/>
        </p:nvGraphicFramePr>
        <p:xfrm>
          <a:off x="5355907" y="5954386"/>
          <a:ext cx="202452" cy="612141"/>
        </p:xfrm>
        <a:graphic>
          <a:graphicData uri="http://schemas.openxmlformats.org/drawingml/2006/table">
            <a:tbl>
              <a:tblPr/>
              <a:tblGrid>
                <a:gridCol w="20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89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3,91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6,44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3" name="Tabelle 72"/>
          <p:cNvGraphicFramePr>
            <a:graphicFrameLocks noGrp="1"/>
          </p:cNvGraphicFramePr>
          <p:nvPr/>
        </p:nvGraphicFramePr>
        <p:xfrm>
          <a:off x="5565443" y="5954387"/>
          <a:ext cx="420444" cy="630336"/>
        </p:xfrm>
        <a:graphic>
          <a:graphicData uri="http://schemas.openxmlformats.org/drawingml/2006/table">
            <a:tbl>
              <a:tblPr/>
              <a:tblGrid>
                <a:gridCol w="42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4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verkaufte Menge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53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2.500,00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/>
        </p:nvGraphicFramePr>
        <p:xfrm>
          <a:off x="6008443" y="5954387"/>
          <a:ext cx="431052" cy="716280"/>
        </p:xfrm>
        <a:graphic>
          <a:graphicData uri="http://schemas.openxmlformats.org/drawingml/2006/table">
            <a:tbl>
              <a:tblPr/>
              <a:tblGrid>
                <a:gridCol w="43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7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gesamt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782,00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5.152,00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23.934,00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" name="Textfeld 74"/>
          <p:cNvSpPr txBox="1"/>
          <p:nvPr/>
        </p:nvSpPr>
        <p:spPr>
          <a:xfrm>
            <a:off x="3385246" y="4745417"/>
            <a:ext cx="5761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Beispiel: Steakhouse: Sortimentsentscheidungen: Renner &amp; Penner, Produktionsengpässe, etc.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Welche </a:t>
            </a:r>
            <a:r>
              <a:rPr lang="de-DE" sz="800" dirty="0" err="1"/>
              <a:t>DB‘s</a:t>
            </a:r>
            <a:r>
              <a:rPr lang="de-DE" sz="800" dirty="0"/>
              <a:t> bringen die einzelnen </a:t>
            </a:r>
            <a:r>
              <a:rPr lang="de-DE" sz="800" dirty="0" err="1"/>
              <a:t>Produktie</a:t>
            </a:r>
            <a:r>
              <a:rPr lang="de-DE" sz="800" dirty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Welche </a:t>
            </a:r>
            <a:r>
              <a:rPr lang="de-DE" sz="800" dirty="0" err="1"/>
              <a:t>DB‘s</a:t>
            </a:r>
            <a:r>
              <a:rPr lang="de-DE" sz="800" dirty="0"/>
              <a:t> bringen Produktgruppen?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Welche Produkte sollen vorrangig produziert werden (z.B. Engpass)?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Wie kann der gesamte DB maximiert werden?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Sollen Produkte eliminiert werden?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Wie hoch ist das Betriebsergebnis (Gesamt DB </a:t>
            </a:r>
            <a:r>
              <a:rPr lang="mr-IN" sz="800" dirty="0"/>
              <a:t>–</a:t>
            </a:r>
            <a:r>
              <a:rPr lang="de-DE" sz="800" dirty="0"/>
              <a:t> Fixkosten) </a:t>
            </a:r>
          </a:p>
          <a:p>
            <a:r>
              <a:rPr lang="de-DE" sz="800" dirty="0"/>
              <a:t>          z.B. bei Fixkosten von 15.000,00 €</a:t>
            </a:r>
          </a:p>
        </p:txBody>
      </p:sp>
      <p:graphicFrame>
        <p:nvGraphicFramePr>
          <p:cNvPr id="22209" name="Tabelle 22208"/>
          <p:cNvGraphicFramePr>
            <a:graphicFrameLocks noGrp="1"/>
          </p:cNvGraphicFramePr>
          <p:nvPr/>
        </p:nvGraphicFramePr>
        <p:xfrm>
          <a:off x="6772476" y="5944227"/>
          <a:ext cx="1415929" cy="622300"/>
        </p:xfrm>
        <a:graphic>
          <a:graphicData uri="http://schemas.openxmlformats.org/drawingml/2006/table">
            <a:tbl>
              <a:tblPr/>
              <a:tblGrid>
                <a:gridCol w="141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Management - Aktionen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Guter DB, gute Menge, Verkauf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Schlechter DB gute Menge, DB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Spätestens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bei neg. DB eliminieren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guter DB, ev. Preis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etw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de-DE" sz="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6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u</a:t>
                      </a:r>
                      <a:r>
                        <a:rPr lang="de-DE" sz="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 Menge </a:t>
                      </a:r>
                      <a:r>
                        <a:rPr lang="de-DE" sz="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/>
        </p:nvGraphicFramePr>
        <p:xfrm>
          <a:off x="6537406" y="5944227"/>
          <a:ext cx="190499" cy="622300"/>
        </p:xfrm>
        <a:graphic>
          <a:graphicData uri="http://schemas.openxmlformats.org/drawingml/2006/table">
            <a:tbl>
              <a:tblPr/>
              <a:tblGrid>
                <a:gridCol w="19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R/P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15" name="Gerade Verbindung mit Pfeil 22214"/>
          <p:cNvCxnSpPr/>
          <p:nvPr/>
        </p:nvCxnSpPr>
        <p:spPr>
          <a:xfrm flipV="1">
            <a:off x="4586842" y="1761126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600148" y="6624469"/>
            <a:ext cx="32729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Betriebsergebnis</a:t>
            </a:r>
            <a:r>
              <a:rPr lang="de-DE" sz="900" dirty="0"/>
              <a:t> = Gesamt DB 23.934,00 </a:t>
            </a:r>
            <a:r>
              <a:rPr lang="mr-IN" sz="900" dirty="0"/>
              <a:t>–</a:t>
            </a:r>
            <a:r>
              <a:rPr lang="de-DE" sz="900" dirty="0"/>
              <a:t> KF 15.000,- = + 8.934,-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4900209" y="2551117"/>
            <a:ext cx="1890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Zusätzlicher DB </a:t>
            </a:r>
            <a:r>
              <a:rPr lang="de-DE" sz="800" dirty="0"/>
              <a:t>= 1.000*10,36 = 10.360,-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5187507" y="3735610"/>
          <a:ext cx="1260447" cy="477520"/>
        </p:xfrm>
        <a:graphic>
          <a:graphicData uri="http://schemas.openxmlformats.org/drawingml/2006/table">
            <a:tbl>
              <a:tblPr/>
              <a:tblGrid>
                <a:gridCol w="32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882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73"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869,57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73"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73"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 DB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339,57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3694767" y="3635957"/>
          <a:ext cx="1205442" cy="835660"/>
        </p:xfrm>
        <a:graphic>
          <a:graphicData uri="http://schemas.openxmlformats.org/drawingml/2006/table">
            <a:tbl>
              <a:tblPr/>
              <a:tblGrid>
                <a:gridCol w="60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2,61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Ust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4" name="Gerade Verbindung mit Pfeil 63"/>
          <p:cNvCxnSpPr/>
          <p:nvPr/>
        </p:nvCxnSpPr>
        <p:spPr>
          <a:xfrm flipV="1">
            <a:off x="4420671" y="3974370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1611239" y="4453317"/>
            <a:ext cx="6799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2.7 Artikelerfolgsrechnungen, Sortimentsentscheidungen, Betriebsergebnis, </a:t>
            </a:r>
            <a:r>
              <a:rPr lang="de-DE" sz="1100" u="sng" dirty="0"/>
              <a:t>ein- und mehrstufige DB Rechnungen, 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1498601" y="465209"/>
            <a:ext cx="2839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/>
              <a:t>2.6 Annahme oder Ablehnung von Angeboten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6342407" y="908615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4280971" y="2928205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505665" y="4512389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  <p:bldP spid="67" grpId="0" animBg="1"/>
      <p:bldP spid="75" grpId="0"/>
      <p:bldP spid="3" grpId="0"/>
      <p:bldP spid="58" grpId="0"/>
      <p:bldP spid="77" grpId="0"/>
      <p:bldP spid="79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Microsoft Macintosh PowerPoint</Application>
  <PresentationFormat>Bildschirmpräsentation (4:3)</PresentationFormat>
  <Paragraphs>736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159</cp:revision>
  <cp:lastPrinted>2015-10-05T16:33:43Z</cp:lastPrinted>
  <dcterms:created xsi:type="dcterms:W3CDTF">2015-09-21T19:41:13Z</dcterms:created>
  <dcterms:modified xsi:type="dcterms:W3CDTF">2024-01-03T21:42:37Z</dcterms:modified>
</cp:coreProperties>
</file>