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1" r:id="rId3"/>
    <p:sldId id="272" r:id="rId4"/>
    <p:sldId id="273" r:id="rId5"/>
    <p:sldId id="274" r:id="rId6"/>
    <p:sldId id="275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88"/>
    <p:restoredTop sz="94678"/>
  </p:normalViewPr>
  <p:slideViewPr>
    <p:cSldViewPr snapToGrid="0" snapToObjects="1">
      <p:cViewPr varScale="1">
        <p:scale>
          <a:sx n="109" d="100"/>
          <a:sy n="109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C67E0-E062-1C4F-9FFD-E0DA3C815841}" type="datetimeFigureOut">
              <a:rPr lang="de-DE" smtClean="0"/>
              <a:t>26.11.23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113F2-AF4F-9C41-9AFD-72158268E8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64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C9EC1-BB7B-CD48-9C6C-F1564E34004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251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C9EC1-BB7B-CD48-9C6C-F1564E34004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9435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8956E2-5290-534A-9E92-ADDF00DB5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4C17806-CC06-1442-BD86-4E919A1D8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B697FF-7AE9-474D-AEC5-F8822E79C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E28F-91BD-2545-8577-D3DA475F6807}" type="datetimeFigureOut">
              <a:rPr lang="de-DE" smtClean="0"/>
              <a:t>26.11.23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682891-76B8-134F-8DE5-D953D466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3D19ED-2C5D-9042-A8B6-00EC7B984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9ED57-D99E-F844-AAB0-B1174A1015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0610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D905C-E00A-F94F-923D-A39D24794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6F36B45-671D-744D-9A28-F40C40029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7EF667F-6FD8-3645-B173-D8B0491CA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E28F-91BD-2545-8577-D3DA475F6807}" type="datetimeFigureOut">
              <a:rPr lang="de-DE" smtClean="0"/>
              <a:t>26.11.23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F9221A-821E-694B-A913-C2452D889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5A37B9-E62D-FC46-BBF3-0FF02831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9ED57-D99E-F844-AAB0-B1174A1015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3983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5026B4B-6003-BF46-B30A-CF5EC83517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277E4EA-1083-1346-8B09-6E28AB756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A241FE-0875-2C40-9F49-F28EB6249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E28F-91BD-2545-8577-D3DA475F6807}" type="datetimeFigureOut">
              <a:rPr lang="de-DE" smtClean="0"/>
              <a:t>26.11.23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E69DE8-47C2-3741-9EFD-E20660ED7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97C85B-CA72-E943-B335-829B0E022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9ED57-D99E-F844-AAB0-B1174A1015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3441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9FE18-191F-5F48-934E-EE8C7D318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5D705C-FBE2-F04C-AF4E-4734D9A75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751A07-F887-1440-90CA-9FD51D3C3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E28F-91BD-2545-8577-D3DA475F6807}" type="datetimeFigureOut">
              <a:rPr lang="de-DE" smtClean="0"/>
              <a:t>26.11.23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CC5138-2E85-5448-BF5B-63839A7D7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0B9558-BBE1-594B-BD74-7918AB2B7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9ED57-D99E-F844-AAB0-B1174A1015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428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FB4E8-13C0-594B-800A-19988AE12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B9FAA0-886D-1540-93E2-9EF7B27B2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882170-BC23-2F47-A517-745F84C1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E28F-91BD-2545-8577-D3DA475F6807}" type="datetimeFigureOut">
              <a:rPr lang="de-DE" smtClean="0"/>
              <a:t>26.11.23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EC9669-3214-B644-8343-D69F14B5B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1243C2-6065-1F4A-A495-81CEEFA09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9ED57-D99E-F844-AAB0-B1174A1015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466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B39EB-B74F-1642-9162-703C9B8B5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BFB3D4-AC92-3440-B07F-D3215051BE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B5E78DF-BB9C-4A48-B6A3-EAE39F7C2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AE09DA1-33C9-FE44-8FB9-320C61D15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E28F-91BD-2545-8577-D3DA475F6807}" type="datetimeFigureOut">
              <a:rPr lang="de-DE" smtClean="0"/>
              <a:t>26.11.23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52CA1B2-47FD-CA44-BF76-ED59D0303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25282C6-A60C-B144-9DB8-08D96DB7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9ED57-D99E-F844-AAB0-B1174A1015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035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6C2851-8AA7-E740-A004-623BD87C7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0C81B0-54DA-5643-B4E6-918015CBD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263482B-EBB7-7D45-9C60-0A9922AD3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F8D9D41-6F62-C74A-B175-2EFD3C51C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46CBB82-A46A-DB40-B3E1-B4A309BEC8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3E18034-1C6D-D44E-BFAD-51A0C07AB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E28F-91BD-2545-8577-D3DA475F6807}" type="datetimeFigureOut">
              <a:rPr lang="de-DE" smtClean="0"/>
              <a:t>26.11.23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157D48F-73E3-0942-86DE-3DB6A15D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A8FA674-4258-5949-916E-A17398FD6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9ED57-D99E-F844-AAB0-B1174A1015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071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4685E5-1032-2848-92BD-CC3968578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E4DE9B-27F9-6C44-AF0A-38310955E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E28F-91BD-2545-8577-D3DA475F6807}" type="datetimeFigureOut">
              <a:rPr lang="de-DE" smtClean="0"/>
              <a:t>26.11.23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E421F4-D04C-ED4E-A745-A6324CBFC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15BCBB-DFA6-DF4E-ACD4-5D225E8B0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9ED57-D99E-F844-AAB0-B1174A1015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33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2E8A4A0-12AA-E841-81BE-3A5508254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E28F-91BD-2545-8577-D3DA475F6807}" type="datetimeFigureOut">
              <a:rPr lang="de-DE" smtClean="0"/>
              <a:t>26.11.23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C50265-698C-794E-A181-6F3F6B8A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FFF284-90FB-D240-88E1-A664F4511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9ED57-D99E-F844-AAB0-B1174A1015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4070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DFB925-0529-E141-9DCF-43BC8FD2F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60D8A2-E3DD-8D48-961F-A5AA0E1B7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7C0BAD-902A-7A49-9FC8-034583A91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18B351C-D208-294E-B89E-8C46886E2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E28F-91BD-2545-8577-D3DA475F6807}" type="datetimeFigureOut">
              <a:rPr lang="de-DE" smtClean="0"/>
              <a:t>26.11.23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7E67A2C-9F68-904C-A5C2-93D5276B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688C7F-271D-2C49-B69A-768E24347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9ED57-D99E-F844-AAB0-B1174A1015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04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E436B-9084-DD4E-9720-B94A9342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22263C9-F196-F944-A044-2BE23CEAD9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B8C3DE2-0AB7-1742-BBAA-B4566736E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23DE7D-2AA0-AB44-9738-A381190AB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E28F-91BD-2545-8577-D3DA475F6807}" type="datetimeFigureOut">
              <a:rPr lang="de-DE" smtClean="0"/>
              <a:t>26.11.23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BBFD62E-F44B-494D-BA7A-8CDB71AD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953ECF-3AD6-0543-BD61-63A5B1CD6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9ED57-D99E-F844-AAB0-B1174A1015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2312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E647935-A909-6843-AC5E-2966979B2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0A7885-83DC-754F-9C1C-C46550F59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6132D9-FB57-B540-A96C-3D93173EB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9E28F-91BD-2545-8577-D3DA475F6807}" type="datetimeFigureOut">
              <a:rPr lang="de-DE" smtClean="0"/>
              <a:t>26.11.23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E8268F-E727-6F49-B994-FDE05B459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A69E26-51A8-3C41-A601-5F3D304B5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9ED57-D99E-F844-AAB0-B1174A1015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167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483694-76DD-8648-ABDF-7234EC0F1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834563" cy="2387600"/>
          </a:xfrm>
        </p:spPr>
        <p:txBody>
          <a:bodyPr>
            <a:normAutofit fontScale="90000"/>
          </a:bodyPr>
          <a:lstStyle/>
          <a:p>
            <a:r>
              <a:rPr lang="de-DE" dirty="0"/>
              <a:t>Kartenzahlungen …</a:t>
            </a:r>
            <a:br>
              <a:rPr lang="de-DE" dirty="0"/>
            </a:br>
            <a:r>
              <a:rPr lang="de-DE" dirty="0"/>
              <a:t>und</a:t>
            </a:r>
            <a:br>
              <a:rPr lang="de-DE" dirty="0"/>
            </a:br>
            <a:r>
              <a:rPr lang="de-DE" dirty="0"/>
              <a:t>Was … wenn vor Ablauf der Fälligkeit bezahlt wird ... Skonto!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D86C59C-B3D7-FD47-9879-5B96389E1B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2hlw 2023-24</a:t>
            </a:r>
          </a:p>
        </p:txBody>
      </p:sp>
    </p:spTree>
    <p:extLst>
      <p:ext uri="{BB962C8B-B14F-4D97-AF65-F5344CB8AC3E}">
        <p14:creationId xmlns:p14="http://schemas.microsoft.com/office/powerpoint/2010/main" val="644308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3DBA1BD1-63A9-9541-878B-0A1E6EEE0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57150"/>
            <a:ext cx="9525000" cy="67437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C661289-CC59-7149-8700-71E391A0DB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53" y="1817077"/>
            <a:ext cx="4875192" cy="486507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3EC0CD7-49CC-E345-AFDC-F917DBF59B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957" y="3868615"/>
            <a:ext cx="4584382" cy="18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31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ECF2671-21B3-9242-931B-2FF315D66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57150"/>
            <a:ext cx="94996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71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5E2347D-A684-F24A-B0AB-3270A9F74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63500"/>
            <a:ext cx="9499600" cy="6731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CA08EAA-4FDA-7E4D-9521-042BA5B7FE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01" y="1230923"/>
            <a:ext cx="5633699" cy="545123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3046634-CD5B-9142-85FF-90E997790D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431" y="3846104"/>
            <a:ext cx="3880338" cy="295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73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99B5E09-DC6B-7C4D-A1EE-DAA667D6D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50800"/>
            <a:ext cx="9525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72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10EB82A-8FCD-0344-A18E-44E294647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50" y="50800"/>
            <a:ext cx="95123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28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39000" y="-686"/>
            <a:ext cx="3188849" cy="6924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00" b="1" dirty="0">
                <a:cs typeface="Chalkduster"/>
              </a:rPr>
              <a:t>Rechnungsausgleich </a:t>
            </a:r>
          </a:p>
          <a:p>
            <a:r>
              <a:rPr lang="de-DE" sz="1200" dirty="0">
                <a:cs typeface="Chalkduster"/>
              </a:rPr>
              <a:t>Bank, Bar, Frühzahlung: Skonto, Spätzahlung: Verzugszinsen, Mahnspesen, Karten...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727848" y="-1013"/>
            <a:ext cx="590465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000" b="1" dirty="0">
                <a:latin typeface="+mj-lt"/>
              </a:rPr>
              <a:t>Ziele/Kompetenzen: </a:t>
            </a:r>
            <a:r>
              <a:rPr lang="de-AT" sz="1000" dirty="0">
                <a:latin typeface="+mj-lt"/>
              </a:rPr>
              <a:t>Rechnungsausgleiche und zusammenhängende Geschäftsfälle verbuchen können, </a:t>
            </a:r>
            <a:endParaRPr lang="de-AT" sz="1000" b="1" dirty="0">
              <a:latin typeface="+mj-lt"/>
            </a:endParaRPr>
          </a:p>
          <a:p>
            <a:r>
              <a:rPr lang="de-AT" sz="1000" dirty="0">
                <a:latin typeface="+mj-lt"/>
              </a:rPr>
              <a:t>Rechnungsausgleich mit Bank (oder Kassa wenn nicht gleich bezahlt wurde), Was passiert wenn vor Fälligkeit bezahlt wird: Skonto, was wenn zu spät bezahlt wird (</a:t>
            </a:r>
            <a:r>
              <a:rPr lang="de-AT" sz="1000" dirty="0" err="1">
                <a:latin typeface="+mj-lt"/>
              </a:rPr>
              <a:t>Verzungszinsen</a:t>
            </a:r>
            <a:r>
              <a:rPr lang="de-AT" sz="1000" dirty="0">
                <a:latin typeface="+mj-lt"/>
              </a:rPr>
              <a:t> und Mahnspesen), Einkäufe mit Karten und deren Ausgleich (Bankomat und Kreditkarten)</a:t>
            </a:r>
            <a:r>
              <a:rPr lang="de-AT" sz="1000" b="1" dirty="0">
                <a:latin typeface="+mj-lt"/>
              </a:rPr>
              <a:t> </a:t>
            </a:r>
            <a:endParaRPr lang="de-AT" sz="1000" dirty="0"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530152" y="1484785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2) Lesen der Angabe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121868" y="1556793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a) Wer sind wir: 	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121868" y="184482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b) Beleg :</a:t>
            </a:r>
          </a:p>
          <a:p>
            <a:r>
              <a:rPr lang="de-AT" sz="800" dirty="0"/>
              <a:t>(E, A, K, B, S)</a:t>
            </a:r>
          </a:p>
        </p:txBody>
      </p:sp>
      <p:sp>
        <p:nvSpPr>
          <p:cNvPr id="7" name="Rechteck 6"/>
          <p:cNvSpPr/>
          <p:nvPr/>
        </p:nvSpPr>
        <p:spPr>
          <a:xfrm>
            <a:off x="4201988" y="2060848"/>
            <a:ext cx="1944216" cy="2160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>
                <a:solidFill>
                  <a:srgbClr val="FF0000"/>
                </a:solidFill>
              </a:rPr>
              <a:t>Bank, ev. Kassa oder Karten (S)</a:t>
            </a:r>
          </a:p>
        </p:txBody>
      </p:sp>
      <p:sp>
        <p:nvSpPr>
          <p:cNvPr id="21" name="Rechteck 20"/>
          <p:cNvSpPr/>
          <p:nvPr/>
        </p:nvSpPr>
        <p:spPr>
          <a:xfrm>
            <a:off x="7802388" y="2060848"/>
            <a:ext cx="1944216" cy="2160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>
                <a:solidFill>
                  <a:srgbClr val="FF0000"/>
                </a:solidFill>
              </a:rPr>
              <a:t>Bank, ev. Kassa oder Karten (S)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4201988" y="1772816"/>
            <a:ext cx="1944216" cy="2160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Einkäufer bezahlt Lieferant</a:t>
            </a:r>
          </a:p>
        </p:txBody>
      </p:sp>
      <p:sp>
        <p:nvSpPr>
          <p:cNvPr id="27" name="Rechteck 26"/>
          <p:cNvSpPr/>
          <p:nvPr/>
        </p:nvSpPr>
        <p:spPr>
          <a:xfrm>
            <a:off x="7802388" y="1772816"/>
            <a:ext cx="1944216" cy="2160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Kunde bezahlt Verkäufer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121868" y="2204865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c) Signalwörter</a:t>
            </a:r>
          </a:p>
        </p:txBody>
      </p:sp>
      <p:sp>
        <p:nvSpPr>
          <p:cNvPr id="29" name="Rechteck 28"/>
          <p:cNvSpPr/>
          <p:nvPr/>
        </p:nvSpPr>
        <p:spPr>
          <a:xfrm>
            <a:off x="4201988" y="2348880"/>
            <a:ext cx="1944216" cy="3600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b="1" dirty="0">
                <a:solidFill>
                  <a:srgbClr val="FF0000"/>
                </a:solidFill>
              </a:rPr>
              <a:t>Ausgleich d. Eingangs-Rechnung</a:t>
            </a:r>
          </a:p>
          <a:p>
            <a:r>
              <a:rPr lang="de-DE" sz="1000" dirty="0">
                <a:solidFill>
                  <a:srgbClr val="FF0000"/>
                </a:solidFill>
              </a:rPr>
              <a:t>Überweisung an Lieferanten, ...</a:t>
            </a:r>
          </a:p>
        </p:txBody>
      </p:sp>
      <p:sp>
        <p:nvSpPr>
          <p:cNvPr id="30" name="Rechteck 29"/>
          <p:cNvSpPr/>
          <p:nvPr/>
        </p:nvSpPr>
        <p:spPr>
          <a:xfrm>
            <a:off x="7802388" y="2348880"/>
            <a:ext cx="1944216" cy="3600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b="1" dirty="0">
                <a:solidFill>
                  <a:srgbClr val="FF0000"/>
                </a:solidFill>
              </a:rPr>
              <a:t>Ausgleich der Ausgangsrechnung</a:t>
            </a:r>
          </a:p>
          <a:p>
            <a:r>
              <a:rPr lang="de-DE" sz="1000" dirty="0">
                <a:solidFill>
                  <a:srgbClr val="FF0000"/>
                </a:solidFill>
              </a:rPr>
              <a:t>Überweisung des Kunden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524000" y="2924945"/>
            <a:ext cx="1359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Bank  </a:t>
            </a:r>
            <a:r>
              <a:rPr lang="de-AT" sz="1000" dirty="0"/>
              <a:t>oder bar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1524000" y="2636913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3) Buchungssatz Gewinnauswirkung</a:t>
            </a:r>
          </a:p>
        </p:txBody>
      </p:sp>
      <p:sp>
        <p:nvSpPr>
          <p:cNvPr id="14" name="Rechteck 13"/>
          <p:cNvSpPr/>
          <p:nvPr/>
        </p:nvSpPr>
        <p:spPr>
          <a:xfrm>
            <a:off x="3359696" y="2924944"/>
            <a:ext cx="2808312" cy="374441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hteck 43"/>
          <p:cNvSpPr/>
          <p:nvPr/>
        </p:nvSpPr>
        <p:spPr>
          <a:xfrm>
            <a:off x="7832204" y="2924944"/>
            <a:ext cx="2808312" cy="386104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1" name="Bild 6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244" y="1484784"/>
            <a:ext cx="942650" cy="432048"/>
          </a:xfrm>
          <a:prstGeom prst="rect">
            <a:avLst/>
          </a:prstGeom>
        </p:spPr>
      </p:pic>
      <p:pic>
        <p:nvPicPr>
          <p:cNvPr id="64" name="Bild 6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0580" y="1556792"/>
            <a:ext cx="232206" cy="219854"/>
          </a:xfrm>
          <a:prstGeom prst="rect">
            <a:avLst/>
          </a:prstGeom>
        </p:spPr>
      </p:pic>
      <p:pic>
        <p:nvPicPr>
          <p:cNvPr id="65" name="Bild 6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988" y="1484784"/>
            <a:ext cx="648072" cy="189358"/>
          </a:xfrm>
          <a:prstGeom prst="rect">
            <a:avLst/>
          </a:prstGeom>
        </p:spPr>
      </p:pic>
      <p:sp>
        <p:nvSpPr>
          <p:cNvPr id="66" name="Rechteck 65"/>
          <p:cNvSpPr/>
          <p:nvPr/>
        </p:nvSpPr>
        <p:spPr>
          <a:xfrm>
            <a:off x="4129980" y="1484784"/>
            <a:ext cx="5688632" cy="129614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8" name="Gerade Verbindung mit Pfeil 67"/>
          <p:cNvCxnSpPr/>
          <p:nvPr/>
        </p:nvCxnSpPr>
        <p:spPr>
          <a:xfrm flipH="1">
            <a:off x="5282108" y="1556792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/>
          <p:nvPr/>
        </p:nvCxnSpPr>
        <p:spPr>
          <a:xfrm flipH="1">
            <a:off x="7874396" y="1556792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Bild 6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105" y="1844824"/>
            <a:ext cx="645279" cy="671312"/>
          </a:xfrm>
          <a:prstGeom prst="rect">
            <a:avLst/>
          </a:prstGeom>
        </p:spPr>
      </p:pic>
      <p:pic>
        <p:nvPicPr>
          <p:cNvPr id="63" name="Bild 6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221" y="1988840"/>
            <a:ext cx="805481" cy="809160"/>
          </a:xfrm>
          <a:prstGeom prst="rect">
            <a:avLst/>
          </a:prstGeom>
        </p:spPr>
      </p:pic>
      <p:pic>
        <p:nvPicPr>
          <p:cNvPr id="67" name="Bild 6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212" y="1844824"/>
            <a:ext cx="720080" cy="582100"/>
          </a:xfrm>
          <a:prstGeom prst="rect">
            <a:avLst/>
          </a:prstGeom>
        </p:spPr>
      </p:pic>
      <p:graphicFrame>
        <p:nvGraphicFramePr>
          <p:cNvPr id="24" name="Tabelle 23"/>
          <p:cNvGraphicFramePr>
            <a:graphicFrameLocks noGrp="1"/>
          </p:cNvGraphicFramePr>
          <p:nvPr/>
        </p:nvGraphicFramePr>
        <p:xfrm>
          <a:off x="3431704" y="2996952"/>
          <a:ext cx="2664296" cy="165100"/>
        </p:xfrm>
        <a:graphic>
          <a:graphicData uri="http://schemas.openxmlformats.org/drawingml/2006/table">
            <a:tbl>
              <a:tblPr/>
              <a:tblGrid>
                <a:gridCol w="1221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6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092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330.. Lieferant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 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od. 2 Kassa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Tabelle 30"/>
          <p:cNvGraphicFramePr>
            <a:graphicFrameLocks noGrp="1"/>
          </p:cNvGraphicFramePr>
          <p:nvPr/>
        </p:nvGraphicFramePr>
        <p:xfrm>
          <a:off x="7904212" y="2996952"/>
          <a:ext cx="2664296" cy="177800"/>
        </p:xfrm>
        <a:graphic>
          <a:graphicData uri="http://schemas.openxmlformats.org/drawingml/2006/table">
            <a:tbl>
              <a:tblPr/>
              <a:tblGrid>
                <a:gridCol w="1181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1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 od.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 Kassa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200.. Kunde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1" name="Tabelle 70"/>
          <p:cNvGraphicFramePr>
            <a:graphicFrameLocks noGrp="1"/>
          </p:cNvGraphicFramePr>
          <p:nvPr/>
        </p:nvGraphicFramePr>
        <p:xfrm>
          <a:off x="3431704" y="4221088"/>
          <a:ext cx="2654300" cy="165100"/>
        </p:xfrm>
        <a:graphic>
          <a:graphicData uri="http://schemas.openxmlformats.org/drawingml/2006/table">
            <a:tbl>
              <a:tblPr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Verzunszinsenaufw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330.. Lieferant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2" name="Tabelle 71"/>
          <p:cNvGraphicFramePr>
            <a:graphicFrameLocks noGrp="1"/>
          </p:cNvGraphicFramePr>
          <p:nvPr/>
        </p:nvGraphicFramePr>
        <p:xfrm>
          <a:off x="3431704" y="4437112"/>
          <a:ext cx="2654300" cy="165100"/>
        </p:xfrm>
        <a:graphic>
          <a:graphicData uri="http://schemas.openxmlformats.org/drawingml/2006/table">
            <a:tbl>
              <a:tblPr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Mahnspesenaufwand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330.. Lieferant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4" name="Tabelle 73"/>
          <p:cNvGraphicFramePr>
            <a:graphicFrameLocks noGrp="1"/>
          </p:cNvGraphicFramePr>
          <p:nvPr/>
        </p:nvGraphicFramePr>
        <p:xfrm>
          <a:off x="3431704" y="4941168"/>
          <a:ext cx="2654300" cy="330200"/>
        </p:xfrm>
        <a:graphic>
          <a:graphicData uri="http://schemas.openxmlformats.org/drawingml/2006/table">
            <a:tbl>
              <a:tblPr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HW Eins, 0;7;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Verb BK bzw.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DebitK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Vost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5" name="Tabelle 74"/>
          <p:cNvGraphicFramePr>
            <a:graphicFrameLocks noGrp="1"/>
          </p:cNvGraphicFramePr>
          <p:nvPr/>
        </p:nvGraphicFramePr>
        <p:xfrm>
          <a:off x="3431704" y="5301208"/>
          <a:ext cx="2654300" cy="165100"/>
        </p:xfrm>
        <a:graphic>
          <a:graphicData uri="http://schemas.openxmlformats.org/drawingml/2006/table">
            <a:tbl>
              <a:tblPr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Verb BK bzw.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DebitK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6" name="Tabelle 75"/>
          <p:cNvGraphicFramePr>
            <a:graphicFrameLocks noGrp="1"/>
          </p:cNvGraphicFramePr>
          <p:nvPr/>
        </p:nvGraphicFramePr>
        <p:xfrm>
          <a:off x="3431704" y="5805264"/>
          <a:ext cx="2654300" cy="330200"/>
        </p:xfrm>
        <a:graphic>
          <a:graphicData uri="http://schemas.openxmlformats.org/drawingml/2006/table">
            <a:tbl>
              <a:tblPr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HW Eins, 0;7;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Verb KK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Vost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7" name="Tabelle 76"/>
          <p:cNvGraphicFramePr>
            <a:graphicFrameLocks noGrp="1"/>
          </p:cNvGraphicFramePr>
          <p:nvPr/>
        </p:nvGraphicFramePr>
        <p:xfrm>
          <a:off x="3431704" y="6237312"/>
          <a:ext cx="2654300" cy="165100"/>
        </p:xfrm>
        <a:graphic>
          <a:graphicData uri="http://schemas.openxmlformats.org/drawingml/2006/table">
            <a:tbl>
              <a:tblPr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Verb KK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8" name="Tabelle 77"/>
          <p:cNvGraphicFramePr>
            <a:graphicFrameLocks noGrp="1"/>
          </p:cNvGraphicFramePr>
          <p:nvPr/>
        </p:nvGraphicFramePr>
        <p:xfrm>
          <a:off x="3431704" y="4653136"/>
          <a:ext cx="2664296" cy="165100"/>
        </p:xfrm>
        <a:graphic>
          <a:graphicData uri="http://schemas.openxmlformats.org/drawingml/2006/table">
            <a:tbl>
              <a:tblPr/>
              <a:tblGrid>
                <a:gridCol w="1221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6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9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330.. Lieferant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 od. 2 Kassa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9" name="Textfeld 78"/>
          <p:cNvSpPr txBox="1"/>
          <p:nvPr/>
        </p:nvSpPr>
        <p:spPr>
          <a:xfrm>
            <a:off x="1524000" y="4221088"/>
            <a:ext cx="1909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Wenn man </a:t>
            </a:r>
            <a:r>
              <a:rPr lang="de-AT" sz="1000" b="1" dirty="0"/>
              <a:t>zu spät bezahlt </a:t>
            </a:r>
            <a:r>
              <a:rPr lang="de-AT" sz="1000" dirty="0"/>
              <a:t>kann es zu </a:t>
            </a:r>
            <a:r>
              <a:rPr lang="de-AT" sz="1000" b="1" dirty="0"/>
              <a:t>Verzugszinsen</a:t>
            </a:r>
            <a:r>
              <a:rPr lang="de-AT" sz="1000" dirty="0"/>
              <a:t> und </a:t>
            </a:r>
            <a:r>
              <a:rPr lang="de-AT" sz="1000" b="1" dirty="0"/>
              <a:t>Mahnspesen</a:t>
            </a:r>
            <a:r>
              <a:rPr lang="de-AT" sz="1000" dirty="0"/>
              <a:t> kommen.</a:t>
            </a:r>
            <a:endParaRPr lang="de-AT" sz="1000" b="1" dirty="0"/>
          </a:p>
        </p:txBody>
      </p:sp>
      <p:sp>
        <p:nvSpPr>
          <p:cNvPr id="80" name="Textfeld 79"/>
          <p:cNvSpPr txBox="1"/>
          <p:nvPr/>
        </p:nvSpPr>
        <p:spPr>
          <a:xfrm>
            <a:off x="1524000" y="4941168"/>
            <a:ext cx="1909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Einkäufe mit Debitkarte werden auf </a:t>
            </a:r>
            <a:r>
              <a:rPr lang="de-AT" sz="1000" b="1" dirty="0"/>
              <a:t>Verb. DK</a:t>
            </a:r>
            <a:r>
              <a:rPr lang="de-AT" sz="1000" dirty="0"/>
              <a:t> gebucht.</a:t>
            </a:r>
            <a:endParaRPr lang="de-AT" sz="1000" b="1" dirty="0"/>
          </a:p>
        </p:txBody>
      </p:sp>
      <p:sp>
        <p:nvSpPr>
          <p:cNvPr id="82" name="Textfeld 81"/>
          <p:cNvSpPr txBox="1"/>
          <p:nvPr/>
        </p:nvSpPr>
        <p:spPr>
          <a:xfrm>
            <a:off x="1524000" y="5301209"/>
            <a:ext cx="1909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Bei Abbuchung vom Bankkonto:</a:t>
            </a:r>
            <a:endParaRPr lang="de-AT" sz="1000" b="1" dirty="0"/>
          </a:p>
        </p:txBody>
      </p:sp>
      <p:sp>
        <p:nvSpPr>
          <p:cNvPr id="83" name="Textfeld 82"/>
          <p:cNvSpPr txBox="1"/>
          <p:nvPr/>
        </p:nvSpPr>
        <p:spPr>
          <a:xfrm>
            <a:off x="1524000" y="5733256"/>
            <a:ext cx="1909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Einkäufe mit Kreditkarte werden auf </a:t>
            </a:r>
            <a:r>
              <a:rPr lang="de-AT" sz="1000" b="1" dirty="0"/>
              <a:t>Verbindlichkeit KK</a:t>
            </a:r>
            <a:r>
              <a:rPr lang="de-AT" sz="1000" dirty="0"/>
              <a:t> gebucht.</a:t>
            </a:r>
            <a:endParaRPr lang="de-AT" sz="1000" b="1" dirty="0"/>
          </a:p>
        </p:txBody>
      </p:sp>
      <p:sp>
        <p:nvSpPr>
          <p:cNvPr id="84" name="Textfeld 83"/>
          <p:cNvSpPr txBox="1"/>
          <p:nvPr/>
        </p:nvSpPr>
        <p:spPr>
          <a:xfrm>
            <a:off x="1524000" y="6237312"/>
            <a:ext cx="1909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Ausgleich der Verbindlichkeit gegenüber der KK Gesellschaft</a:t>
            </a:r>
            <a:endParaRPr lang="de-AT" sz="1000" b="1" dirty="0"/>
          </a:p>
        </p:txBody>
      </p:sp>
      <p:graphicFrame>
        <p:nvGraphicFramePr>
          <p:cNvPr id="88" name="Tabelle 87"/>
          <p:cNvGraphicFramePr>
            <a:graphicFrameLocks noGrp="1"/>
          </p:cNvGraphicFramePr>
          <p:nvPr/>
        </p:nvGraphicFramePr>
        <p:xfrm>
          <a:off x="7904212" y="4221088"/>
          <a:ext cx="2654300" cy="1651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Kunde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Verzungszinsenertrag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9" name="Tabelle 88"/>
          <p:cNvGraphicFramePr>
            <a:graphicFrameLocks noGrp="1"/>
          </p:cNvGraphicFramePr>
          <p:nvPr/>
        </p:nvGraphicFramePr>
        <p:xfrm>
          <a:off x="7904212" y="4437112"/>
          <a:ext cx="2654300" cy="1651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Kunde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Mahnspesenerträge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0" name="Tabelle 89"/>
          <p:cNvGraphicFramePr>
            <a:graphicFrameLocks noGrp="1"/>
          </p:cNvGraphicFramePr>
          <p:nvPr/>
        </p:nvGraphicFramePr>
        <p:xfrm>
          <a:off x="7904212" y="4941168"/>
          <a:ext cx="2654300" cy="3302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Ford BK bzw.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DebitK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HW Erlöse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1" name="Tabelle 90"/>
          <p:cNvGraphicFramePr>
            <a:graphicFrameLocks noGrp="1"/>
          </p:cNvGraphicFramePr>
          <p:nvPr/>
        </p:nvGraphicFramePr>
        <p:xfrm>
          <a:off x="7904212" y="5301208"/>
          <a:ext cx="2654300" cy="1651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Ford BK bzw.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DebitK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2" name="Tabelle 91"/>
          <p:cNvGraphicFramePr>
            <a:graphicFrameLocks noGrp="1"/>
          </p:cNvGraphicFramePr>
          <p:nvPr/>
        </p:nvGraphicFramePr>
        <p:xfrm>
          <a:off x="7904212" y="5517232"/>
          <a:ext cx="2654300" cy="1651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Spesen BK…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DebitK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3" name="Tabelle 92"/>
          <p:cNvGraphicFramePr>
            <a:graphicFrameLocks noGrp="1"/>
          </p:cNvGraphicFramePr>
          <p:nvPr/>
        </p:nvGraphicFramePr>
        <p:xfrm>
          <a:off x="7904212" y="5805264"/>
          <a:ext cx="2654300" cy="3302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Ford KK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HW Erlöse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4" name="Tabelle 93"/>
          <p:cNvGraphicFramePr>
            <a:graphicFrameLocks noGrp="1"/>
          </p:cNvGraphicFramePr>
          <p:nvPr/>
        </p:nvGraphicFramePr>
        <p:xfrm>
          <a:off x="9128348" y="6237312"/>
          <a:ext cx="1460500" cy="165100"/>
        </p:xfrm>
        <a:graphic>
          <a:graphicData uri="http://schemas.openxmlformats.org/drawingml/2006/table">
            <a:tbl>
              <a:tblPr/>
              <a:tblGrid>
                <a:gridCol w="1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Ford KK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5" name="Tabelle 94"/>
          <p:cNvGraphicFramePr>
            <a:graphicFrameLocks noGrp="1"/>
          </p:cNvGraphicFramePr>
          <p:nvPr/>
        </p:nvGraphicFramePr>
        <p:xfrm>
          <a:off x="7904212" y="6443216"/>
          <a:ext cx="1193800" cy="3302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Geb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Vost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6" name="Tabelle 95"/>
          <p:cNvGraphicFramePr>
            <a:graphicFrameLocks noGrp="1"/>
          </p:cNvGraphicFramePr>
          <p:nvPr/>
        </p:nvGraphicFramePr>
        <p:xfrm>
          <a:off x="7904212" y="6237312"/>
          <a:ext cx="1193800" cy="1651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7" name="Textfeld 96"/>
          <p:cNvSpPr txBox="1"/>
          <p:nvPr/>
        </p:nvSpPr>
        <p:spPr>
          <a:xfrm>
            <a:off x="4583832" y="2996953"/>
            <a:ext cx="220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latin typeface="Webdings"/>
                <a:ea typeface="Webdings"/>
                <a:cs typeface="Webdings"/>
                <a:sym typeface="Webdings"/>
              </a:rPr>
              <a:t>Θ</a:t>
            </a:r>
            <a:endParaRPr lang="de-DE" sz="1200" dirty="0"/>
          </a:p>
        </p:txBody>
      </p:sp>
      <p:sp>
        <p:nvSpPr>
          <p:cNvPr id="101" name="Textfeld 100"/>
          <p:cNvSpPr txBox="1"/>
          <p:nvPr/>
        </p:nvSpPr>
        <p:spPr>
          <a:xfrm>
            <a:off x="6240016" y="4077072"/>
            <a:ext cx="1742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Verzugszinsen u. Mahn-spesen die Kunden bei Zahlungsverzögerungen verrechnet werden:</a:t>
            </a:r>
            <a:endParaRPr lang="de-AT" sz="1000" b="1" dirty="0"/>
          </a:p>
        </p:txBody>
      </p:sp>
      <p:sp>
        <p:nvSpPr>
          <p:cNvPr id="102" name="Textfeld 101"/>
          <p:cNvSpPr txBox="1"/>
          <p:nvPr/>
        </p:nvSpPr>
        <p:spPr>
          <a:xfrm>
            <a:off x="6240016" y="4869160"/>
            <a:ext cx="15841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Bei Verkäufen mit DK Forderung </a:t>
            </a:r>
            <a:r>
              <a:rPr lang="de-AT" sz="1000" dirty="0" err="1"/>
              <a:t>ggü</a:t>
            </a:r>
            <a:r>
              <a:rPr lang="de-AT" sz="1000" dirty="0"/>
              <a:t>. Kartengesellschaft...</a:t>
            </a:r>
          </a:p>
          <a:p>
            <a:endParaRPr lang="de-AT" sz="1000" b="1" dirty="0"/>
          </a:p>
          <a:p>
            <a:r>
              <a:rPr lang="de-AT" sz="1000" dirty="0"/>
              <a:t>Gebühren für DK</a:t>
            </a:r>
          </a:p>
        </p:txBody>
      </p:sp>
      <p:sp>
        <p:nvSpPr>
          <p:cNvPr id="103" name="Textfeld 102"/>
          <p:cNvSpPr txBox="1"/>
          <p:nvPr/>
        </p:nvSpPr>
        <p:spPr>
          <a:xfrm>
            <a:off x="6240016" y="5733256"/>
            <a:ext cx="1663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Forderung bei KK-Verkäufen </a:t>
            </a:r>
            <a:r>
              <a:rPr lang="de-AT" sz="1000" dirty="0" err="1"/>
              <a:t>ggü</a:t>
            </a:r>
            <a:r>
              <a:rPr lang="de-AT" sz="1000" dirty="0"/>
              <a:t>. der </a:t>
            </a:r>
            <a:r>
              <a:rPr lang="de-AT" sz="1000" b="1" dirty="0"/>
              <a:t>Kartengesellschaft</a:t>
            </a:r>
          </a:p>
        </p:txBody>
      </p:sp>
      <p:sp>
        <p:nvSpPr>
          <p:cNvPr id="104" name="Textfeld 103"/>
          <p:cNvSpPr txBox="1"/>
          <p:nvPr/>
        </p:nvSpPr>
        <p:spPr>
          <a:xfrm>
            <a:off x="6240016" y="6164426"/>
            <a:ext cx="1742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Ausgleich: KK ges. zieht sich </a:t>
            </a:r>
            <a:r>
              <a:rPr lang="de-AT" sz="1000" b="1" dirty="0"/>
              <a:t>Provision und Buchungsgebühr </a:t>
            </a:r>
            <a:r>
              <a:rPr lang="de-AT" sz="1000" dirty="0"/>
              <a:t>ab, diese unterliegen UST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1500560" y="764705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1) Buchungsregeln &amp; Konten</a:t>
            </a:r>
          </a:p>
        </p:txBody>
      </p:sp>
      <p:pic>
        <p:nvPicPr>
          <p:cNvPr id="106" name="Bild 10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800" y="836712"/>
            <a:ext cx="1571760" cy="576064"/>
          </a:xfrm>
          <a:prstGeom prst="rect">
            <a:avLst/>
          </a:prstGeom>
        </p:spPr>
      </p:pic>
      <p:pic>
        <p:nvPicPr>
          <p:cNvPr id="107" name="Bild 10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161" y="836712"/>
            <a:ext cx="2102553" cy="576064"/>
          </a:xfrm>
          <a:prstGeom prst="rect">
            <a:avLst/>
          </a:prstGeom>
        </p:spPr>
      </p:pic>
      <p:cxnSp>
        <p:nvCxnSpPr>
          <p:cNvPr id="108" name="Gerade Verbindung mit Pfeil 107"/>
          <p:cNvCxnSpPr/>
          <p:nvPr/>
        </p:nvCxnSpPr>
        <p:spPr>
          <a:xfrm flipH="1" flipV="1">
            <a:off x="8472264" y="908720"/>
            <a:ext cx="288032" cy="432048"/>
          </a:xfrm>
          <a:prstGeom prst="straightConnector1">
            <a:avLst/>
          </a:prstGeom>
          <a:ln w="6350" cmpd="sng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Rechteck 108"/>
          <p:cNvSpPr/>
          <p:nvPr/>
        </p:nvSpPr>
        <p:spPr>
          <a:xfrm>
            <a:off x="4223792" y="764704"/>
            <a:ext cx="5472608" cy="64807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16" name="Tabelle 115"/>
          <p:cNvGraphicFramePr>
            <a:graphicFrameLocks noGrp="1"/>
          </p:cNvGraphicFramePr>
          <p:nvPr/>
        </p:nvGraphicFramePr>
        <p:xfrm>
          <a:off x="7896200" y="4653136"/>
          <a:ext cx="2664296" cy="177800"/>
        </p:xfrm>
        <a:graphic>
          <a:graphicData uri="http://schemas.openxmlformats.org/drawingml/2006/table">
            <a:tbl>
              <a:tblPr/>
              <a:tblGrid>
                <a:gridCol w="1181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1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 od.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 Kassa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200.. Kunde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7" name="Textfeld 116"/>
          <p:cNvSpPr txBox="1"/>
          <p:nvPr/>
        </p:nvSpPr>
        <p:spPr>
          <a:xfrm>
            <a:off x="10272465" y="6237313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8" name="Textfeld 117"/>
          <p:cNvSpPr txBox="1"/>
          <p:nvPr/>
        </p:nvSpPr>
        <p:spPr>
          <a:xfrm>
            <a:off x="8544272" y="6381329"/>
            <a:ext cx="20344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0000"/>
                </a:solidFill>
              </a:rPr>
              <a:t>2</a:t>
            </a:r>
            <a:r>
              <a:rPr lang="de-DE" sz="1000" dirty="0">
                <a:solidFill>
                  <a:srgbClr val="FF0000"/>
                </a:solidFill>
              </a:rPr>
              <a:t> (lt. Angabe: %Satz von 1 + Betrag)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19" name="Textfeld 118"/>
          <p:cNvSpPr txBox="1"/>
          <p:nvPr/>
        </p:nvSpPr>
        <p:spPr>
          <a:xfrm>
            <a:off x="8616281" y="6611780"/>
            <a:ext cx="7069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0000"/>
                </a:solidFill>
              </a:rPr>
              <a:t>3</a:t>
            </a:r>
            <a:r>
              <a:rPr lang="de-DE" sz="1000" dirty="0">
                <a:solidFill>
                  <a:srgbClr val="FF0000"/>
                </a:solidFill>
              </a:rPr>
              <a:t> (2*20%)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0" name="Textfeld 119"/>
          <p:cNvSpPr txBox="1"/>
          <p:nvPr/>
        </p:nvSpPr>
        <p:spPr>
          <a:xfrm>
            <a:off x="8544273" y="6165305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0000"/>
                </a:solidFill>
              </a:rPr>
              <a:t>4 (=1-2-3)</a:t>
            </a:r>
          </a:p>
        </p:txBody>
      </p:sp>
      <p:cxnSp>
        <p:nvCxnSpPr>
          <p:cNvPr id="126" name="Gerade Verbindung 125"/>
          <p:cNvCxnSpPr/>
          <p:nvPr/>
        </p:nvCxnSpPr>
        <p:spPr>
          <a:xfrm>
            <a:off x="1883024" y="4941168"/>
            <a:ext cx="878497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Gerade Verbindung 126"/>
          <p:cNvCxnSpPr/>
          <p:nvPr/>
        </p:nvCxnSpPr>
        <p:spPr>
          <a:xfrm>
            <a:off x="1883024" y="5733256"/>
            <a:ext cx="878497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hteck 2">
            <a:extLst>
              <a:ext uri="{FF2B5EF4-FFF2-40B4-BE49-F238E27FC236}">
                <a16:creationId xmlns:a16="http://schemas.microsoft.com/office/drawing/2014/main" id="{D5135279-9356-D2A2-5F40-96420F7D2E8C}"/>
              </a:ext>
            </a:extLst>
          </p:cNvPr>
          <p:cNvSpPr/>
          <p:nvPr/>
        </p:nvSpPr>
        <p:spPr>
          <a:xfrm>
            <a:off x="1512825" y="4902409"/>
            <a:ext cx="9266757" cy="192180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863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6" grpId="0" animBg="1"/>
      <p:bldP spid="27" grpId="0" animBg="1"/>
      <p:bldP spid="29" grpId="0" animBg="1"/>
      <p:bldP spid="30" grpId="0" animBg="1"/>
      <p:bldP spid="97" grpId="0"/>
      <p:bldP spid="117" grpId="0"/>
      <p:bldP spid="118" grpId="0"/>
      <p:bldP spid="119" grpId="0"/>
      <p:bldP spid="1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6CDDD03-B3C3-138F-9E82-94A053D510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837" y="157773"/>
            <a:ext cx="9420226" cy="668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9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AA77650-6B17-F4DE-CD4A-DEED059C52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536" y="120261"/>
            <a:ext cx="9491663" cy="658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75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90A8CB6-467F-C308-8861-B64309A971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74" y="157034"/>
            <a:ext cx="9485401" cy="648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62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CCC0B8B-51A5-2AEA-2B3B-17EEF65CE7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661" y="-1"/>
            <a:ext cx="967323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44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39000" y="-686"/>
            <a:ext cx="3188849" cy="6924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00" b="1" dirty="0">
                <a:cs typeface="Chalkduster"/>
              </a:rPr>
              <a:t>Rechnungsausgleich </a:t>
            </a:r>
          </a:p>
          <a:p>
            <a:r>
              <a:rPr lang="de-DE" sz="1200" dirty="0">
                <a:cs typeface="Chalkduster"/>
              </a:rPr>
              <a:t>Bank, Bar, Frühzahlung: Skonto, Spätzahlung: Verzugszinsen, Mahnspesen, Karten...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727848" y="-1013"/>
            <a:ext cx="590465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000" b="1" dirty="0">
                <a:latin typeface="+mj-lt"/>
              </a:rPr>
              <a:t>Ziele/Kompetenzen: </a:t>
            </a:r>
            <a:r>
              <a:rPr lang="de-AT" sz="1000" dirty="0">
                <a:latin typeface="+mj-lt"/>
              </a:rPr>
              <a:t>Rechnungsausgleiche und zusammenhängende Geschäftsfälle verbuchen können, </a:t>
            </a:r>
            <a:endParaRPr lang="de-AT" sz="1000" b="1" dirty="0">
              <a:latin typeface="+mj-lt"/>
            </a:endParaRPr>
          </a:p>
          <a:p>
            <a:r>
              <a:rPr lang="de-AT" sz="1000" dirty="0">
                <a:latin typeface="+mj-lt"/>
              </a:rPr>
              <a:t>Rechnungsausgleich mit Bank (oder Kassa wenn nicht gleich bezahlt wurde), Was passiert wenn vor Fälligkeit bezahlt wird: Skonto, was wenn zu spät bezahlt wird (</a:t>
            </a:r>
            <a:r>
              <a:rPr lang="de-AT" sz="1000" dirty="0" err="1">
                <a:latin typeface="+mj-lt"/>
              </a:rPr>
              <a:t>Verzungszinsen</a:t>
            </a:r>
            <a:r>
              <a:rPr lang="de-AT" sz="1000" dirty="0">
                <a:latin typeface="+mj-lt"/>
              </a:rPr>
              <a:t> und Mahnspesen), Einkäufe mit Karten und deren Ausgleich (Bankomat und Kreditkarten)</a:t>
            </a:r>
            <a:r>
              <a:rPr lang="de-AT" sz="1000" b="1" dirty="0">
                <a:latin typeface="+mj-lt"/>
              </a:rPr>
              <a:t> </a:t>
            </a:r>
            <a:endParaRPr lang="de-AT" sz="1000" dirty="0"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530152" y="1484785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2) Lesen der Angabe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121868" y="1556793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a) Wer sind wir: 	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121868" y="184482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b) Beleg :</a:t>
            </a:r>
          </a:p>
          <a:p>
            <a:r>
              <a:rPr lang="de-AT" sz="800" dirty="0"/>
              <a:t>(E, A, K, B, S)</a:t>
            </a:r>
          </a:p>
        </p:txBody>
      </p:sp>
      <p:sp>
        <p:nvSpPr>
          <p:cNvPr id="7" name="Rechteck 6"/>
          <p:cNvSpPr/>
          <p:nvPr/>
        </p:nvSpPr>
        <p:spPr>
          <a:xfrm>
            <a:off x="4201988" y="2060848"/>
            <a:ext cx="1944216" cy="2160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>
                <a:solidFill>
                  <a:srgbClr val="FF0000"/>
                </a:solidFill>
              </a:rPr>
              <a:t>Bank, ev. Kassa oder Karten (S)</a:t>
            </a:r>
          </a:p>
        </p:txBody>
      </p:sp>
      <p:sp>
        <p:nvSpPr>
          <p:cNvPr id="21" name="Rechteck 20"/>
          <p:cNvSpPr/>
          <p:nvPr/>
        </p:nvSpPr>
        <p:spPr>
          <a:xfrm>
            <a:off x="7802388" y="2060848"/>
            <a:ext cx="1944216" cy="2160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>
                <a:solidFill>
                  <a:srgbClr val="FF0000"/>
                </a:solidFill>
              </a:rPr>
              <a:t>Bank, ev. Kassa oder Karten (S)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4201988" y="1772816"/>
            <a:ext cx="1944216" cy="2160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Einkäufer bezahlt Lieferant</a:t>
            </a:r>
          </a:p>
        </p:txBody>
      </p:sp>
      <p:sp>
        <p:nvSpPr>
          <p:cNvPr id="27" name="Rechteck 26"/>
          <p:cNvSpPr/>
          <p:nvPr/>
        </p:nvSpPr>
        <p:spPr>
          <a:xfrm>
            <a:off x="7802388" y="1772816"/>
            <a:ext cx="1944216" cy="2160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tx1"/>
                </a:solidFill>
              </a:rPr>
              <a:t>Kunde bezahlt Verkäufer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121868" y="2204865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c) Signalwörter</a:t>
            </a:r>
          </a:p>
        </p:txBody>
      </p:sp>
      <p:sp>
        <p:nvSpPr>
          <p:cNvPr id="29" name="Rechteck 28"/>
          <p:cNvSpPr/>
          <p:nvPr/>
        </p:nvSpPr>
        <p:spPr>
          <a:xfrm>
            <a:off x="4201988" y="2348880"/>
            <a:ext cx="1944216" cy="3600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b="1" dirty="0">
                <a:solidFill>
                  <a:srgbClr val="FF0000"/>
                </a:solidFill>
              </a:rPr>
              <a:t>Ausgleich d. Eingangs-Rechnung</a:t>
            </a:r>
          </a:p>
          <a:p>
            <a:r>
              <a:rPr lang="de-DE" sz="1000" dirty="0">
                <a:solidFill>
                  <a:srgbClr val="FF0000"/>
                </a:solidFill>
              </a:rPr>
              <a:t>Überweisung an Lieferanten, ...</a:t>
            </a:r>
          </a:p>
        </p:txBody>
      </p:sp>
      <p:sp>
        <p:nvSpPr>
          <p:cNvPr id="30" name="Rechteck 29"/>
          <p:cNvSpPr/>
          <p:nvPr/>
        </p:nvSpPr>
        <p:spPr>
          <a:xfrm>
            <a:off x="7802388" y="2348880"/>
            <a:ext cx="1944216" cy="3600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b="1" dirty="0">
                <a:solidFill>
                  <a:srgbClr val="FF0000"/>
                </a:solidFill>
              </a:rPr>
              <a:t>Ausgleich der Ausgangsrechnung</a:t>
            </a:r>
          </a:p>
          <a:p>
            <a:r>
              <a:rPr lang="de-DE" sz="1000" dirty="0">
                <a:solidFill>
                  <a:srgbClr val="FF0000"/>
                </a:solidFill>
              </a:rPr>
              <a:t>Überweisung des Kunden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524000" y="2924945"/>
            <a:ext cx="1359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Bank  </a:t>
            </a:r>
            <a:r>
              <a:rPr lang="de-AT" sz="1000" dirty="0"/>
              <a:t>oder bar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1524000" y="3212976"/>
            <a:ext cx="18356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Skonto: </a:t>
            </a:r>
            <a:r>
              <a:rPr lang="de-AT" sz="1000" dirty="0"/>
              <a:t>Preisnachlass für </a:t>
            </a:r>
            <a:r>
              <a:rPr lang="de-AT" sz="1000" b="1" dirty="0"/>
              <a:t>Zahlungen vor Fälligkeit:</a:t>
            </a:r>
            <a:r>
              <a:rPr lang="de-AT" sz="1000" dirty="0"/>
              <a:t> </a:t>
            </a:r>
          </a:p>
          <a:p>
            <a:pPr marL="228600" indent="-228600">
              <a:buAutoNum type="arabicParenR"/>
            </a:pPr>
            <a:r>
              <a:rPr lang="de-AT" sz="1000" dirty="0">
                <a:solidFill>
                  <a:srgbClr val="FF0000"/>
                </a:solidFill>
              </a:rPr>
              <a:t>Überweisungsbetrag</a:t>
            </a:r>
          </a:p>
          <a:p>
            <a:pPr marL="228600" indent="-228600">
              <a:buAutoNum type="arabicParenR"/>
            </a:pPr>
            <a:r>
              <a:rPr lang="de-AT" sz="1000" dirty="0" err="1">
                <a:solidFill>
                  <a:srgbClr val="FF0000"/>
                </a:solidFill>
              </a:rPr>
              <a:t>Ausbuchg</a:t>
            </a:r>
            <a:r>
              <a:rPr lang="de-AT" sz="1000" dirty="0">
                <a:solidFill>
                  <a:srgbClr val="FF0000"/>
                </a:solidFill>
              </a:rPr>
              <a:t> der Schuld/Ford</a:t>
            </a:r>
          </a:p>
          <a:p>
            <a:pPr marL="228600" indent="-228600">
              <a:buAutoNum type="arabicParenR"/>
            </a:pPr>
            <a:r>
              <a:rPr lang="de-AT" sz="1000" dirty="0">
                <a:solidFill>
                  <a:srgbClr val="FF0000"/>
                </a:solidFill>
              </a:rPr>
              <a:t>Differenz in Netto u. </a:t>
            </a:r>
            <a:r>
              <a:rPr lang="de-AT" sz="1000" dirty="0" err="1">
                <a:solidFill>
                  <a:srgbClr val="FF0000"/>
                </a:solidFill>
              </a:rPr>
              <a:t>Ust</a:t>
            </a:r>
            <a:r>
              <a:rPr lang="de-AT" sz="1000" dirty="0"/>
              <a:t> 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1524000" y="2636913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3) Buchungssatz Gewinnauswirkung</a:t>
            </a:r>
          </a:p>
        </p:txBody>
      </p:sp>
      <p:sp>
        <p:nvSpPr>
          <p:cNvPr id="14" name="Rechteck 13"/>
          <p:cNvSpPr/>
          <p:nvPr/>
        </p:nvSpPr>
        <p:spPr>
          <a:xfrm>
            <a:off x="3359696" y="2924944"/>
            <a:ext cx="2808312" cy="374441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hteck 43"/>
          <p:cNvSpPr/>
          <p:nvPr/>
        </p:nvSpPr>
        <p:spPr>
          <a:xfrm>
            <a:off x="7832204" y="2924944"/>
            <a:ext cx="2808312" cy="386104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1" name="Bild 6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244" y="1484784"/>
            <a:ext cx="942650" cy="432048"/>
          </a:xfrm>
          <a:prstGeom prst="rect">
            <a:avLst/>
          </a:prstGeom>
        </p:spPr>
      </p:pic>
      <p:pic>
        <p:nvPicPr>
          <p:cNvPr id="64" name="Bild 6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0580" y="1556792"/>
            <a:ext cx="232206" cy="219854"/>
          </a:xfrm>
          <a:prstGeom prst="rect">
            <a:avLst/>
          </a:prstGeom>
        </p:spPr>
      </p:pic>
      <p:pic>
        <p:nvPicPr>
          <p:cNvPr id="65" name="Bild 6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988" y="1484784"/>
            <a:ext cx="648072" cy="189358"/>
          </a:xfrm>
          <a:prstGeom prst="rect">
            <a:avLst/>
          </a:prstGeom>
        </p:spPr>
      </p:pic>
      <p:sp>
        <p:nvSpPr>
          <p:cNvPr id="66" name="Rechteck 65"/>
          <p:cNvSpPr/>
          <p:nvPr/>
        </p:nvSpPr>
        <p:spPr>
          <a:xfrm>
            <a:off x="4129980" y="1484784"/>
            <a:ext cx="5688632" cy="129614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8" name="Gerade Verbindung mit Pfeil 67"/>
          <p:cNvCxnSpPr/>
          <p:nvPr/>
        </p:nvCxnSpPr>
        <p:spPr>
          <a:xfrm flipH="1">
            <a:off x="5282108" y="1556792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/>
          <p:nvPr/>
        </p:nvCxnSpPr>
        <p:spPr>
          <a:xfrm flipH="1">
            <a:off x="7874396" y="1556792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Bild 6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105" y="1844824"/>
            <a:ext cx="645279" cy="671312"/>
          </a:xfrm>
          <a:prstGeom prst="rect">
            <a:avLst/>
          </a:prstGeom>
        </p:spPr>
      </p:pic>
      <p:pic>
        <p:nvPicPr>
          <p:cNvPr id="63" name="Bild 6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221" y="1988840"/>
            <a:ext cx="805481" cy="809160"/>
          </a:xfrm>
          <a:prstGeom prst="rect">
            <a:avLst/>
          </a:prstGeom>
        </p:spPr>
      </p:pic>
      <p:pic>
        <p:nvPicPr>
          <p:cNvPr id="67" name="Bild 6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212" y="1844824"/>
            <a:ext cx="720080" cy="582100"/>
          </a:xfrm>
          <a:prstGeom prst="rect">
            <a:avLst/>
          </a:prstGeom>
        </p:spPr>
      </p:pic>
      <p:graphicFrame>
        <p:nvGraphicFramePr>
          <p:cNvPr id="24" name="Tabelle 23"/>
          <p:cNvGraphicFramePr>
            <a:graphicFrameLocks noGrp="1"/>
          </p:cNvGraphicFramePr>
          <p:nvPr/>
        </p:nvGraphicFramePr>
        <p:xfrm>
          <a:off x="3431704" y="2996952"/>
          <a:ext cx="2664296" cy="165100"/>
        </p:xfrm>
        <a:graphic>
          <a:graphicData uri="http://schemas.openxmlformats.org/drawingml/2006/table">
            <a:tbl>
              <a:tblPr/>
              <a:tblGrid>
                <a:gridCol w="1221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6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092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330.. Lieferant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 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od. 2 Kassa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Tabelle 30"/>
          <p:cNvGraphicFramePr>
            <a:graphicFrameLocks noGrp="1"/>
          </p:cNvGraphicFramePr>
          <p:nvPr/>
        </p:nvGraphicFramePr>
        <p:xfrm>
          <a:off x="7904212" y="2996952"/>
          <a:ext cx="2664296" cy="177800"/>
        </p:xfrm>
        <a:graphic>
          <a:graphicData uri="http://schemas.openxmlformats.org/drawingml/2006/table">
            <a:tbl>
              <a:tblPr/>
              <a:tblGrid>
                <a:gridCol w="1181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1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 od.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 Kassa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200.. Kunde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7" name="Tabelle 56"/>
          <p:cNvGraphicFramePr>
            <a:graphicFrameLocks noGrp="1"/>
          </p:cNvGraphicFramePr>
          <p:nvPr/>
        </p:nvGraphicFramePr>
        <p:xfrm>
          <a:off x="4727848" y="3356992"/>
          <a:ext cx="1397000" cy="165100"/>
        </p:xfrm>
        <a:graphic>
          <a:graphicData uri="http://schemas.openxmlformats.org/drawingml/2006/table">
            <a:tbl>
              <a:tblPr/>
              <a:tblGrid>
                <a:gridCol w="1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             97,00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8" name="Tabelle 57"/>
          <p:cNvGraphicFramePr>
            <a:graphicFrameLocks noGrp="1"/>
          </p:cNvGraphicFramePr>
          <p:nvPr/>
        </p:nvGraphicFramePr>
        <p:xfrm>
          <a:off x="3431704" y="3356992"/>
          <a:ext cx="1257300" cy="165100"/>
        </p:xfrm>
        <a:graphic>
          <a:graphicData uri="http://schemas.openxmlformats.org/drawingml/2006/table">
            <a:tbl>
              <a:tblPr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330.. Lieferant   100,-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0" name="Tabelle 69"/>
          <p:cNvGraphicFramePr>
            <a:graphicFrameLocks noGrp="1"/>
          </p:cNvGraphicFramePr>
          <p:nvPr/>
        </p:nvGraphicFramePr>
        <p:xfrm>
          <a:off x="4727848" y="3573016"/>
          <a:ext cx="1397000" cy="330200"/>
        </p:xfrm>
        <a:graphic>
          <a:graphicData uri="http://schemas.openxmlformats.org/drawingml/2006/table">
            <a:tbl>
              <a:tblPr/>
              <a:tblGrid>
                <a:gridCol w="1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Lief.skonto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2,50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Vost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0,50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1" name="Tabelle 70"/>
          <p:cNvGraphicFramePr>
            <a:graphicFrameLocks noGrp="1"/>
          </p:cNvGraphicFramePr>
          <p:nvPr/>
        </p:nvGraphicFramePr>
        <p:xfrm>
          <a:off x="3431704" y="4221088"/>
          <a:ext cx="2654300" cy="165100"/>
        </p:xfrm>
        <a:graphic>
          <a:graphicData uri="http://schemas.openxmlformats.org/drawingml/2006/table">
            <a:tbl>
              <a:tblPr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Verzunszinsenaufw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330.. Lieferant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2" name="Tabelle 71"/>
          <p:cNvGraphicFramePr>
            <a:graphicFrameLocks noGrp="1"/>
          </p:cNvGraphicFramePr>
          <p:nvPr/>
        </p:nvGraphicFramePr>
        <p:xfrm>
          <a:off x="3431704" y="4437112"/>
          <a:ext cx="2654300" cy="165100"/>
        </p:xfrm>
        <a:graphic>
          <a:graphicData uri="http://schemas.openxmlformats.org/drawingml/2006/table">
            <a:tbl>
              <a:tblPr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Mahnspesenaufwand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330.. Lieferant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4" name="Tabel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75711"/>
              </p:ext>
            </p:extLst>
          </p:nvPr>
        </p:nvGraphicFramePr>
        <p:xfrm>
          <a:off x="3431704" y="4941168"/>
          <a:ext cx="2654300" cy="330200"/>
        </p:xfrm>
        <a:graphic>
          <a:graphicData uri="http://schemas.openxmlformats.org/drawingml/2006/table">
            <a:tbl>
              <a:tblPr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HW Eins, 0;7;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Verb BK bzw.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DebitK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Vost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5" name="Tabel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662228"/>
              </p:ext>
            </p:extLst>
          </p:nvPr>
        </p:nvGraphicFramePr>
        <p:xfrm>
          <a:off x="3431704" y="5301208"/>
          <a:ext cx="2654300" cy="165100"/>
        </p:xfrm>
        <a:graphic>
          <a:graphicData uri="http://schemas.openxmlformats.org/drawingml/2006/table">
            <a:tbl>
              <a:tblPr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Verb BK bzw.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DebitK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6" name="Tabelle 75"/>
          <p:cNvGraphicFramePr>
            <a:graphicFrameLocks noGrp="1"/>
          </p:cNvGraphicFramePr>
          <p:nvPr/>
        </p:nvGraphicFramePr>
        <p:xfrm>
          <a:off x="3431704" y="5805264"/>
          <a:ext cx="2654300" cy="330200"/>
        </p:xfrm>
        <a:graphic>
          <a:graphicData uri="http://schemas.openxmlformats.org/drawingml/2006/table">
            <a:tbl>
              <a:tblPr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HW Eins, 0;7;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Verb KK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Vost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7" name="Tabelle 76"/>
          <p:cNvGraphicFramePr>
            <a:graphicFrameLocks noGrp="1"/>
          </p:cNvGraphicFramePr>
          <p:nvPr/>
        </p:nvGraphicFramePr>
        <p:xfrm>
          <a:off x="3431704" y="6237312"/>
          <a:ext cx="2654300" cy="165100"/>
        </p:xfrm>
        <a:graphic>
          <a:graphicData uri="http://schemas.openxmlformats.org/drawingml/2006/table">
            <a:tbl>
              <a:tblPr/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Verb KK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8" name="Tabelle 77"/>
          <p:cNvGraphicFramePr>
            <a:graphicFrameLocks noGrp="1"/>
          </p:cNvGraphicFramePr>
          <p:nvPr/>
        </p:nvGraphicFramePr>
        <p:xfrm>
          <a:off x="3431704" y="4653136"/>
          <a:ext cx="2664296" cy="165100"/>
        </p:xfrm>
        <a:graphic>
          <a:graphicData uri="http://schemas.openxmlformats.org/drawingml/2006/table">
            <a:tbl>
              <a:tblPr/>
              <a:tblGrid>
                <a:gridCol w="1221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6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9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330.. Lieferant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 od. 2 Kassa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9" name="Textfeld 78"/>
          <p:cNvSpPr txBox="1"/>
          <p:nvPr/>
        </p:nvSpPr>
        <p:spPr>
          <a:xfrm>
            <a:off x="1524000" y="4221088"/>
            <a:ext cx="1909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Wenn man </a:t>
            </a:r>
            <a:r>
              <a:rPr lang="de-AT" sz="1000" b="1" dirty="0"/>
              <a:t>zu spät bezahlt </a:t>
            </a:r>
            <a:r>
              <a:rPr lang="de-AT" sz="1000" dirty="0"/>
              <a:t>kann es zu </a:t>
            </a:r>
            <a:r>
              <a:rPr lang="de-AT" sz="1000" b="1" dirty="0"/>
              <a:t>Verzugszinsen</a:t>
            </a:r>
            <a:r>
              <a:rPr lang="de-AT" sz="1000" dirty="0"/>
              <a:t> und </a:t>
            </a:r>
            <a:r>
              <a:rPr lang="de-AT" sz="1000" b="1" dirty="0"/>
              <a:t>Mahnspesen</a:t>
            </a:r>
            <a:r>
              <a:rPr lang="de-AT" sz="1000" dirty="0"/>
              <a:t> kommen.</a:t>
            </a:r>
            <a:endParaRPr lang="de-AT" sz="1000" b="1" dirty="0"/>
          </a:p>
        </p:txBody>
      </p:sp>
      <p:sp>
        <p:nvSpPr>
          <p:cNvPr id="80" name="Textfeld 79"/>
          <p:cNvSpPr txBox="1"/>
          <p:nvPr/>
        </p:nvSpPr>
        <p:spPr>
          <a:xfrm>
            <a:off x="1524000" y="4941168"/>
            <a:ext cx="1909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Einkäufe mit Bankomatkarte werden auf </a:t>
            </a:r>
            <a:r>
              <a:rPr lang="de-AT" sz="1000" b="1" dirty="0"/>
              <a:t>Verb. BK</a:t>
            </a:r>
            <a:r>
              <a:rPr lang="de-AT" sz="1000" dirty="0"/>
              <a:t> gebucht.</a:t>
            </a:r>
            <a:endParaRPr lang="de-AT" sz="1000" b="1" dirty="0"/>
          </a:p>
        </p:txBody>
      </p:sp>
      <p:sp>
        <p:nvSpPr>
          <p:cNvPr id="82" name="Textfeld 81"/>
          <p:cNvSpPr txBox="1"/>
          <p:nvPr/>
        </p:nvSpPr>
        <p:spPr>
          <a:xfrm>
            <a:off x="1524000" y="5301209"/>
            <a:ext cx="1909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Bei Abbuchung vom Bankkonto:</a:t>
            </a:r>
            <a:endParaRPr lang="de-AT" sz="1000" b="1" dirty="0"/>
          </a:p>
        </p:txBody>
      </p:sp>
      <p:sp>
        <p:nvSpPr>
          <p:cNvPr id="83" name="Textfeld 82"/>
          <p:cNvSpPr txBox="1"/>
          <p:nvPr/>
        </p:nvSpPr>
        <p:spPr>
          <a:xfrm>
            <a:off x="1524000" y="5733256"/>
            <a:ext cx="1909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Einkäufe mit Kreditkarte werden auf </a:t>
            </a:r>
            <a:r>
              <a:rPr lang="de-AT" sz="1000" b="1" dirty="0"/>
              <a:t>Verbindlichkeit KK</a:t>
            </a:r>
            <a:r>
              <a:rPr lang="de-AT" sz="1000" dirty="0"/>
              <a:t> gebucht.</a:t>
            </a:r>
            <a:endParaRPr lang="de-AT" sz="1000" b="1" dirty="0"/>
          </a:p>
        </p:txBody>
      </p:sp>
      <p:sp>
        <p:nvSpPr>
          <p:cNvPr id="84" name="Textfeld 83"/>
          <p:cNvSpPr txBox="1"/>
          <p:nvPr/>
        </p:nvSpPr>
        <p:spPr>
          <a:xfrm>
            <a:off x="1524000" y="6237312"/>
            <a:ext cx="1909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Ausgleich der Verbindlichkeit gegenüber der KK Gesellschaft</a:t>
            </a:r>
            <a:endParaRPr lang="de-AT" sz="1000" b="1" dirty="0"/>
          </a:p>
        </p:txBody>
      </p:sp>
      <p:graphicFrame>
        <p:nvGraphicFramePr>
          <p:cNvPr id="85" name="Tabelle 84"/>
          <p:cNvGraphicFramePr>
            <a:graphicFrameLocks noGrp="1"/>
          </p:cNvGraphicFramePr>
          <p:nvPr/>
        </p:nvGraphicFramePr>
        <p:xfrm>
          <a:off x="7904212" y="3356992"/>
          <a:ext cx="1358900" cy="1651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             98,00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6" name="Tabelle 85"/>
          <p:cNvGraphicFramePr>
            <a:graphicFrameLocks noGrp="1"/>
          </p:cNvGraphicFramePr>
          <p:nvPr/>
        </p:nvGraphicFramePr>
        <p:xfrm>
          <a:off x="9272364" y="3356992"/>
          <a:ext cx="1295400" cy="165100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200.. Kunde         100,00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7" name="Tabelle 86"/>
          <p:cNvGraphicFramePr>
            <a:graphicFrameLocks noGrp="1"/>
          </p:cNvGraphicFramePr>
          <p:nvPr/>
        </p:nvGraphicFramePr>
        <p:xfrm>
          <a:off x="7896200" y="3573016"/>
          <a:ext cx="1193800" cy="3302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Kund.skotno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1,67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UST                  0,33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8" name="Tabelle 87"/>
          <p:cNvGraphicFramePr>
            <a:graphicFrameLocks noGrp="1"/>
          </p:cNvGraphicFramePr>
          <p:nvPr/>
        </p:nvGraphicFramePr>
        <p:xfrm>
          <a:off x="7904212" y="4221088"/>
          <a:ext cx="2654300" cy="1651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Kunde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Verzungszinsenertrag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9" name="Tabelle 88"/>
          <p:cNvGraphicFramePr>
            <a:graphicFrameLocks noGrp="1"/>
          </p:cNvGraphicFramePr>
          <p:nvPr/>
        </p:nvGraphicFramePr>
        <p:xfrm>
          <a:off x="7904212" y="4437112"/>
          <a:ext cx="2654300" cy="1651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Kunde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Mahnspesenerträge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0" name="Tabelle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498548"/>
              </p:ext>
            </p:extLst>
          </p:nvPr>
        </p:nvGraphicFramePr>
        <p:xfrm>
          <a:off x="7904212" y="4941168"/>
          <a:ext cx="2654300" cy="3302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Ford BK bzw.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DebitK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HW Erlöse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1" name="Tabelle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290793"/>
              </p:ext>
            </p:extLst>
          </p:nvPr>
        </p:nvGraphicFramePr>
        <p:xfrm>
          <a:off x="7904212" y="5301208"/>
          <a:ext cx="2654300" cy="1651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Ford BK bzw.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DebitK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2" name="Tabelle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300300"/>
              </p:ext>
            </p:extLst>
          </p:nvPr>
        </p:nvGraphicFramePr>
        <p:xfrm>
          <a:off x="7904212" y="5517232"/>
          <a:ext cx="2654300" cy="1651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Spesen BK…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DebitK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3" name="Tabelle 92"/>
          <p:cNvGraphicFramePr>
            <a:graphicFrameLocks noGrp="1"/>
          </p:cNvGraphicFramePr>
          <p:nvPr/>
        </p:nvGraphicFramePr>
        <p:xfrm>
          <a:off x="7904212" y="5805264"/>
          <a:ext cx="2654300" cy="3302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Ford KK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HW Erlöse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UST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4" name="Tabelle 93"/>
          <p:cNvGraphicFramePr>
            <a:graphicFrameLocks noGrp="1"/>
          </p:cNvGraphicFramePr>
          <p:nvPr/>
        </p:nvGraphicFramePr>
        <p:xfrm>
          <a:off x="9128348" y="6237312"/>
          <a:ext cx="1460500" cy="165100"/>
        </p:xfrm>
        <a:graphic>
          <a:graphicData uri="http://schemas.openxmlformats.org/drawingml/2006/table">
            <a:tbl>
              <a:tblPr/>
              <a:tblGrid>
                <a:gridCol w="16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Ford KK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5" name="Tabelle 94"/>
          <p:cNvGraphicFramePr>
            <a:graphicFrameLocks noGrp="1"/>
          </p:cNvGraphicFramePr>
          <p:nvPr/>
        </p:nvGraphicFramePr>
        <p:xfrm>
          <a:off x="7904212" y="6443216"/>
          <a:ext cx="1193800" cy="3302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Prov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Geb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Vost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6" name="Tabelle 95"/>
          <p:cNvGraphicFramePr>
            <a:graphicFrameLocks noGrp="1"/>
          </p:cNvGraphicFramePr>
          <p:nvPr/>
        </p:nvGraphicFramePr>
        <p:xfrm>
          <a:off x="7904212" y="6237312"/>
          <a:ext cx="1193800" cy="1651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7" name="Textfeld 96"/>
          <p:cNvSpPr txBox="1"/>
          <p:nvPr/>
        </p:nvSpPr>
        <p:spPr>
          <a:xfrm>
            <a:off x="4583832" y="2996953"/>
            <a:ext cx="220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latin typeface="Webdings"/>
                <a:ea typeface="Webdings"/>
                <a:cs typeface="Webdings"/>
                <a:sym typeface="Webdings"/>
              </a:rPr>
              <a:t>Θ</a:t>
            </a:r>
            <a:endParaRPr lang="de-DE" sz="1200" dirty="0"/>
          </a:p>
        </p:txBody>
      </p:sp>
      <p:sp>
        <p:nvSpPr>
          <p:cNvPr id="98" name="Textfeld 97"/>
          <p:cNvSpPr txBox="1"/>
          <p:nvPr/>
        </p:nvSpPr>
        <p:spPr>
          <a:xfrm>
            <a:off x="5807968" y="3501009"/>
            <a:ext cx="3000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de-DE" sz="1000" dirty="0"/>
          </a:p>
        </p:txBody>
      </p:sp>
      <p:sp>
        <p:nvSpPr>
          <p:cNvPr id="99" name="Textfeld 98"/>
          <p:cNvSpPr txBox="1"/>
          <p:nvPr/>
        </p:nvSpPr>
        <p:spPr>
          <a:xfrm>
            <a:off x="8768309" y="3501009"/>
            <a:ext cx="298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de-DE" sz="1000" dirty="0"/>
          </a:p>
        </p:txBody>
      </p:sp>
      <p:sp>
        <p:nvSpPr>
          <p:cNvPr id="100" name="Textfeld 99"/>
          <p:cNvSpPr txBox="1"/>
          <p:nvPr/>
        </p:nvSpPr>
        <p:spPr>
          <a:xfrm>
            <a:off x="6240016" y="3284984"/>
            <a:ext cx="1584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b="1" dirty="0"/>
              <a:t>Kundenskonto</a:t>
            </a:r>
            <a:r>
              <a:rPr lang="de-AT" sz="1000" dirty="0"/>
              <a:t> (für den Kunden wenn er früher bezahlt)</a:t>
            </a:r>
            <a:endParaRPr lang="de-AT" sz="1000" b="1" dirty="0"/>
          </a:p>
        </p:txBody>
      </p:sp>
      <p:sp>
        <p:nvSpPr>
          <p:cNvPr id="101" name="Textfeld 100"/>
          <p:cNvSpPr txBox="1"/>
          <p:nvPr/>
        </p:nvSpPr>
        <p:spPr>
          <a:xfrm>
            <a:off x="6240016" y="4077072"/>
            <a:ext cx="1742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Verzugszinsen u. Mahn-spesen die Kunden bei Zahlungsverzögerungen verrechnet werden:</a:t>
            </a:r>
            <a:endParaRPr lang="de-AT" sz="1000" b="1" dirty="0"/>
          </a:p>
        </p:txBody>
      </p:sp>
      <p:sp>
        <p:nvSpPr>
          <p:cNvPr id="102" name="Textfeld 101"/>
          <p:cNvSpPr txBox="1"/>
          <p:nvPr/>
        </p:nvSpPr>
        <p:spPr>
          <a:xfrm>
            <a:off x="6240016" y="4869160"/>
            <a:ext cx="15841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Bei Verkäufen mit BK Forderung </a:t>
            </a:r>
            <a:r>
              <a:rPr lang="de-AT" sz="1000" dirty="0" err="1"/>
              <a:t>ggü</a:t>
            </a:r>
            <a:r>
              <a:rPr lang="de-AT" sz="1000" dirty="0"/>
              <a:t>. Kartengesellschaft...</a:t>
            </a:r>
          </a:p>
          <a:p>
            <a:endParaRPr lang="de-AT" sz="1000" b="1" dirty="0"/>
          </a:p>
          <a:p>
            <a:r>
              <a:rPr lang="de-AT" sz="1000" dirty="0"/>
              <a:t>Gebühren für BK</a:t>
            </a:r>
          </a:p>
        </p:txBody>
      </p:sp>
      <p:sp>
        <p:nvSpPr>
          <p:cNvPr id="103" name="Textfeld 102"/>
          <p:cNvSpPr txBox="1"/>
          <p:nvPr/>
        </p:nvSpPr>
        <p:spPr>
          <a:xfrm>
            <a:off x="6240016" y="5733256"/>
            <a:ext cx="1663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Forderung bei KK-Verkäufen </a:t>
            </a:r>
            <a:r>
              <a:rPr lang="de-AT" sz="1000" dirty="0" err="1"/>
              <a:t>ggü</a:t>
            </a:r>
            <a:r>
              <a:rPr lang="de-AT" sz="1000" dirty="0"/>
              <a:t>. der </a:t>
            </a:r>
            <a:r>
              <a:rPr lang="de-AT" sz="1000" b="1" dirty="0"/>
              <a:t>Kartengesellschaft</a:t>
            </a:r>
          </a:p>
        </p:txBody>
      </p:sp>
      <p:sp>
        <p:nvSpPr>
          <p:cNvPr id="104" name="Textfeld 103"/>
          <p:cNvSpPr txBox="1"/>
          <p:nvPr/>
        </p:nvSpPr>
        <p:spPr>
          <a:xfrm>
            <a:off x="6240016" y="6164426"/>
            <a:ext cx="1742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Ausgleich: KK ges. zieht sich </a:t>
            </a:r>
            <a:r>
              <a:rPr lang="de-AT" sz="1000" b="1" dirty="0"/>
              <a:t>Provision und Buchungsgebühr </a:t>
            </a:r>
            <a:r>
              <a:rPr lang="de-AT" sz="1000" dirty="0"/>
              <a:t>ab, diese unterliegen UST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1500560" y="764705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b="1" dirty="0"/>
              <a:t>1) Buchungsregeln &amp; Konten</a:t>
            </a:r>
          </a:p>
        </p:txBody>
      </p:sp>
      <p:pic>
        <p:nvPicPr>
          <p:cNvPr id="106" name="Bild 10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800" y="836712"/>
            <a:ext cx="1571760" cy="576064"/>
          </a:xfrm>
          <a:prstGeom prst="rect">
            <a:avLst/>
          </a:prstGeom>
        </p:spPr>
      </p:pic>
      <p:pic>
        <p:nvPicPr>
          <p:cNvPr id="107" name="Bild 10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161" y="836712"/>
            <a:ext cx="2102553" cy="576064"/>
          </a:xfrm>
          <a:prstGeom prst="rect">
            <a:avLst/>
          </a:prstGeom>
        </p:spPr>
      </p:pic>
      <p:cxnSp>
        <p:nvCxnSpPr>
          <p:cNvPr id="108" name="Gerade Verbindung mit Pfeil 107"/>
          <p:cNvCxnSpPr/>
          <p:nvPr/>
        </p:nvCxnSpPr>
        <p:spPr>
          <a:xfrm flipH="1" flipV="1">
            <a:off x="8472264" y="908720"/>
            <a:ext cx="288032" cy="432048"/>
          </a:xfrm>
          <a:prstGeom prst="straightConnector1">
            <a:avLst/>
          </a:prstGeom>
          <a:ln w="6350" cmpd="sng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Rechteck 108"/>
          <p:cNvSpPr/>
          <p:nvPr/>
        </p:nvSpPr>
        <p:spPr>
          <a:xfrm>
            <a:off x="4223792" y="764704"/>
            <a:ext cx="5472608" cy="64807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0" name="Textfeld 109"/>
          <p:cNvSpPr txBox="1"/>
          <p:nvPr/>
        </p:nvSpPr>
        <p:spPr>
          <a:xfrm>
            <a:off x="5807969" y="3284985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1" name="Textfeld 110"/>
          <p:cNvSpPr txBox="1"/>
          <p:nvPr/>
        </p:nvSpPr>
        <p:spPr>
          <a:xfrm>
            <a:off x="3503712" y="3356992"/>
            <a:ext cx="15311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0000"/>
                </a:solidFill>
              </a:rPr>
              <a:t>                                   2</a:t>
            </a:r>
          </a:p>
          <a:p>
            <a:r>
              <a:rPr lang="de-DE" sz="1000" dirty="0">
                <a:solidFill>
                  <a:srgbClr val="FF0000"/>
                </a:solidFill>
              </a:rPr>
              <a:t>z.B. Betrag von 1/97*100 </a:t>
            </a:r>
          </a:p>
          <a:p>
            <a:r>
              <a:rPr lang="de-DE" sz="1000" dirty="0">
                <a:solidFill>
                  <a:srgbClr val="FF0000"/>
                </a:solidFill>
              </a:rPr>
              <a:t>bei 3% Skonto</a:t>
            </a:r>
          </a:p>
        </p:txBody>
      </p:sp>
      <p:sp>
        <p:nvSpPr>
          <p:cNvPr id="112" name="Textfeld 111"/>
          <p:cNvSpPr txBox="1"/>
          <p:nvPr/>
        </p:nvSpPr>
        <p:spPr>
          <a:xfrm>
            <a:off x="5159897" y="3645024"/>
            <a:ext cx="11448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0000"/>
                </a:solidFill>
              </a:rPr>
              <a:t>                            3</a:t>
            </a:r>
          </a:p>
          <a:p>
            <a:r>
              <a:rPr lang="de-DE" sz="1000" dirty="0">
                <a:solidFill>
                  <a:srgbClr val="FF0000"/>
                </a:solidFill>
              </a:rPr>
              <a:t>Differenz in Netto </a:t>
            </a:r>
          </a:p>
          <a:p>
            <a:r>
              <a:rPr lang="de-DE" sz="1000" dirty="0">
                <a:solidFill>
                  <a:srgbClr val="FF0000"/>
                </a:solidFill>
              </a:rPr>
              <a:t>und Steuer</a:t>
            </a:r>
          </a:p>
        </p:txBody>
      </p:sp>
      <p:sp>
        <p:nvSpPr>
          <p:cNvPr id="113" name="Textfeld 112"/>
          <p:cNvSpPr txBox="1"/>
          <p:nvPr/>
        </p:nvSpPr>
        <p:spPr>
          <a:xfrm>
            <a:off x="8688289" y="3284985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4" name="Textfeld 113"/>
          <p:cNvSpPr txBox="1"/>
          <p:nvPr/>
        </p:nvSpPr>
        <p:spPr>
          <a:xfrm>
            <a:off x="9147018" y="3429000"/>
            <a:ext cx="15209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0000"/>
                </a:solidFill>
              </a:rPr>
              <a:t>                                      2: </a:t>
            </a:r>
          </a:p>
          <a:p>
            <a:r>
              <a:rPr lang="de-DE" sz="1000" dirty="0">
                <a:solidFill>
                  <a:srgbClr val="FF0000"/>
                </a:solidFill>
              </a:rPr>
              <a:t>z.B. Betrag von 1/98*100</a:t>
            </a:r>
          </a:p>
          <a:p>
            <a:r>
              <a:rPr lang="de-DE" sz="1000" dirty="0">
                <a:solidFill>
                  <a:srgbClr val="FF0000"/>
                </a:solidFill>
              </a:rPr>
              <a:t>bei 2% Skonto</a:t>
            </a:r>
          </a:p>
        </p:txBody>
      </p:sp>
      <p:graphicFrame>
        <p:nvGraphicFramePr>
          <p:cNvPr id="116" name="Tabelle 115"/>
          <p:cNvGraphicFramePr>
            <a:graphicFrameLocks noGrp="1"/>
          </p:cNvGraphicFramePr>
          <p:nvPr/>
        </p:nvGraphicFramePr>
        <p:xfrm>
          <a:off x="7896200" y="4653136"/>
          <a:ext cx="2664296" cy="177800"/>
        </p:xfrm>
        <a:graphic>
          <a:graphicData uri="http://schemas.openxmlformats.org/drawingml/2006/table">
            <a:tbl>
              <a:tblPr/>
              <a:tblGrid>
                <a:gridCol w="1181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1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Bank od.</a:t>
                      </a:r>
                      <a:r>
                        <a:rPr lang="de-DE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 Kassa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200.. Kunde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7" name="Textfeld 116"/>
          <p:cNvSpPr txBox="1"/>
          <p:nvPr/>
        </p:nvSpPr>
        <p:spPr>
          <a:xfrm>
            <a:off x="10272465" y="6237313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8" name="Textfeld 117"/>
          <p:cNvSpPr txBox="1"/>
          <p:nvPr/>
        </p:nvSpPr>
        <p:spPr>
          <a:xfrm>
            <a:off x="8544272" y="6381329"/>
            <a:ext cx="20344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0000"/>
                </a:solidFill>
              </a:rPr>
              <a:t>2</a:t>
            </a:r>
            <a:r>
              <a:rPr lang="de-DE" sz="1000" dirty="0">
                <a:solidFill>
                  <a:srgbClr val="FF0000"/>
                </a:solidFill>
              </a:rPr>
              <a:t> (lt. Angabe: %Satz von 1 + Betrag)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19" name="Textfeld 118"/>
          <p:cNvSpPr txBox="1"/>
          <p:nvPr/>
        </p:nvSpPr>
        <p:spPr>
          <a:xfrm>
            <a:off x="8616281" y="6611780"/>
            <a:ext cx="7069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0000"/>
                </a:solidFill>
              </a:rPr>
              <a:t>3</a:t>
            </a:r>
            <a:r>
              <a:rPr lang="de-DE" sz="1000" dirty="0">
                <a:solidFill>
                  <a:srgbClr val="FF0000"/>
                </a:solidFill>
              </a:rPr>
              <a:t> (2*20%)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0" name="Textfeld 119"/>
          <p:cNvSpPr txBox="1"/>
          <p:nvPr/>
        </p:nvSpPr>
        <p:spPr>
          <a:xfrm>
            <a:off x="8544273" y="6165305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0000"/>
                </a:solidFill>
              </a:rPr>
              <a:t>4 (=1-2-3)</a:t>
            </a:r>
          </a:p>
        </p:txBody>
      </p:sp>
      <p:sp>
        <p:nvSpPr>
          <p:cNvPr id="121" name="Textfeld 120"/>
          <p:cNvSpPr txBox="1"/>
          <p:nvPr/>
        </p:nvSpPr>
        <p:spPr>
          <a:xfrm>
            <a:off x="8112224" y="3645024"/>
            <a:ext cx="20202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>
                <a:solidFill>
                  <a:srgbClr val="FF0000"/>
                </a:solidFill>
              </a:rPr>
              <a:t>                            3</a:t>
            </a:r>
          </a:p>
          <a:p>
            <a:r>
              <a:rPr lang="de-DE" sz="1000" dirty="0">
                <a:solidFill>
                  <a:srgbClr val="FF0000"/>
                </a:solidFill>
              </a:rPr>
              <a:t>Differenz in Netto </a:t>
            </a:r>
          </a:p>
          <a:p>
            <a:r>
              <a:rPr lang="de-DE" sz="1000" dirty="0">
                <a:solidFill>
                  <a:srgbClr val="FF0000"/>
                </a:solidFill>
              </a:rPr>
              <a:t>und Steuer /120*100, und /120*20</a:t>
            </a:r>
          </a:p>
        </p:txBody>
      </p:sp>
      <p:cxnSp>
        <p:nvCxnSpPr>
          <p:cNvPr id="123" name="Gerade Verbindung 122"/>
          <p:cNvCxnSpPr/>
          <p:nvPr/>
        </p:nvCxnSpPr>
        <p:spPr>
          <a:xfrm>
            <a:off x="1775520" y="3212976"/>
            <a:ext cx="878497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Gerade Verbindung 124"/>
          <p:cNvCxnSpPr/>
          <p:nvPr/>
        </p:nvCxnSpPr>
        <p:spPr>
          <a:xfrm>
            <a:off x="1883024" y="4149080"/>
            <a:ext cx="878497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Gerade Verbindung 125"/>
          <p:cNvCxnSpPr/>
          <p:nvPr/>
        </p:nvCxnSpPr>
        <p:spPr>
          <a:xfrm>
            <a:off x="1883024" y="4941168"/>
            <a:ext cx="878497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Gerade Verbindung 126"/>
          <p:cNvCxnSpPr/>
          <p:nvPr/>
        </p:nvCxnSpPr>
        <p:spPr>
          <a:xfrm>
            <a:off x="1883024" y="5733256"/>
            <a:ext cx="878497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9DCE21F1-6497-B649-A17D-0BB2DCBF6682}"/>
              </a:ext>
            </a:extLst>
          </p:cNvPr>
          <p:cNvSpPr/>
          <p:nvPr/>
        </p:nvSpPr>
        <p:spPr>
          <a:xfrm>
            <a:off x="1472619" y="3201794"/>
            <a:ext cx="9266757" cy="99722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4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6" grpId="0" animBg="1"/>
      <p:bldP spid="27" grpId="0" animBg="1"/>
      <p:bldP spid="29" grpId="0" animBg="1"/>
      <p:bldP spid="30" grpId="0" animBg="1"/>
      <p:bldP spid="97" grpId="0"/>
      <p:bldP spid="98" grpId="0"/>
      <p:bldP spid="99" grpId="0"/>
      <p:bldP spid="110" grpId="0"/>
      <p:bldP spid="111" grpId="0"/>
      <p:bldP spid="112" grpId="0"/>
      <p:bldP spid="113" grpId="0"/>
      <p:bldP spid="114" grpId="0"/>
      <p:bldP spid="117" grpId="0"/>
      <p:bldP spid="118" grpId="0"/>
      <p:bldP spid="119" grpId="0"/>
      <p:bldP spid="120" grpId="0"/>
      <p:bldP spid="1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45484CA-3C0F-0449-8246-547830E6D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0" y="38100"/>
            <a:ext cx="95885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39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5F1355CE-AC2E-3648-9F52-F6FFDEFF5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57150"/>
            <a:ext cx="95504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56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979</Words>
  <Application>Microsoft Macintosh PowerPoint</Application>
  <PresentationFormat>Breitbild</PresentationFormat>
  <Paragraphs>221</Paragraphs>
  <Slides>14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Webdings</vt:lpstr>
      <vt:lpstr>Wingdings</vt:lpstr>
      <vt:lpstr>Office</vt:lpstr>
      <vt:lpstr>Kartenzahlungen … und Was … wenn vor Ablauf der Fälligkeit bezahlt wird ... Skonto!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Einkäufe und Verkäufe mit  Karten (Kreditkarte, Bankomat, …)</dc:title>
  <dc:creator>Werner Holzheu</dc:creator>
  <cp:lastModifiedBy>HOLZHEU Werner</cp:lastModifiedBy>
  <cp:revision>14</cp:revision>
  <dcterms:created xsi:type="dcterms:W3CDTF">2020-11-16T07:31:35Z</dcterms:created>
  <dcterms:modified xsi:type="dcterms:W3CDTF">2023-11-26T17:01:06Z</dcterms:modified>
</cp:coreProperties>
</file>