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7" r:id="rId11"/>
    <p:sldId id="265" r:id="rId12"/>
    <p:sldId id="266" r:id="rId13"/>
    <p:sldId id="268" r:id="rId14"/>
    <p:sldId id="269" r:id="rId15"/>
    <p:sldId id="270" r:id="rId16"/>
    <p:sldId id="271" r:id="rId17"/>
    <p:sldId id="292" r:id="rId18"/>
    <p:sldId id="273" r:id="rId19"/>
    <p:sldId id="274" r:id="rId20"/>
    <p:sldId id="275" r:id="rId21"/>
    <p:sldId id="276" r:id="rId22"/>
    <p:sldId id="278" r:id="rId23"/>
    <p:sldId id="293" r:id="rId24"/>
    <p:sldId id="282" r:id="rId25"/>
    <p:sldId id="280" r:id="rId26"/>
    <p:sldId id="281" r:id="rId27"/>
    <p:sldId id="283" r:id="rId28"/>
    <p:sldId id="290" r:id="rId29"/>
    <p:sldId id="284" r:id="rId30"/>
    <p:sldId id="291" r:id="rId31"/>
  </p:sldIdLst>
  <p:sldSz cx="9144000" cy="6858000" type="screen4x3"/>
  <p:notesSz cx="6858000" cy="9144000"/>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423"/>
    <p:restoredTop sz="99802" autoAdjust="0"/>
  </p:normalViewPr>
  <p:slideViewPr>
    <p:cSldViewPr snapToGrid="0" snapToObjects="1">
      <p:cViewPr>
        <p:scale>
          <a:sx n="182" d="100"/>
          <a:sy n="182" d="100"/>
        </p:scale>
        <p:origin x="16" y="-4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AT"/>
              <a:t>Mastertitelformat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AT"/>
              <a:t>Master-Untertitelformat bearbeiten</a:t>
            </a:r>
            <a:endParaRPr lang="de-DE"/>
          </a:p>
        </p:txBody>
      </p:sp>
      <p:sp>
        <p:nvSpPr>
          <p:cNvPr id="4" name="Datumsplatzhalter 3"/>
          <p:cNvSpPr>
            <a:spLocks noGrp="1"/>
          </p:cNvSpPr>
          <p:nvPr>
            <p:ph type="dt" sz="half" idx="10"/>
          </p:nvPr>
        </p:nvSpPr>
        <p:spPr/>
        <p:txBody>
          <a:bodyPr/>
          <a:lstStyle/>
          <a:p>
            <a:fld id="{276AB424-B996-D045-884F-D4A536750812}" type="datetimeFigureOut">
              <a:rPr lang="de-DE" smtClean="0"/>
              <a:t>16.11.23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139EB02A-5A9A-4E43-AFB2-86A6872780AD}" type="slidenum">
              <a:rPr lang="de-DE" smtClean="0"/>
              <a:t>‹Nr.›</a:t>
            </a:fld>
            <a:endParaRPr lang="de-DE"/>
          </a:p>
        </p:txBody>
      </p:sp>
    </p:spTree>
    <p:extLst>
      <p:ext uri="{BB962C8B-B14F-4D97-AF65-F5344CB8AC3E}">
        <p14:creationId xmlns:p14="http://schemas.microsoft.com/office/powerpoint/2010/main" val="770277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a:t>Mastertitelformat bearbeiten</a:t>
            </a:r>
            <a:endParaRPr lang="de-DE"/>
          </a:p>
        </p:txBody>
      </p:sp>
      <p:sp>
        <p:nvSpPr>
          <p:cNvPr id="3" name="Vertikaler Textplatzhalter 2"/>
          <p:cNvSpPr>
            <a:spLocks noGrp="1"/>
          </p:cNvSpPr>
          <p:nvPr>
            <p:ph type="body" orient="vert" idx="1"/>
          </p:nvPr>
        </p:nvSpPr>
        <p:spPr/>
        <p:txBody>
          <a:bodyPr vert="eaVert"/>
          <a:lstStyle/>
          <a:p>
            <a:pPr lvl="0"/>
            <a:r>
              <a:rPr lang="de-AT"/>
              <a:t>Mastertextformat bearbeiten</a:t>
            </a:r>
          </a:p>
          <a:p>
            <a:pPr lvl="1"/>
            <a:r>
              <a:rPr lang="de-AT"/>
              <a:t>Zweite Ebene</a:t>
            </a:r>
          </a:p>
          <a:p>
            <a:pPr lvl="2"/>
            <a:r>
              <a:rPr lang="de-AT"/>
              <a:t>Dritte Ebene</a:t>
            </a:r>
          </a:p>
          <a:p>
            <a:pPr lvl="3"/>
            <a:r>
              <a:rPr lang="de-AT"/>
              <a:t>Vierte Ebene</a:t>
            </a:r>
          </a:p>
          <a:p>
            <a:pPr lvl="4"/>
            <a:r>
              <a:rPr lang="de-AT"/>
              <a:t>Fünfte Ebene</a:t>
            </a:r>
            <a:endParaRPr lang="de-DE"/>
          </a:p>
        </p:txBody>
      </p:sp>
      <p:sp>
        <p:nvSpPr>
          <p:cNvPr id="4" name="Datumsplatzhalter 3"/>
          <p:cNvSpPr>
            <a:spLocks noGrp="1"/>
          </p:cNvSpPr>
          <p:nvPr>
            <p:ph type="dt" sz="half" idx="10"/>
          </p:nvPr>
        </p:nvSpPr>
        <p:spPr/>
        <p:txBody>
          <a:bodyPr/>
          <a:lstStyle/>
          <a:p>
            <a:fld id="{276AB424-B996-D045-884F-D4A536750812}" type="datetimeFigureOut">
              <a:rPr lang="de-DE" smtClean="0"/>
              <a:t>16.11.23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139EB02A-5A9A-4E43-AFB2-86A6872780AD}" type="slidenum">
              <a:rPr lang="de-DE" smtClean="0"/>
              <a:t>‹Nr.›</a:t>
            </a:fld>
            <a:endParaRPr lang="de-DE"/>
          </a:p>
        </p:txBody>
      </p:sp>
    </p:spTree>
    <p:extLst>
      <p:ext uri="{BB962C8B-B14F-4D97-AF65-F5344CB8AC3E}">
        <p14:creationId xmlns:p14="http://schemas.microsoft.com/office/powerpoint/2010/main" val="1714117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AT"/>
              <a:t>Mastertitelformat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AT"/>
              <a:t>Mastertextformat bearbeiten</a:t>
            </a:r>
          </a:p>
          <a:p>
            <a:pPr lvl="1"/>
            <a:r>
              <a:rPr lang="de-AT"/>
              <a:t>Zweite Ebene</a:t>
            </a:r>
          </a:p>
          <a:p>
            <a:pPr lvl="2"/>
            <a:r>
              <a:rPr lang="de-AT"/>
              <a:t>Dritte Ebene</a:t>
            </a:r>
          </a:p>
          <a:p>
            <a:pPr lvl="3"/>
            <a:r>
              <a:rPr lang="de-AT"/>
              <a:t>Vierte Ebene</a:t>
            </a:r>
          </a:p>
          <a:p>
            <a:pPr lvl="4"/>
            <a:r>
              <a:rPr lang="de-AT"/>
              <a:t>Fünfte Ebene</a:t>
            </a:r>
            <a:endParaRPr lang="de-DE"/>
          </a:p>
        </p:txBody>
      </p:sp>
      <p:sp>
        <p:nvSpPr>
          <p:cNvPr id="4" name="Datumsplatzhalter 3"/>
          <p:cNvSpPr>
            <a:spLocks noGrp="1"/>
          </p:cNvSpPr>
          <p:nvPr>
            <p:ph type="dt" sz="half" idx="10"/>
          </p:nvPr>
        </p:nvSpPr>
        <p:spPr/>
        <p:txBody>
          <a:bodyPr/>
          <a:lstStyle/>
          <a:p>
            <a:fld id="{276AB424-B996-D045-884F-D4A536750812}" type="datetimeFigureOut">
              <a:rPr lang="de-DE" smtClean="0"/>
              <a:t>16.11.23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139EB02A-5A9A-4E43-AFB2-86A6872780AD}" type="slidenum">
              <a:rPr lang="de-DE" smtClean="0"/>
              <a:t>‹Nr.›</a:t>
            </a:fld>
            <a:endParaRPr lang="de-DE"/>
          </a:p>
        </p:txBody>
      </p:sp>
    </p:spTree>
    <p:extLst>
      <p:ext uri="{BB962C8B-B14F-4D97-AF65-F5344CB8AC3E}">
        <p14:creationId xmlns:p14="http://schemas.microsoft.com/office/powerpoint/2010/main" val="3917354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a:t>Mastertitelformat bearbeiten</a:t>
            </a:r>
            <a:endParaRPr lang="de-DE"/>
          </a:p>
        </p:txBody>
      </p:sp>
      <p:sp>
        <p:nvSpPr>
          <p:cNvPr id="3" name="Inhaltsplatzhalter 2"/>
          <p:cNvSpPr>
            <a:spLocks noGrp="1"/>
          </p:cNvSpPr>
          <p:nvPr>
            <p:ph idx="1"/>
          </p:nvPr>
        </p:nvSpPr>
        <p:spPr/>
        <p:txBody>
          <a:bodyPr/>
          <a:lstStyle/>
          <a:p>
            <a:pPr lvl="0"/>
            <a:r>
              <a:rPr lang="de-AT"/>
              <a:t>Mastertextformat bearbeiten</a:t>
            </a:r>
          </a:p>
          <a:p>
            <a:pPr lvl="1"/>
            <a:r>
              <a:rPr lang="de-AT"/>
              <a:t>Zweite Ebene</a:t>
            </a:r>
          </a:p>
          <a:p>
            <a:pPr lvl="2"/>
            <a:r>
              <a:rPr lang="de-AT"/>
              <a:t>Dritte Ebene</a:t>
            </a:r>
          </a:p>
          <a:p>
            <a:pPr lvl="3"/>
            <a:r>
              <a:rPr lang="de-AT"/>
              <a:t>Vierte Ebene</a:t>
            </a:r>
          </a:p>
          <a:p>
            <a:pPr lvl="4"/>
            <a:r>
              <a:rPr lang="de-AT"/>
              <a:t>Fünfte Ebene</a:t>
            </a:r>
            <a:endParaRPr lang="de-DE"/>
          </a:p>
        </p:txBody>
      </p:sp>
      <p:sp>
        <p:nvSpPr>
          <p:cNvPr id="4" name="Datumsplatzhalter 3"/>
          <p:cNvSpPr>
            <a:spLocks noGrp="1"/>
          </p:cNvSpPr>
          <p:nvPr>
            <p:ph type="dt" sz="half" idx="10"/>
          </p:nvPr>
        </p:nvSpPr>
        <p:spPr/>
        <p:txBody>
          <a:bodyPr/>
          <a:lstStyle/>
          <a:p>
            <a:fld id="{276AB424-B996-D045-884F-D4A536750812}" type="datetimeFigureOut">
              <a:rPr lang="de-DE" smtClean="0"/>
              <a:t>16.11.23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139EB02A-5A9A-4E43-AFB2-86A6872780AD}" type="slidenum">
              <a:rPr lang="de-DE" smtClean="0"/>
              <a:t>‹Nr.›</a:t>
            </a:fld>
            <a:endParaRPr lang="de-DE"/>
          </a:p>
        </p:txBody>
      </p:sp>
    </p:spTree>
    <p:extLst>
      <p:ext uri="{BB962C8B-B14F-4D97-AF65-F5344CB8AC3E}">
        <p14:creationId xmlns:p14="http://schemas.microsoft.com/office/powerpoint/2010/main" val="4063536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AT"/>
              <a:t>Mastertitelformat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AT"/>
              <a:t>Mastertextformat bearbeiten</a:t>
            </a:r>
          </a:p>
        </p:txBody>
      </p:sp>
      <p:sp>
        <p:nvSpPr>
          <p:cNvPr id="4" name="Datumsplatzhalter 3"/>
          <p:cNvSpPr>
            <a:spLocks noGrp="1"/>
          </p:cNvSpPr>
          <p:nvPr>
            <p:ph type="dt" sz="half" idx="10"/>
          </p:nvPr>
        </p:nvSpPr>
        <p:spPr/>
        <p:txBody>
          <a:bodyPr/>
          <a:lstStyle/>
          <a:p>
            <a:fld id="{276AB424-B996-D045-884F-D4A536750812}" type="datetimeFigureOut">
              <a:rPr lang="de-DE" smtClean="0"/>
              <a:t>16.11.23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139EB02A-5A9A-4E43-AFB2-86A6872780AD}" type="slidenum">
              <a:rPr lang="de-DE" smtClean="0"/>
              <a:t>‹Nr.›</a:t>
            </a:fld>
            <a:endParaRPr lang="de-DE"/>
          </a:p>
        </p:txBody>
      </p:sp>
    </p:spTree>
    <p:extLst>
      <p:ext uri="{BB962C8B-B14F-4D97-AF65-F5344CB8AC3E}">
        <p14:creationId xmlns:p14="http://schemas.microsoft.com/office/powerpoint/2010/main" val="4103629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a:t>Mastertitelformat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AT"/>
              <a:t>Mastertextformat bearbeiten</a:t>
            </a:r>
          </a:p>
          <a:p>
            <a:pPr lvl="1"/>
            <a:r>
              <a:rPr lang="de-AT"/>
              <a:t>Zweite Ebene</a:t>
            </a:r>
          </a:p>
          <a:p>
            <a:pPr lvl="2"/>
            <a:r>
              <a:rPr lang="de-AT"/>
              <a:t>Dritte Ebene</a:t>
            </a:r>
          </a:p>
          <a:p>
            <a:pPr lvl="3"/>
            <a:r>
              <a:rPr lang="de-AT"/>
              <a:t>Vierte Ebene</a:t>
            </a:r>
          </a:p>
          <a:p>
            <a:pPr lvl="4"/>
            <a:r>
              <a:rPr lang="de-AT"/>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AT"/>
              <a:t>Mastertextformat bearbeiten</a:t>
            </a:r>
          </a:p>
          <a:p>
            <a:pPr lvl="1"/>
            <a:r>
              <a:rPr lang="de-AT"/>
              <a:t>Zweite Ebene</a:t>
            </a:r>
          </a:p>
          <a:p>
            <a:pPr lvl="2"/>
            <a:r>
              <a:rPr lang="de-AT"/>
              <a:t>Dritte Ebene</a:t>
            </a:r>
          </a:p>
          <a:p>
            <a:pPr lvl="3"/>
            <a:r>
              <a:rPr lang="de-AT"/>
              <a:t>Vierte Ebene</a:t>
            </a:r>
          </a:p>
          <a:p>
            <a:pPr lvl="4"/>
            <a:r>
              <a:rPr lang="de-AT"/>
              <a:t>Fünfte Ebene</a:t>
            </a:r>
            <a:endParaRPr lang="de-DE"/>
          </a:p>
        </p:txBody>
      </p:sp>
      <p:sp>
        <p:nvSpPr>
          <p:cNvPr id="5" name="Datumsplatzhalter 4"/>
          <p:cNvSpPr>
            <a:spLocks noGrp="1"/>
          </p:cNvSpPr>
          <p:nvPr>
            <p:ph type="dt" sz="half" idx="10"/>
          </p:nvPr>
        </p:nvSpPr>
        <p:spPr/>
        <p:txBody>
          <a:bodyPr/>
          <a:lstStyle/>
          <a:p>
            <a:fld id="{276AB424-B996-D045-884F-D4A536750812}" type="datetimeFigureOut">
              <a:rPr lang="de-DE" smtClean="0"/>
              <a:t>16.11.23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139EB02A-5A9A-4E43-AFB2-86A6872780AD}" type="slidenum">
              <a:rPr lang="de-DE" smtClean="0"/>
              <a:t>‹Nr.›</a:t>
            </a:fld>
            <a:endParaRPr lang="de-DE"/>
          </a:p>
        </p:txBody>
      </p:sp>
    </p:spTree>
    <p:extLst>
      <p:ext uri="{BB962C8B-B14F-4D97-AF65-F5344CB8AC3E}">
        <p14:creationId xmlns:p14="http://schemas.microsoft.com/office/powerpoint/2010/main" val="308603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AT"/>
              <a:t>Mastertitelformat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AT"/>
              <a:t>Mastertextformat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AT"/>
              <a:t>Mastertextformat bearbeiten</a:t>
            </a:r>
          </a:p>
          <a:p>
            <a:pPr lvl="1"/>
            <a:r>
              <a:rPr lang="de-AT"/>
              <a:t>Zweite Ebene</a:t>
            </a:r>
          </a:p>
          <a:p>
            <a:pPr lvl="2"/>
            <a:r>
              <a:rPr lang="de-AT"/>
              <a:t>Dritte Ebene</a:t>
            </a:r>
          </a:p>
          <a:p>
            <a:pPr lvl="3"/>
            <a:r>
              <a:rPr lang="de-AT"/>
              <a:t>Vierte Ebene</a:t>
            </a:r>
          </a:p>
          <a:p>
            <a:pPr lvl="4"/>
            <a:r>
              <a:rPr lang="de-AT"/>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AT"/>
              <a:t>Mastertextformat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AT"/>
              <a:t>Mastertextformat bearbeiten</a:t>
            </a:r>
          </a:p>
          <a:p>
            <a:pPr lvl="1"/>
            <a:r>
              <a:rPr lang="de-AT"/>
              <a:t>Zweite Ebene</a:t>
            </a:r>
          </a:p>
          <a:p>
            <a:pPr lvl="2"/>
            <a:r>
              <a:rPr lang="de-AT"/>
              <a:t>Dritte Ebene</a:t>
            </a:r>
          </a:p>
          <a:p>
            <a:pPr lvl="3"/>
            <a:r>
              <a:rPr lang="de-AT"/>
              <a:t>Vierte Ebene</a:t>
            </a:r>
          </a:p>
          <a:p>
            <a:pPr lvl="4"/>
            <a:r>
              <a:rPr lang="de-AT"/>
              <a:t>Fünfte Ebene</a:t>
            </a:r>
            <a:endParaRPr lang="de-DE"/>
          </a:p>
        </p:txBody>
      </p:sp>
      <p:sp>
        <p:nvSpPr>
          <p:cNvPr id="7" name="Datumsplatzhalter 6"/>
          <p:cNvSpPr>
            <a:spLocks noGrp="1"/>
          </p:cNvSpPr>
          <p:nvPr>
            <p:ph type="dt" sz="half" idx="10"/>
          </p:nvPr>
        </p:nvSpPr>
        <p:spPr/>
        <p:txBody>
          <a:bodyPr/>
          <a:lstStyle/>
          <a:p>
            <a:fld id="{276AB424-B996-D045-884F-D4A536750812}" type="datetimeFigureOut">
              <a:rPr lang="de-DE" smtClean="0"/>
              <a:t>16.11.23</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139EB02A-5A9A-4E43-AFB2-86A6872780AD}" type="slidenum">
              <a:rPr lang="de-DE" smtClean="0"/>
              <a:t>‹Nr.›</a:t>
            </a:fld>
            <a:endParaRPr lang="de-DE"/>
          </a:p>
        </p:txBody>
      </p:sp>
    </p:spTree>
    <p:extLst>
      <p:ext uri="{BB962C8B-B14F-4D97-AF65-F5344CB8AC3E}">
        <p14:creationId xmlns:p14="http://schemas.microsoft.com/office/powerpoint/2010/main" val="2882013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a:t>Mastertitelformat bearbeiten</a:t>
            </a:r>
            <a:endParaRPr lang="de-DE"/>
          </a:p>
        </p:txBody>
      </p:sp>
      <p:sp>
        <p:nvSpPr>
          <p:cNvPr id="3" name="Datumsplatzhalter 2"/>
          <p:cNvSpPr>
            <a:spLocks noGrp="1"/>
          </p:cNvSpPr>
          <p:nvPr>
            <p:ph type="dt" sz="half" idx="10"/>
          </p:nvPr>
        </p:nvSpPr>
        <p:spPr/>
        <p:txBody>
          <a:bodyPr/>
          <a:lstStyle/>
          <a:p>
            <a:fld id="{276AB424-B996-D045-884F-D4A536750812}" type="datetimeFigureOut">
              <a:rPr lang="de-DE" smtClean="0"/>
              <a:t>16.11.23</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139EB02A-5A9A-4E43-AFB2-86A6872780AD}" type="slidenum">
              <a:rPr lang="de-DE" smtClean="0"/>
              <a:t>‹Nr.›</a:t>
            </a:fld>
            <a:endParaRPr lang="de-DE"/>
          </a:p>
        </p:txBody>
      </p:sp>
    </p:spTree>
    <p:extLst>
      <p:ext uri="{BB962C8B-B14F-4D97-AF65-F5344CB8AC3E}">
        <p14:creationId xmlns:p14="http://schemas.microsoft.com/office/powerpoint/2010/main" val="40874999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276AB424-B996-D045-884F-D4A536750812}" type="datetimeFigureOut">
              <a:rPr lang="de-DE" smtClean="0"/>
              <a:t>16.11.23</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139EB02A-5A9A-4E43-AFB2-86A6872780AD}" type="slidenum">
              <a:rPr lang="de-DE" smtClean="0"/>
              <a:t>‹Nr.›</a:t>
            </a:fld>
            <a:endParaRPr lang="de-DE"/>
          </a:p>
        </p:txBody>
      </p:sp>
    </p:spTree>
    <p:extLst>
      <p:ext uri="{BB962C8B-B14F-4D97-AF65-F5344CB8AC3E}">
        <p14:creationId xmlns:p14="http://schemas.microsoft.com/office/powerpoint/2010/main" val="4351350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AT"/>
              <a:t>Mastertitelformat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AT"/>
              <a:t>Mastertextformat bearbeiten</a:t>
            </a:r>
          </a:p>
          <a:p>
            <a:pPr lvl="1"/>
            <a:r>
              <a:rPr lang="de-AT"/>
              <a:t>Zweite Ebene</a:t>
            </a:r>
          </a:p>
          <a:p>
            <a:pPr lvl="2"/>
            <a:r>
              <a:rPr lang="de-AT"/>
              <a:t>Dritte Ebene</a:t>
            </a:r>
          </a:p>
          <a:p>
            <a:pPr lvl="3"/>
            <a:r>
              <a:rPr lang="de-AT"/>
              <a:t>Vierte Ebene</a:t>
            </a:r>
          </a:p>
          <a:p>
            <a:pPr lvl="4"/>
            <a:r>
              <a:rPr lang="de-AT"/>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AT"/>
              <a:t>Mastertextformat bearbeiten</a:t>
            </a:r>
          </a:p>
        </p:txBody>
      </p:sp>
      <p:sp>
        <p:nvSpPr>
          <p:cNvPr id="5" name="Datumsplatzhalter 4"/>
          <p:cNvSpPr>
            <a:spLocks noGrp="1"/>
          </p:cNvSpPr>
          <p:nvPr>
            <p:ph type="dt" sz="half" idx="10"/>
          </p:nvPr>
        </p:nvSpPr>
        <p:spPr/>
        <p:txBody>
          <a:bodyPr/>
          <a:lstStyle/>
          <a:p>
            <a:fld id="{276AB424-B996-D045-884F-D4A536750812}" type="datetimeFigureOut">
              <a:rPr lang="de-DE" smtClean="0"/>
              <a:t>16.11.23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139EB02A-5A9A-4E43-AFB2-86A6872780AD}" type="slidenum">
              <a:rPr lang="de-DE" smtClean="0"/>
              <a:t>‹Nr.›</a:t>
            </a:fld>
            <a:endParaRPr lang="de-DE"/>
          </a:p>
        </p:txBody>
      </p:sp>
    </p:spTree>
    <p:extLst>
      <p:ext uri="{BB962C8B-B14F-4D97-AF65-F5344CB8AC3E}">
        <p14:creationId xmlns:p14="http://schemas.microsoft.com/office/powerpoint/2010/main" val="1135417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AT"/>
              <a:t>Mastertitelformat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AT"/>
              <a:t>Mastertextformat bearbeiten</a:t>
            </a:r>
          </a:p>
        </p:txBody>
      </p:sp>
      <p:sp>
        <p:nvSpPr>
          <p:cNvPr id="5" name="Datumsplatzhalter 4"/>
          <p:cNvSpPr>
            <a:spLocks noGrp="1"/>
          </p:cNvSpPr>
          <p:nvPr>
            <p:ph type="dt" sz="half" idx="10"/>
          </p:nvPr>
        </p:nvSpPr>
        <p:spPr/>
        <p:txBody>
          <a:bodyPr/>
          <a:lstStyle/>
          <a:p>
            <a:fld id="{276AB424-B996-D045-884F-D4A536750812}" type="datetimeFigureOut">
              <a:rPr lang="de-DE" smtClean="0"/>
              <a:t>16.11.23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139EB02A-5A9A-4E43-AFB2-86A6872780AD}" type="slidenum">
              <a:rPr lang="de-DE" smtClean="0"/>
              <a:t>‹Nr.›</a:t>
            </a:fld>
            <a:endParaRPr lang="de-DE"/>
          </a:p>
        </p:txBody>
      </p:sp>
    </p:spTree>
    <p:extLst>
      <p:ext uri="{BB962C8B-B14F-4D97-AF65-F5344CB8AC3E}">
        <p14:creationId xmlns:p14="http://schemas.microsoft.com/office/powerpoint/2010/main" val="1317647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AT"/>
              <a:t>Mastertitelformat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AT"/>
              <a:t>Mastertextformat bearbeiten</a:t>
            </a:r>
          </a:p>
          <a:p>
            <a:pPr lvl="1"/>
            <a:r>
              <a:rPr lang="de-AT"/>
              <a:t>Zweite Ebene</a:t>
            </a:r>
          </a:p>
          <a:p>
            <a:pPr lvl="2"/>
            <a:r>
              <a:rPr lang="de-AT"/>
              <a:t>Dritte Ebene</a:t>
            </a:r>
          </a:p>
          <a:p>
            <a:pPr lvl="3"/>
            <a:r>
              <a:rPr lang="de-AT"/>
              <a:t>Vierte Ebene</a:t>
            </a:r>
          </a:p>
          <a:p>
            <a:pPr lvl="4"/>
            <a:r>
              <a:rPr lang="de-AT"/>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6AB424-B996-D045-884F-D4A536750812}" type="datetimeFigureOut">
              <a:rPr lang="de-DE" smtClean="0"/>
              <a:t>16.11.23</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9EB02A-5A9A-4E43-AFB2-86A6872780AD}" type="slidenum">
              <a:rPr lang="de-DE" smtClean="0"/>
              <a:t>‹Nr.›</a:t>
            </a:fld>
            <a:endParaRPr lang="de-DE"/>
          </a:p>
        </p:txBody>
      </p:sp>
    </p:spTree>
    <p:extLst>
      <p:ext uri="{BB962C8B-B14F-4D97-AF65-F5344CB8AC3E}">
        <p14:creationId xmlns:p14="http://schemas.microsoft.com/office/powerpoint/2010/main" val="7339440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6.xml"/><Relationship Id="rId5" Type="http://schemas.openxmlformats.org/officeDocument/2006/relationships/image" Target="../media/image45.png"/><Relationship Id="rId4" Type="http://schemas.openxmlformats.org/officeDocument/2006/relationships/image" Target="../media/image44.png"/></Relationships>
</file>

<file path=ppt/slides/_rels/slide2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a:t>Doppelte Buchhaltung</a:t>
            </a:r>
          </a:p>
        </p:txBody>
      </p:sp>
      <p:sp>
        <p:nvSpPr>
          <p:cNvPr id="3" name="Untertitel 2"/>
          <p:cNvSpPr>
            <a:spLocks noGrp="1"/>
          </p:cNvSpPr>
          <p:nvPr>
            <p:ph type="subTitle" idx="1"/>
          </p:nvPr>
        </p:nvSpPr>
        <p:spPr/>
        <p:txBody>
          <a:bodyPr/>
          <a:lstStyle/>
          <a:p>
            <a:r>
              <a:rPr lang="de-DE" dirty="0"/>
              <a:t>Wiederholung</a:t>
            </a:r>
          </a:p>
        </p:txBody>
      </p:sp>
    </p:spTree>
    <p:extLst>
      <p:ext uri="{BB962C8B-B14F-4D97-AF65-F5344CB8AC3E}">
        <p14:creationId xmlns:p14="http://schemas.microsoft.com/office/powerpoint/2010/main" val="3731490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 1" descr="Bildschirmfoto 2016-11-29 um 23.36.5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8623"/>
            <a:ext cx="9144000" cy="6569377"/>
          </a:xfrm>
          <a:prstGeom prst="rect">
            <a:avLst/>
          </a:prstGeom>
        </p:spPr>
      </p:pic>
    </p:spTree>
    <p:extLst>
      <p:ext uri="{BB962C8B-B14F-4D97-AF65-F5344CB8AC3E}">
        <p14:creationId xmlns:p14="http://schemas.microsoft.com/office/powerpoint/2010/main" val="16543489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 2" descr="Bildschirmfoto 2016-11-29 um 23.35.3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0599" y="583659"/>
            <a:ext cx="3608964" cy="3327289"/>
          </a:xfrm>
          <a:prstGeom prst="rect">
            <a:avLst/>
          </a:prstGeom>
        </p:spPr>
      </p:pic>
      <p:pic>
        <p:nvPicPr>
          <p:cNvPr id="4" name="Bild 3" descr="Bildschirmfoto 2016-11-29 um 23.35.5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4804" y="823989"/>
            <a:ext cx="3749696" cy="3086959"/>
          </a:xfrm>
          <a:prstGeom prst="rect">
            <a:avLst/>
          </a:prstGeom>
        </p:spPr>
      </p:pic>
    </p:spTree>
    <p:extLst>
      <p:ext uri="{BB962C8B-B14F-4D97-AF65-F5344CB8AC3E}">
        <p14:creationId xmlns:p14="http://schemas.microsoft.com/office/powerpoint/2010/main" val="16543489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 1" descr="Bildschirmfoto 2016-11-29 um 23.36.4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032750" cy="6858000"/>
          </a:xfrm>
          <a:prstGeom prst="rect">
            <a:avLst/>
          </a:prstGeom>
        </p:spPr>
      </p:pic>
    </p:spTree>
    <p:extLst>
      <p:ext uri="{BB962C8B-B14F-4D97-AF65-F5344CB8AC3E}">
        <p14:creationId xmlns:p14="http://schemas.microsoft.com/office/powerpoint/2010/main" val="16543489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 1" descr="Bildschirmfoto 2016-11-29 um 23.37.2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51760"/>
            <a:ext cx="3226789" cy="2428485"/>
          </a:xfrm>
          <a:prstGeom prst="rect">
            <a:avLst/>
          </a:prstGeom>
        </p:spPr>
      </p:pic>
      <p:pic>
        <p:nvPicPr>
          <p:cNvPr id="3" name="Bild 2" descr="Bildschirmfoto 2016-11-29 um 23.37.3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26788" y="633377"/>
            <a:ext cx="5878387" cy="4344895"/>
          </a:xfrm>
          <a:prstGeom prst="rect">
            <a:avLst/>
          </a:prstGeom>
        </p:spPr>
      </p:pic>
    </p:spTree>
    <p:extLst>
      <p:ext uri="{BB962C8B-B14F-4D97-AF65-F5344CB8AC3E}">
        <p14:creationId xmlns:p14="http://schemas.microsoft.com/office/powerpoint/2010/main" val="1654348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 1" descr="Bildschirmfoto 2016-11-29 um 23.37.4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061200" cy="6858000"/>
          </a:xfrm>
          <a:prstGeom prst="rect">
            <a:avLst/>
          </a:prstGeom>
        </p:spPr>
      </p:pic>
    </p:spTree>
    <p:extLst>
      <p:ext uri="{BB962C8B-B14F-4D97-AF65-F5344CB8AC3E}">
        <p14:creationId xmlns:p14="http://schemas.microsoft.com/office/powerpoint/2010/main" val="16543489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 1" descr="Bildschirmfoto 2016-11-29 um 23.38.0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729" y="0"/>
            <a:ext cx="9101271" cy="6858000"/>
          </a:xfrm>
          <a:prstGeom prst="rect">
            <a:avLst/>
          </a:prstGeom>
        </p:spPr>
      </p:pic>
      <p:sp>
        <p:nvSpPr>
          <p:cNvPr id="3" name="Textfeld 2"/>
          <p:cNvSpPr txBox="1"/>
          <p:nvPr/>
        </p:nvSpPr>
        <p:spPr>
          <a:xfrm>
            <a:off x="7597926" y="4872173"/>
            <a:ext cx="583663" cy="369332"/>
          </a:xfrm>
          <a:prstGeom prst="rect">
            <a:avLst/>
          </a:prstGeom>
          <a:noFill/>
        </p:spPr>
        <p:txBody>
          <a:bodyPr wrap="none" rtlCol="0">
            <a:spAutoFit/>
          </a:bodyPr>
          <a:lstStyle/>
          <a:p>
            <a:r>
              <a:rPr lang="de-DE" dirty="0"/>
              <a:t>13%</a:t>
            </a:r>
          </a:p>
        </p:txBody>
      </p:sp>
      <p:sp>
        <p:nvSpPr>
          <p:cNvPr id="4" name="Textfeld 3"/>
          <p:cNvSpPr txBox="1"/>
          <p:nvPr/>
        </p:nvSpPr>
        <p:spPr>
          <a:xfrm>
            <a:off x="8181589" y="4225842"/>
            <a:ext cx="686582" cy="369332"/>
          </a:xfrm>
          <a:prstGeom prst="rect">
            <a:avLst/>
          </a:prstGeom>
          <a:noFill/>
        </p:spPr>
        <p:txBody>
          <a:bodyPr wrap="square" rtlCol="0">
            <a:spAutoFit/>
          </a:bodyPr>
          <a:lstStyle/>
          <a:p>
            <a:r>
              <a:rPr lang="de-DE" dirty="0"/>
              <a:t>13%</a:t>
            </a:r>
          </a:p>
        </p:txBody>
      </p:sp>
      <p:sp>
        <p:nvSpPr>
          <p:cNvPr id="5" name="Textfeld 4"/>
          <p:cNvSpPr txBox="1"/>
          <p:nvPr/>
        </p:nvSpPr>
        <p:spPr>
          <a:xfrm>
            <a:off x="7838298" y="4410508"/>
            <a:ext cx="686582" cy="369332"/>
          </a:xfrm>
          <a:prstGeom prst="rect">
            <a:avLst/>
          </a:prstGeom>
          <a:noFill/>
        </p:spPr>
        <p:txBody>
          <a:bodyPr wrap="square" rtlCol="0">
            <a:spAutoFit/>
          </a:bodyPr>
          <a:lstStyle/>
          <a:p>
            <a:r>
              <a:rPr lang="de-DE" dirty="0"/>
              <a:t>13%</a:t>
            </a:r>
          </a:p>
        </p:txBody>
      </p:sp>
    </p:spTree>
    <p:extLst>
      <p:ext uri="{BB962C8B-B14F-4D97-AF65-F5344CB8AC3E}">
        <p14:creationId xmlns:p14="http://schemas.microsoft.com/office/powerpoint/2010/main" val="16543489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 1" descr="Bildschirmfoto 2016-11-29 um 23.38.3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789049"/>
          </a:xfrm>
          <a:prstGeom prst="rect">
            <a:avLst/>
          </a:prstGeom>
        </p:spPr>
      </p:pic>
    </p:spTree>
    <p:extLst>
      <p:ext uri="{BB962C8B-B14F-4D97-AF65-F5344CB8AC3E}">
        <p14:creationId xmlns:p14="http://schemas.microsoft.com/office/powerpoint/2010/main" val="16543489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 1" descr="Bildschirmfoto 2016-11-29 um 23.38.4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052" y="1901707"/>
            <a:ext cx="3803582" cy="2375007"/>
          </a:xfrm>
          <a:prstGeom prst="rect">
            <a:avLst/>
          </a:prstGeom>
        </p:spPr>
      </p:pic>
      <p:pic>
        <p:nvPicPr>
          <p:cNvPr id="3" name="Bild 2" descr="Bildschirmfoto 2016-11-29 um 23.38.4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2873" y="1901707"/>
            <a:ext cx="3891885" cy="2930149"/>
          </a:xfrm>
          <a:prstGeom prst="rect">
            <a:avLst/>
          </a:prstGeom>
        </p:spPr>
      </p:pic>
      <p:pic>
        <p:nvPicPr>
          <p:cNvPr id="4" name="Bild 3" descr="Bildschirmfoto 2016-11-29 um 23.38.58.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6551" y="4917014"/>
            <a:ext cx="7380422" cy="1082123"/>
          </a:xfrm>
          <a:prstGeom prst="rect">
            <a:avLst/>
          </a:prstGeom>
        </p:spPr>
      </p:pic>
      <p:sp>
        <p:nvSpPr>
          <p:cNvPr id="11" name="Titel 3"/>
          <p:cNvSpPr>
            <a:spLocks noGrp="1"/>
          </p:cNvSpPr>
          <p:nvPr>
            <p:ph type="title"/>
          </p:nvPr>
        </p:nvSpPr>
        <p:spPr>
          <a:xfrm>
            <a:off x="457200" y="274638"/>
            <a:ext cx="8229600" cy="754062"/>
          </a:xfrm>
        </p:spPr>
        <p:txBody>
          <a:bodyPr>
            <a:normAutofit fontScale="90000"/>
          </a:bodyPr>
          <a:lstStyle/>
          <a:p>
            <a:r>
              <a:rPr lang="de-DE" sz="2800" dirty="0"/>
              <a:t>Buchung Einkauf von Waren,     Buchung Verkauf von Waren</a:t>
            </a:r>
            <a:br>
              <a:rPr lang="de-DE" sz="2800" dirty="0"/>
            </a:br>
            <a:r>
              <a:rPr lang="de-DE" sz="2800" dirty="0"/>
              <a:t>Buchung Umsatzsteuer </a:t>
            </a:r>
            <a:r>
              <a:rPr lang="mr-IN" sz="2800" dirty="0"/>
              <a:t>–</a:t>
            </a:r>
            <a:r>
              <a:rPr lang="de-DE" sz="2800" dirty="0"/>
              <a:t> Zahllast</a:t>
            </a:r>
          </a:p>
        </p:txBody>
      </p:sp>
      <p:sp>
        <p:nvSpPr>
          <p:cNvPr id="5" name="Oval 4">
            <a:extLst>
              <a:ext uri="{FF2B5EF4-FFF2-40B4-BE49-F238E27FC236}">
                <a16:creationId xmlns:a16="http://schemas.microsoft.com/office/drawing/2014/main" id="{7B9B453C-2E82-204B-3EE8-C5B7E9048CFC}"/>
              </a:ext>
            </a:extLst>
          </p:cNvPr>
          <p:cNvSpPr/>
          <p:nvPr/>
        </p:nvSpPr>
        <p:spPr>
          <a:xfrm>
            <a:off x="133532" y="1458038"/>
            <a:ext cx="4438468" cy="3029638"/>
          </a:xfrm>
          <a:prstGeom prst="ellipse">
            <a:avLst/>
          </a:pr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Oval 5">
            <a:extLst>
              <a:ext uri="{FF2B5EF4-FFF2-40B4-BE49-F238E27FC236}">
                <a16:creationId xmlns:a16="http://schemas.microsoft.com/office/drawing/2014/main" id="{E0AA8585-C98B-4F8A-84A0-999943AE916F}"/>
              </a:ext>
            </a:extLst>
          </p:cNvPr>
          <p:cNvSpPr/>
          <p:nvPr/>
        </p:nvSpPr>
        <p:spPr>
          <a:xfrm>
            <a:off x="4572000" y="1574391"/>
            <a:ext cx="4438468" cy="3029638"/>
          </a:xfrm>
          <a:prstGeom prst="ellipse">
            <a:avLst/>
          </a:pr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0954478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 1" descr="Bildschirmfoto 2016-11-29 um 23.39.1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47367"/>
          </a:xfrm>
          <a:prstGeom prst="rect">
            <a:avLst/>
          </a:prstGeom>
        </p:spPr>
      </p:pic>
    </p:spTree>
    <p:extLst>
      <p:ext uri="{BB962C8B-B14F-4D97-AF65-F5344CB8AC3E}">
        <p14:creationId xmlns:p14="http://schemas.microsoft.com/office/powerpoint/2010/main" val="16543489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 1" descr="Bildschirmfoto 2016-11-29 um 23.39.2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47268"/>
          </a:xfrm>
          <a:prstGeom prst="rect">
            <a:avLst/>
          </a:prstGeom>
        </p:spPr>
      </p:pic>
    </p:spTree>
    <p:extLst>
      <p:ext uri="{BB962C8B-B14F-4D97-AF65-F5344CB8AC3E}">
        <p14:creationId xmlns:p14="http://schemas.microsoft.com/office/powerpoint/2010/main" val="16543489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 3" descr="Bildschirmfoto 2016-11-29 um 23.33.2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29196"/>
          </a:xfrm>
          <a:prstGeom prst="rect">
            <a:avLst/>
          </a:prstGeom>
        </p:spPr>
      </p:pic>
    </p:spTree>
    <p:extLst>
      <p:ext uri="{BB962C8B-B14F-4D97-AF65-F5344CB8AC3E}">
        <p14:creationId xmlns:p14="http://schemas.microsoft.com/office/powerpoint/2010/main" val="34976958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 1" descr="Bildschirmfoto 2016-11-29 um 23.39.4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532" y="3902210"/>
            <a:ext cx="4240986" cy="2841049"/>
          </a:xfrm>
          <a:prstGeom prst="rect">
            <a:avLst/>
          </a:prstGeom>
        </p:spPr>
      </p:pic>
      <p:pic>
        <p:nvPicPr>
          <p:cNvPr id="3" name="Bild 2" descr="Bildschirmfoto 2016-11-29 um 23.39.5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2658" y="3659839"/>
            <a:ext cx="4281342" cy="2841049"/>
          </a:xfrm>
          <a:prstGeom prst="rect">
            <a:avLst/>
          </a:prstGeom>
        </p:spPr>
      </p:pic>
      <p:sp>
        <p:nvSpPr>
          <p:cNvPr id="4" name="Textfeld 3"/>
          <p:cNvSpPr txBox="1"/>
          <p:nvPr/>
        </p:nvSpPr>
        <p:spPr>
          <a:xfrm>
            <a:off x="215900" y="1236378"/>
            <a:ext cx="3850533" cy="1815882"/>
          </a:xfrm>
          <a:prstGeom prst="rect">
            <a:avLst/>
          </a:prstGeom>
          <a:noFill/>
        </p:spPr>
        <p:txBody>
          <a:bodyPr wrap="none" rtlCol="0">
            <a:spAutoFit/>
          </a:bodyPr>
          <a:lstStyle/>
          <a:p>
            <a:r>
              <a:rPr lang="de-DE" sz="1600" dirty="0"/>
              <a:t>Wird die eigekaufte Ware (ER) </a:t>
            </a:r>
          </a:p>
          <a:p>
            <a:r>
              <a:rPr lang="de-DE" sz="1600" dirty="0"/>
              <a:t>transportiert ...</a:t>
            </a:r>
          </a:p>
          <a:p>
            <a:r>
              <a:rPr lang="de-DE" sz="1600" dirty="0"/>
              <a:t>und muss der Transport 12,00 EUR brutto</a:t>
            </a:r>
          </a:p>
          <a:p>
            <a:r>
              <a:rPr lang="de-DE" sz="1600" dirty="0"/>
              <a:t>bezahlt  werden (z.B. „ab Werk) dann liegen</a:t>
            </a:r>
          </a:p>
          <a:p>
            <a:r>
              <a:rPr lang="de-DE" sz="1600" dirty="0"/>
              <a:t>Bezugskosten vor</a:t>
            </a:r>
          </a:p>
          <a:p>
            <a:endParaRPr lang="de-DE" sz="1600" dirty="0"/>
          </a:p>
          <a:p>
            <a:r>
              <a:rPr lang="de-DE" sz="1600" dirty="0"/>
              <a:t>Buchung = Einkaufsbuchung von Waren</a:t>
            </a:r>
          </a:p>
        </p:txBody>
      </p:sp>
      <p:sp>
        <p:nvSpPr>
          <p:cNvPr id="5" name="Titel 3"/>
          <p:cNvSpPr>
            <a:spLocks noGrp="1"/>
          </p:cNvSpPr>
          <p:nvPr>
            <p:ph type="title"/>
          </p:nvPr>
        </p:nvSpPr>
        <p:spPr>
          <a:xfrm>
            <a:off x="457200" y="274638"/>
            <a:ext cx="8229600" cy="754062"/>
          </a:xfrm>
        </p:spPr>
        <p:txBody>
          <a:bodyPr>
            <a:normAutofit/>
          </a:bodyPr>
          <a:lstStyle/>
          <a:p>
            <a:r>
              <a:rPr lang="de-DE" sz="2800" dirty="0"/>
              <a:t>Bezugskosten und Versandkosten</a:t>
            </a:r>
          </a:p>
        </p:txBody>
      </p:sp>
      <p:sp>
        <p:nvSpPr>
          <p:cNvPr id="6" name="Textfeld 5"/>
          <p:cNvSpPr txBox="1"/>
          <p:nvPr/>
        </p:nvSpPr>
        <p:spPr>
          <a:xfrm>
            <a:off x="5295900" y="1221439"/>
            <a:ext cx="3401192" cy="1323439"/>
          </a:xfrm>
          <a:prstGeom prst="rect">
            <a:avLst/>
          </a:prstGeom>
          <a:noFill/>
        </p:spPr>
        <p:txBody>
          <a:bodyPr wrap="none" rtlCol="0">
            <a:spAutoFit/>
          </a:bodyPr>
          <a:lstStyle/>
          <a:p>
            <a:r>
              <a:rPr lang="de-DE" sz="1600" dirty="0"/>
              <a:t>Muss für die verkaufte Ware (AR)</a:t>
            </a:r>
          </a:p>
          <a:p>
            <a:r>
              <a:rPr lang="de-DE" sz="1600" dirty="0"/>
              <a:t>Auch die Lieferung bezahlt werden:</a:t>
            </a:r>
          </a:p>
          <a:p>
            <a:r>
              <a:rPr lang="de-DE" sz="1600" dirty="0"/>
              <a:t>Versandkosten bzw. Ausgangsfrachten</a:t>
            </a:r>
          </a:p>
          <a:p>
            <a:endParaRPr lang="de-DE" sz="1600" dirty="0"/>
          </a:p>
          <a:p>
            <a:r>
              <a:rPr lang="de-DE" sz="1600" dirty="0"/>
              <a:t>Buchung auf 7 Ausgangsfrachten</a:t>
            </a:r>
          </a:p>
        </p:txBody>
      </p:sp>
      <p:sp>
        <p:nvSpPr>
          <p:cNvPr id="7" name="Oval 6">
            <a:extLst>
              <a:ext uri="{FF2B5EF4-FFF2-40B4-BE49-F238E27FC236}">
                <a16:creationId xmlns:a16="http://schemas.microsoft.com/office/drawing/2014/main" id="{E73DAD37-59DF-4378-6114-8A3A85669F98}"/>
              </a:ext>
            </a:extLst>
          </p:cNvPr>
          <p:cNvSpPr/>
          <p:nvPr/>
        </p:nvSpPr>
        <p:spPr>
          <a:xfrm>
            <a:off x="-78068" y="4197426"/>
            <a:ext cx="4438468" cy="2660573"/>
          </a:xfrm>
          <a:prstGeom prst="ellipse">
            <a:avLst/>
          </a:pr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Oval 7">
            <a:extLst>
              <a:ext uri="{FF2B5EF4-FFF2-40B4-BE49-F238E27FC236}">
                <a16:creationId xmlns:a16="http://schemas.microsoft.com/office/drawing/2014/main" id="{5EEC092B-39AF-48C9-78E6-36511803FB5E}"/>
              </a:ext>
            </a:extLst>
          </p:cNvPr>
          <p:cNvSpPr/>
          <p:nvPr/>
        </p:nvSpPr>
        <p:spPr>
          <a:xfrm>
            <a:off x="4605366" y="3902211"/>
            <a:ext cx="4438468" cy="2894890"/>
          </a:xfrm>
          <a:prstGeom prst="ellipse">
            <a:avLst/>
          </a:pr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6543489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 1" descr="Bildschirmfoto 2016-11-29 um 23.40.1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25762"/>
            <a:ext cx="4699000" cy="3154728"/>
          </a:xfrm>
          <a:prstGeom prst="rect">
            <a:avLst/>
          </a:prstGeom>
        </p:spPr>
      </p:pic>
      <p:pic>
        <p:nvPicPr>
          <p:cNvPr id="3" name="Bild 2" descr="Bildschirmfoto 2016-11-29 um 23.40.2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6110" y="2325762"/>
            <a:ext cx="4198189" cy="3152359"/>
          </a:xfrm>
          <a:prstGeom prst="rect">
            <a:avLst/>
          </a:prstGeom>
        </p:spPr>
      </p:pic>
      <p:sp>
        <p:nvSpPr>
          <p:cNvPr id="4" name="Titel 3"/>
          <p:cNvSpPr>
            <a:spLocks noGrp="1"/>
          </p:cNvSpPr>
          <p:nvPr>
            <p:ph type="title"/>
          </p:nvPr>
        </p:nvSpPr>
        <p:spPr>
          <a:xfrm>
            <a:off x="457200" y="274638"/>
            <a:ext cx="8229600" cy="754062"/>
          </a:xfrm>
        </p:spPr>
        <p:txBody>
          <a:bodyPr>
            <a:normAutofit/>
          </a:bodyPr>
          <a:lstStyle/>
          <a:p>
            <a:r>
              <a:rPr lang="de-DE" sz="2800" dirty="0"/>
              <a:t>Warenrücksendung: Buchungssatz umdrehen</a:t>
            </a:r>
          </a:p>
        </p:txBody>
      </p:sp>
      <p:sp>
        <p:nvSpPr>
          <p:cNvPr id="5" name="Textfeld 4"/>
          <p:cNvSpPr txBox="1"/>
          <p:nvPr/>
        </p:nvSpPr>
        <p:spPr>
          <a:xfrm>
            <a:off x="215900" y="1536700"/>
            <a:ext cx="3432550" cy="646331"/>
          </a:xfrm>
          <a:prstGeom prst="rect">
            <a:avLst/>
          </a:prstGeom>
          <a:noFill/>
        </p:spPr>
        <p:txBody>
          <a:bodyPr wrap="none" rtlCol="0">
            <a:spAutoFit/>
          </a:bodyPr>
          <a:lstStyle/>
          <a:p>
            <a:r>
              <a:rPr lang="de-DE" dirty="0"/>
              <a:t>Buchungssatz umdrehen bei</a:t>
            </a:r>
          </a:p>
          <a:p>
            <a:r>
              <a:rPr lang="de-DE" dirty="0"/>
              <a:t>Warenrücksendung an Lieferanten</a:t>
            </a:r>
          </a:p>
        </p:txBody>
      </p:sp>
      <p:sp>
        <p:nvSpPr>
          <p:cNvPr id="6" name="Textfeld 5"/>
          <p:cNvSpPr txBox="1"/>
          <p:nvPr/>
        </p:nvSpPr>
        <p:spPr>
          <a:xfrm>
            <a:off x="5254250" y="1536700"/>
            <a:ext cx="3255030" cy="646331"/>
          </a:xfrm>
          <a:prstGeom prst="rect">
            <a:avLst/>
          </a:prstGeom>
          <a:noFill/>
        </p:spPr>
        <p:txBody>
          <a:bodyPr wrap="none" rtlCol="0">
            <a:spAutoFit/>
          </a:bodyPr>
          <a:lstStyle/>
          <a:p>
            <a:r>
              <a:rPr lang="de-DE" dirty="0"/>
              <a:t>Buchungssatz umdrehen bei</a:t>
            </a:r>
          </a:p>
          <a:p>
            <a:r>
              <a:rPr lang="de-DE" dirty="0"/>
              <a:t>Warenrücksendung vom Kunden</a:t>
            </a:r>
          </a:p>
        </p:txBody>
      </p:sp>
      <p:sp>
        <p:nvSpPr>
          <p:cNvPr id="7" name="Oval 6">
            <a:extLst>
              <a:ext uri="{FF2B5EF4-FFF2-40B4-BE49-F238E27FC236}">
                <a16:creationId xmlns:a16="http://schemas.microsoft.com/office/drawing/2014/main" id="{AD160935-FE91-C9B8-EF13-B9C188D72E1C}"/>
              </a:ext>
            </a:extLst>
          </p:cNvPr>
          <p:cNvSpPr/>
          <p:nvPr/>
        </p:nvSpPr>
        <p:spPr>
          <a:xfrm>
            <a:off x="0" y="2817548"/>
            <a:ext cx="4438468" cy="2805673"/>
          </a:xfrm>
          <a:prstGeom prst="ellipse">
            <a:avLst/>
          </a:pr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Oval 7">
            <a:extLst>
              <a:ext uri="{FF2B5EF4-FFF2-40B4-BE49-F238E27FC236}">
                <a16:creationId xmlns:a16="http://schemas.microsoft.com/office/drawing/2014/main" id="{06ED44E1-DEEA-6871-36D1-3B48247612F2}"/>
              </a:ext>
            </a:extLst>
          </p:cNvPr>
          <p:cNvSpPr/>
          <p:nvPr/>
        </p:nvSpPr>
        <p:spPr>
          <a:xfrm>
            <a:off x="4662531" y="2890097"/>
            <a:ext cx="4438468" cy="2660573"/>
          </a:xfrm>
          <a:prstGeom prst="ellipse">
            <a:avLst/>
          </a:pr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6543489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 1" descr="Bildschirmfoto 2016-11-29 um 23.40.4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4145" y="2162621"/>
            <a:ext cx="4569855" cy="3361733"/>
          </a:xfrm>
          <a:prstGeom prst="rect">
            <a:avLst/>
          </a:prstGeom>
        </p:spPr>
      </p:pic>
      <p:pic>
        <p:nvPicPr>
          <p:cNvPr id="3" name="Bild 2" descr="Bildschirmfoto 2016-11-29 um 23.40.5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61021"/>
            <a:ext cx="4446163" cy="3361733"/>
          </a:xfrm>
          <a:prstGeom prst="rect">
            <a:avLst/>
          </a:prstGeom>
        </p:spPr>
      </p:pic>
      <p:sp>
        <p:nvSpPr>
          <p:cNvPr id="4" name="Titel 3"/>
          <p:cNvSpPr>
            <a:spLocks noGrp="1"/>
          </p:cNvSpPr>
          <p:nvPr>
            <p:ph type="title"/>
          </p:nvPr>
        </p:nvSpPr>
        <p:spPr>
          <a:xfrm>
            <a:off x="457200" y="274638"/>
            <a:ext cx="8229600" cy="754062"/>
          </a:xfrm>
        </p:spPr>
        <p:txBody>
          <a:bodyPr>
            <a:normAutofit/>
          </a:bodyPr>
          <a:lstStyle/>
          <a:p>
            <a:r>
              <a:rPr lang="de-DE" sz="2800" dirty="0"/>
              <a:t>Nachträglicher Rabatt:</a:t>
            </a:r>
          </a:p>
        </p:txBody>
      </p:sp>
      <p:sp>
        <p:nvSpPr>
          <p:cNvPr id="5" name="Textfeld 4"/>
          <p:cNvSpPr txBox="1"/>
          <p:nvPr/>
        </p:nvSpPr>
        <p:spPr>
          <a:xfrm>
            <a:off x="215900" y="1536700"/>
            <a:ext cx="3830421" cy="646331"/>
          </a:xfrm>
          <a:prstGeom prst="rect">
            <a:avLst/>
          </a:prstGeom>
          <a:noFill/>
        </p:spPr>
        <p:txBody>
          <a:bodyPr wrap="none" rtlCol="0">
            <a:spAutoFit/>
          </a:bodyPr>
          <a:lstStyle/>
          <a:p>
            <a:r>
              <a:rPr lang="de-DE" dirty="0"/>
              <a:t>Buchungssatz umdrehen beim </a:t>
            </a:r>
          </a:p>
          <a:p>
            <a:r>
              <a:rPr lang="de-DE" dirty="0"/>
              <a:t>nachträglichen Rabatt vom Lieferanten</a:t>
            </a:r>
          </a:p>
        </p:txBody>
      </p:sp>
      <p:sp>
        <p:nvSpPr>
          <p:cNvPr id="6" name="Textfeld 5"/>
          <p:cNvSpPr txBox="1"/>
          <p:nvPr/>
        </p:nvSpPr>
        <p:spPr>
          <a:xfrm>
            <a:off x="4911407" y="1588532"/>
            <a:ext cx="3705424" cy="646331"/>
          </a:xfrm>
          <a:prstGeom prst="rect">
            <a:avLst/>
          </a:prstGeom>
          <a:noFill/>
        </p:spPr>
        <p:txBody>
          <a:bodyPr wrap="none" rtlCol="0">
            <a:spAutoFit/>
          </a:bodyPr>
          <a:lstStyle/>
          <a:p>
            <a:r>
              <a:rPr lang="de-DE" dirty="0"/>
              <a:t>Erlösberichtigung beim </a:t>
            </a:r>
          </a:p>
          <a:p>
            <a:r>
              <a:rPr lang="de-DE" dirty="0"/>
              <a:t>nachträglichen Rabatt an den Kunden</a:t>
            </a:r>
          </a:p>
        </p:txBody>
      </p:sp>
      <p:sp>
        <p:nvSpPr>
          <p:cNvPr id="7" name="Oval 6">
            <a:extLst>
              <a:ext uri="{FF2B5EF4-FFF2-40B4-BE49-F238E27FC236}">
                <a16:creationId xmlns:a16="http://schemas.microsoft.com/office/drawing/2014/main" id="{6ED1C7E1-9D4D-202D-DDEB-6DA710B8537D}"/>
              </a:ext>
            </a:extLst>
          </p:cNvPr>
          <p:cNvSpPr/>
          <p:nvPr/>
        </p:nvSpPr>
        <p:spPr>
          <a:xfrm>
            <a:off x="-127982" y="2660727"/>
            <a:ext cx="4438468" cy="2660573"/>
          </a:xfrm>
          <a:prstGeom prst="ellipse">
            <a:avLst/>
          </a:pr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Oval 7">
            <a:extLst>
              <a:ext uri="{FF2B5EF4-FFF2-40B4-BE49-F238E27FC236}">
                <a16:creationId xmlns:a16="http://schemas.microsoft.com/office/drawing/2014/main" id="{AB2F29E7-83D5-0AF0-E054-FDCE3EBED503}"/>
              </a:ext>
            </a:extLst>
          </p:cNvPr>
          <p:cNvSpPr/>
          <p:nvPr/>
        </p:nvSpPr>
        <p:spPr>
          <a:xfrm>
            <a:off x="4569856" y="2674187"/>
            <a:ext cx="4438468" cy="2850167"/>
          </a:xfrm>
          <a:prstGeom prst="ellipse">
            <a:avLst/>
          </a:pr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6543489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8229600" cy="563562"/>
          </a:xfrm>
        </p:spPr>
        <p:txBody>
          <a:bodyPr>
            <a:normAutofit/>
          </a:bodyPr>
          <a:lstStyle/>
          <a:p>
            <a:r>
              <a:rPr lang="de-DE" sz="2800" dirty="0"/>
              <a:t>Sonstige Warenkonten </a:t>
            </a:r>
          </a:p>
        </p:txBody>
      </p:sp>
      <p:pic>
        <p:nvPicPr>
          <p:cNvPr id="4" name="Bild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57300" y="2933700"/>
            <a:ext cx="6572250" cy="812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Bild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70000" y="3752850"/>
            <a:ext cx="2959100" cy="2520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Bild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16500" y="3759200"/>
            <a:ext cx="2817813" cy="2516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Bild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257300" y="6284913"/>
            <a:ext cx="6578600" cy="407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8" name="Group 76"/>
          <p:cNvGrpSpPr>
            <a:grpSpLocks/>
          </p:cNvGrpSpPr>
          <p:nvPr/>
        </p:nvGrpSpPr>
        <p:grpSpPr bwMode="auto">
          <a:xfrm>
            <a:off x="6253812" y="847725"/>
            <a:ext cx="2806700" cy="1168400"/>
            <a:chOff x="2512" y="939"/>
            <a:chExt cx="1849" cy="736"/>
          </a:xfrm>
          <a:solidFill>
            <a:srgbClr val="D8E1F3"/>
          </a:solidFill>
        </p:grpSpPr>
        <p:sp>
          <p:nvSpPr>
            <p:cNvPr id="9" name="Rectangle 73"/>
            <p:cNvSpPr>
              <a:spLocks noChangeArrowheads="1"/>
            </p:cNvSpPr>
            <p:nvPr/>
          </p:nvSpPr>
          <p:spPr bwMode="auto">
            <a:xfrm>
              <a:off x="2512" y="939"/>
              <a:ext cx="1849" cy="736"/>
            </a:xfrm>
            <a:prstGeom prst="rect">
              <a:avLst/>
            </a:prstGeom>
            <a:solidFill>
              <a:srgbClr val="FAE6CF"/>
            </a:solidFill>
            <a:ln w="19050">
              <a:noFill/>
              <a:miter lim="800000"/>
              <a:headEnd/>
              <a:tailEnd/>
            </a:ln>
          </p:spPr>
          <p:txBody>
            <a:bodyPr wrap="none" anchor="ctr"/>
            <a:lstStyle/>
            <a:p>
              <a:pPr>
                <a:defRPr/>
              </a:pPr>
              <a:endParaRPr lang="de-AT">
                <a:ea typeface="ＭＳ Ｐゴシック" pitchFamily="34" charset="-128"/>
                <a:cs typeface="+mn-cs"/>
              </a:endParaRPr>
            </a:p>
          </p:txBody>
        </p:sp>
        <p:sp>
          <p:nvSpPr>
            <p:cNvPr id="10" name="Text Box 75"/>
            <p:cNvSpPr txBox="1">
              <a:spLocks noChangeArrowheads="1"/>
            </p:cNvSpPr>
            <p:nvPr/>
          </p:nvSpPr>
          <p:spPr bwMode="auto">
            <a:xfrm>
              <a:off x="2534" y="967"/>
              <a:ext cx="1750" cy="593"/>
            </a:xfrm>
            <a:prstGeom prst="rect">
              <a:avLst/>
            </a:prstGeom>
            <a:noFill/>
            <a:ln w="28575">
              <a:noFill/>
              <a:miter lim="800000"/>
              <a:headEnd/>
              <a:tailEnd/>
            </a:ln>
          </p:spPr>
          <p:txBody>
            <a:bodyPr wrap="square" lIns="90000" tIns="46800" rIns="90000" bIns="46800">
              <a:spAutoFit/>
            </a:bodyPr>
            <a:lstStyle>
              <a:lvl1pPr>
                <a:defRPr sz="1000">
                  <a:solidFill>
                    <a:schemeClr val="tx1"/>
                  </a:solidFill>
                  <a:latin typeface="Arial" charset="0"/>
                  <a:ea typeface="ＭＳ Ｐゴシック" pitchFamily="34" charset="-128"/>
                </a:defRPr>
              </a:lvl1pPr>
              <a:lvl2pPr marL="742950" indent="-285750">
                <a:defRPr sz="1000">
                  <a:solidFill>
                    <a:schemeClr val="tx1"/>
                  </a:solidFill>
                  <a:latin typeface="Arial" charset="0"/>
                  <a:ea typeface="ＭＳ Ｐゴシック" pitchFamily="34" charset="-128"/>
                </a:defRPr>
              </a:lvl2pPr>
              <a:lvl3pPr marL="1143000" indent="-228600">
                <a:defRPr sz="1000">
                  <a:solidFill>
                    <a:schemeClr val="tx1"/>
                  </a:solidFill>
                  <a:latin typeface="Arial" charset="0"/>
                  <a:ea typeface="ＭＳ Ｐゴシック" pitchFamily="34" charset="-128"/>
                </a:defRPr>
              </a:lvl3pPr>
              <a:lvl4pPr marL="1600200" indent="-228600">
                <a:defRPr sz="1000">
                  <a:solidFill>
                    <a:schemeClr val="tx1"/>
                  </a:solidFill>
                  <a:latin typeface="Arial" charset="0"/>
                  <a:ea typeface="ＭＳ Ｐゴシック" pitchFamily="34" charset="-128"/>
                </a:defRPr>
              </a:lvl4pPr>
              <a:lvl5pPr marL="2057400" indent="-228600">
                <a:defRPr sz="1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charset="0"/>
                  <a:ea typeface="ＭＳ Ｐゴシック" pitchFamily="34" charset="-128"/>
                </a:defRPr>
              </a:lvl9pPr>
            </a:lstStyle>
            <a:p>
              <a:pPr eaLnBrk="1" hangingPunct="1">
                <a:spcBef>
                  <a:spcPct val="50000"/>
                </a:spcBef>
                <a:defRPr/>
              </a:pPr>
              <a:r>
                <a:rPr lang="de-AT" dirty="0">
                  <a:cs typeface="+mn-cs"/>
                </a:rPr>
                <a:t>5340 Verpackungsmaterialverbrauch</a:t>
              </a:r>
            </a:p>
            <a:p>
              <a:pPr eaLnBrk="1" hangingPunct="1">
                <a:spcBef>
                  <a:spcPct val="50000"/>
                </a:spcBef>
                <a:defRPr/>
              </a:pPr>
              <a:r>
                <a:rPr lang="de-AT" dirty="0">
                  <a:cs typeface="+mn-cs"/>
                </a:rPr>
                <a:t>5450 Reinigungsmaterialverbrauch</a:t>
              </a:r>
            </a:p>
            <a:p>
              <a:pPr eaLnBrk="1" hangingPunct="1">
                <a:spcBef>
                  <a:spcPct val="50000"/>
                </a:spcBef>
                <a:defRPr/>
              </a:pPr>
              <a:r>
                <a:rPr lang="de-AT" dirty="0">
                  <a:cs typeface="+mn-cs"/>
                </a:rPr>
                <a:t>5600 Heizölverbrauch</a:t>
              </a:r>
            </a:p>
            <a:p>
              <a:pPr eaLnBrk="1" hangingPunct="1">
                <a:spcBef>
                  <a:spcPct val="50000"/>
                </a:spcBef>
                <a:defRPr/>
              </a:pPr>
              <a:r>
                <a:rPr lang="de-AT" dirty="0">
                  <a:cs typeface="+mn-cs"/>
                </a:rPr>
                <a:t>7600 Büromaterial (Büroaufwand)</a:t>
              </a:r>
              <a:endParaRPr lang="de-DE" dirty="0">
                <a:cs typeface="+mn-cs"/>
              </a:endParaRPr>
            </a:p>
          </p:txBody>
        </p:sp>
      </p:grpSp>
      <p:grpSp>
        <p:nvGrpSpPr>
          <p:cNvPr id="11" name="Group 68"/>
          <p:cNvGrpSpPr>
            <a:grpSpLocks/>
          </p:cNvGrpSpPr>
          <p:nvPr/>
        </p:nvGrpSpPr>
        <p:grpSpPr bwMode="auto">
          <a:xfrm>
            <a:off x="25400" y="847725"/>
            <a:ext cx="6119812" cy="879475"/>
            <a:chOff x="1431" y="1713"/>
            <a:chExt cx="3855" cy="554"/>
          </a:xfrm>
        </p:grpSpPr>
        <p:sp>
          <p:nvSpPr>
            <p:cNvPr id="12" name="Rectangle 6"/>
            <p:cNvSpPr>
              <a:spLocks noChangeArrowheads="1"/>
            </p:cNvSpPr>
            <p:nvPr/>
          </p:nvSpPr>
          <p:spPr bwMode="auto">
            <a:xfrm>
              <a:off x="1473" y="1862"/>
              <a:ext cx="3813" cy="384"/>
            </a:xfrm>
            <a:prstGeom prst="rect">
              <a:avLst/>
            </a:prstGeom>
            <a:solidFill>
              <a:srgbClr val="D8E1F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r>
                <a:rPr lang="de-DE" sz="1200"/>
                <a:t>	</a:t>
              </a:r>
              <a:endParaRPr lang="de-AT" sz="1200"/>
            </a:p>
          </p:txBody>
        </p:sp>
        <p:sp>
          <p:nvSpPr>
            <p:cNvPr id="13" name="Text Box 8"/>
            <p:cNvSpPr txBox="1">
              <a:spLocks noChangeArrowheads="1"/>
            </p:cNvSpPr>
            <p:nvPr/>
          </p:nvSpPr>
          <p:spPr bwMode="auto">
            <a:xfrm>
              <a:off x="1496" y="1977"/>
              <a:ext cx="3507"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r>
                <a:rPr lang="de-DE" sz="1200" dirty="0"/>
                <a:t>5600 Heizölverbrauch	                33 . . . Lieferantenkonto (2800 Bank etc.)</a:t>
              </a:r>
            </a:p>
            <a:p>
              <a:r>
                <a:rPr lang="de-DE" sz="1200" dirty="0"/>
                <a:t>2500 Vorsteuer	</a:t>
              </a:r>
              <a:endParaRPr lang="de-AT" sz="1200" dirty="0"/>
            </a:p>
          </p:txBody>
        </p:sp>
        <p:sp>
          <p:nvSpPr>
            <p:cNvPr id="14" name="Line 9"/>
            <p:cNvSpPr>
              <a:spLocks noChangeShapeType="1"/>
            </p:cNvSpPr>
            <p:nvPr/>
          </p:nvSpPr>
          <p:spPr bwMode="auto">
            <a:xfrm flipH="1">
              <a:off x="2723" y="1987"/>
              <a:ext cx="130" cy="280"/>
            </a:xfrm>
            <a:prstGeom prst="line">
              <a:avLst/>
            </a:prstGeom>
            <a:noFill/>
            <a:ln w="6350">
              <a:solidFill>
                <a:schemeClr val="tx1"/>
              </a:solidFill>
              <a:round/>
              <a:headEnd type="none" w="med" len="sm"/>
              <a:tailEnd type="none" w="med" len="sm"/>
            </a:ln>
            <a:extLst>
              <a:ext uri="{909E8E84-426E-40dd-AFC4-6F175D3DCCD1}">
                <a14:hiddenFill xmlns:a14="http://schemas.microsoft.com/office/drawing/2010/main" xmlns="">
                  <a:noFill/>
                </a14:hiddenFill>
              </a:ext>
            </a:extLst>
          </p:spPr>
          <p:txBody>
            <a:bodyPr wrap="none" lIns="90000" tIns="46800" rIns="90000" bIns="46800" anchor="ctr"/>
            <a:lstStyle/>
            <a:p>
              <a:endParaRPr lang="de-DE" sz="1200"/>
            </a:p>
          </p:txBody>
        </p:sp>
        <p:sp>
          <p:nvSpPr>
            <p:cNvPr id="15" name="Text Box 41"/>
            <p:cNvSpPr txBox="1">
              <a:spLocks noChangeArrowheads="1"/>
            </p:cNvSpPr>
            <p:nvPr/>
          </p:nvSpPr>
          <p:spPr bwMode="auto">
            <a:xfrm>
              <a:off x="1431" y="1713"/>
              <a:ext cx="2465" cy="1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spcBef>
                  <a:spcPct val="50000"/>
                </a:spcBef>
              </a:pPr>
              <a:r>
                <a:rPr lang="de-AT" sz="1200" b="1"/>
                <a:t>Buchung für den laufenden Einkauf von z.B. Heizöl</a:t>
              </a:r>
            </a:p>
          </p:txBody>
        </p:sp>
      </p:grpSp>
      <p:sp>
        <p:nvSpPr>
          <p:cNvPr id="16" name="Text Box 156"/>
          <p:cNvSpPr txBox="1">
            <a:spLocks noChangeArrowheads="1"/>
          </p:cNvSpPr>
          <p:nvPr/>
        </p:nvSpPr>
        <p:spPr bwMode="auto">
          <a:xfrm>
            <a:off x="0" y="1918037"/>
            <a:ext cx="6642100"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r>
              <a:rPr lang="de-DE" sz="1200" b="1" dirty="0"/>
              <a:t>    Jahresende: Inventur und Buchung des Lageraufbaus, oder Lagerabbaus</a:t>
            </a:r>
          </a:p>
          <a:p>
            <a:endParaRPr lang="de-DE" sz="1200" b="1" dirty="0"/>
          </a:p>
          <a:p>
            <a:r>
              <a:rPr lang="de-DE" sz="1200" b="1" dirty="0"/>
              <a:t>EB</a:t>
            </a:r>
          </a:p>
          <a:p>
            <a:r>
              <a:rPr lang="de-DE" sz="1200" b="1" u="sng" dirty="0"/>
              <a:t>- AB</a:t>
            </a:r>
          </a:p>
          <a:p>
            <a:r>
              <a:rPr lang="de-DE" sz="1200" b="1" dirty="0"/>
              <a:t>+ (Lageraufbau) </a:t>
            </a:r>
            <a:r>
              <a:rPr lang="mr-IN" sz="1200" b="1" dirty="0"/>
              <a:t>–</a:t>
            </a:r>
            <a:r>
              <a:rPr lang="de-DE" sz="1200" b="1" dirty="0"/>
              <a:t> (Lagerabbau) </a:t>
            </a:r>
            <a:endParaRPr lang="de-AT" sz="1200" b="1" dirty="0"/>
          </a:p>
        </p:txBody>
      </p:sp>
    </p:spTree>
    <p:extLst>
      <p:ext uri="{BB962C8B-B14F-4D97-AF65-F5344CB8AC3E}">
        <p14:creationId xmlns:p14="http://schemas.microsoft.com/office/powerpoint/2010/main" val="1055115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up)">
                                      <p:cBhvr>
                                        <p:cTn id="19" dur="10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10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up)">
                                      <p:cBhvr>
                                        <p:cTn id="2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 4" descr="Bildschirmfoto 2016-12-11 um 17.35.3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89681" y="2094927"/>
            <a:ext cx="3027620" cy="2210396"/>
          </a:xfrm>
          <a:prstGeom prst="rect">
            <a:avLst/>
          </a:prstGeom>
        </p:spPr>
      </p:pic>
      <p:pic>
        <p:nvPicPr>
          <p:cNvPr id="6" name="Bild 5" descr="Bildschirmfoto 2016-12-11 um 17.35.4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11422"/>
            <a:ext cx="3489214" cy="2486065"/>
          </a:xfrm>
          <a:prstGeom prst="rect">
            <a:avLst/>
          </a:prstGeom>
        </p:spPr>
      </p:pic>
      <p:pic>
        <p:nvPicPr>
          <p:cNvPr id="7" name="Bild 6"/>
          <p:cNvPicPr>
            <a:picLocks noChangeAspect="1"/>
          </p:cNvPicPr>
          <p:nvPr/>
        </p:nvPicPr>
        <p:blipFill>
          <a:blip r:embed="rId4"/>
          <a:stretch>
            <a:fillRect/>
          </a:stretch>
        </p:blipFill>
        <p:spPr>
          <a:xfrm>
            <a:off x="1847356" y="1206633"/>
            <a:ext cx="4819654" cy="888294"/>
          </a:xfrm>
          <a:prstGeom prst="rect">
            <a:avLst/>
          </a:prstGeom>
        </p:spPr>
      </p:pic>
      <p:sp>
        <p:nvSpPr>
          <p:cNvPr id="8" name="Textfeld 7"/>
          <p:cNvSpPr txBox="1"/>
          <p:nvPr/>
        </p:nvSpPr>
        <p:spPr>
          <a:xfrm>
            <a:off x="3013788" y="3550783"/>
            <a:ext cx="841396" cy="276999"/>
          </a:xfrm>
          <a:prstGeom prst="rect">
            <a:avLst/>
          </a:prstGeom>
          <a:solidFill>
            <a:schemeClr val="accent3">
              <a:lumMod val="20000"/>
              <a:lumOff val="80000"/>
            </a:schemeClr>
          </a:solidFill>
        </p:spPr>
        <p:txBody>
          <a:bodyPr wrap="none" rtlCol="0">
            <a:spAutoFit/>
          </a:bodyPr>
          <a:lstStyle/>
          <a:p>
            <a:r>
              <a:rPr lang="de-DE" sz="1200" b="1" dirty="0"/>
              <a:t>330.. Verb</a:t>
            </a:r>
          </a:p>
        </p:txBody>
      </p:sp>
      <p:sp>
        <p:nvSpPr>
          <p:cNvPr id="9" name="Textfeld 8"/>
          <p:cNvSpPr txBox="1"/>
          <p:nvPr/>
        </p:nvSpPr>
        <p:spPr>
          <a:xfrm>
            <a:off x="5414549" y="3396894"/>
            <a:ext cx="985220" cy="276999"/>
          </a:xfrm>
          <a:prstGeom prst="rect">
            <a:avLst/>
          </a:prstGeom>
          <a:solidFill>
            <a:schemeClr val="accent3">
              <a:lumMod val="60000"/>
              <a:lumOff val="40000"/>
            </a:schemeClr>
          </a:solidFill>
        </p:spPr>
        <p:txBody>
          <a:bodyPr wrap="square" rtlCol="0">
            <a:spAutoFit/>
          </a:bodyPr>
          <a:lstStyle/>
          <a:p>
            <a:r>
              <a:rPr lang="de-DE" sz="1200" b="1" dirty="0"/>
              <a:t>200.. Ford.</a:t>
            </a:r>
          </a:p>
        </p:txBody>
      </p:sp>
    </p:spTree>
    <p:extLst>
      <p:ext uri="{BB962C8B-B14F-4D97-AF65-F5344CB8AC3E}">
        <p14:creationId xmlns:p14="http://schemas.microsoft.com/office/powerpoint/2010/main" val="16543489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 1" descr="Bildschirmfoto 2016-11-29 um 23.41.1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038654" cy="6858000"/>
          </a:xfrm>
          <a:prstGeom prst="rect">
            <a:avLst/>
          </a:prstGeom>
        </p:spPr>
      </p:pic>
    </p:spTree>
    <p:extLst>
      <p:ext uri="{BB962C8B-B14F-4D97-AF65-F5344CB8AC3E}">
        <p14:creationId xmlns:p14="http://schemas.microsoft.com/office/powerpoint/2010/main" val="16543489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 2" descr="Bildschirmfoto 2016-12-11 um 17.40.2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07537" y="2926087"/>
            <a:ext cx="2966345" cy="1570214"/>
          </a:xfrm>
          <a:prstGeom prst="rect">
            <a:avLst/>
          </a:prstGeom>
        </p:spPr>
      </p:pic>
      <p:graphicFrame>
        <p:nvGraphicFramePr>
          <p:cNvPr id="5" name="Tabelle 4"/>
          <p:cNvGraphicFramePr>
            <a:graphicFrameLocks noGrp="1"/>
          </p:cNvGraphicFramePr>
          <p:nvPr>
            <p:extLst>
              <p:ext uri="{D42A27DB-BD31-4B8C-83A1-F6EECF244321}">
                <p14:modId xmlns:p14="http://schemas.microsoft.com/office/powerpoint/2010/main" val="3828970936"/>
              </p:ext>
            </p:extLst>
          </p:nvPr>
        </p:nvGraphicFramePr>
        <p:xfrm>
          <a:off x="2111837" y="4689659"/>
          <a:ext cx="5283200" cy="782320"/>
        </p:xfrm>
        <a:graphic>
          <a:graphicData uri="http://schemas.openxmlformats.org/drawingml/2006/table">
            <a:tbl>
              <a:tblPr/>
              <a:tblGrid>
                <a:gridCol w="2387600">
                  <a:extLst>
                    <a:ext uri="{9D8B030D-6E8A-4147-A177-3AD203B41FA5}">
                      <a16:colId xmlns:a16="http://schemas.microsoft.com/office/drawing/2014/main" val="20000"/>
                    </a:ext>
                  </a:extLst>
                </a:gridCol>
                <a:gridCol w="825500">
                  <a:extLst>
                    <a:ext uri="{9D8B030D-6E8A-4147-A177-3AD203B41FA5}">
                      <a16:colId xmlns:a16="http://schemas.microsoft.com/office/drawing/2014/main" val="20001"/>
                    </a:ext>
                  </a:extLst>
                </a:gridCol>
                <a:gridCol w="203200">
                  <a:extLst>
                    <a:ext uri="{9D8B030D-6E8A-4147-A177-3AD203B41FA5}">
                      <a16:colId xmlns:a16="http://schemas.microsoft.com/office/drawing/2014/main" val="20002"/>
                    </a:ext>
                  </a:extLst>
                </a:gridCol>
                <a:gridCol w="1041400">
                  <a:extLst>
                    <a:ext uri="{9D8B030D-6E8A-4147-A177-3AD203B41FA5}">
                      <a16:colId xmlns:a16="http://schemas.microsoft.com/office/drawing/2014/main" val="20003"/>
                    </a:ext>
                  </a:extLst>
                </a:gridCol>
                <a:gridCol w="825500">
                  <a:extLst>
                    <a:ext uri="{9D8B030D-6E8A-4147-A177-3AD203B41FA5}">
                      <a16:colId xmlns:a16="http://schemas.microsoft.com/office/drawing/2014/main" val="20004"/>
                    </a:ext>
                  </a:extLst>
                </a:gridCol>
              </a:tblGrid>
              <a:tr h="190500">
                <a:tc>
                  <a:txBody>
                    <a:bodyPr/>
                    <a:lstStyle/>
                    <a:p>
                      <a:pPr algn="l" fontAlgn="b"/>
                      <a:r>
                        <a:rPr lang="de-DE" sz="1200" b="0" i="0" u="none" strike="noStrike">
                          <a:solidFill>
                            <a:srgbClr val="000000"/>
                          </a:solidFill>
                          <a:effectLst/>
                          <a:latin typeface="Calibri"/>
                        </a:rPr>
                        <a:t>2 Bank</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nb-NO" sz="1200" b="0" i="0" u="none" strike="noStrike">
                          <a:solidFill>
                            <a:srgbClr val="000000"/>
                          </a:solidFill>
                          <a:effectLst/>
                          <a:latin typeface="Calibri"/>
                        </a:rPr>
                        <a:t> 2.356,08 </a:t>
                      </a: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sk-SK" sz="1200" b="0" i="0" u="none" strike="noStrike">
                          <a:solidFill>
                            <a:srgbClr val="000000"/>
                          </a:solidFill>
                          <a:effectLst/>
                          <a:latin typeface="Calibri"/>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sk-SK" sz="1200" b="0" i="0" u="none" strike="noStrike">
                          <a:solidFill>
                            <a:srgbClr val="000000"/>
                          </a:solidFill>
                          <a:effectLst/>
                          <a:latin typeface="Calibri"/>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sk-SK" sz="1200" b="0" i="0" u="none" strike="noStrike">
                          <a:solidFill>
                            <a:srgbClr val="000000"/>
                          </a:solidFill>
                          <a:effectLst/>
                          <a:latin typeface="Calibri"/>
                        </a:rPr>
                        <a:t> </a:t>
                      </a:r>
                    </a:p>
                  </a:txBody>
                  <a:tcPr marL="12700" marR="12700" marT="127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0"/>
                  </a:ext>
                </a:extLst>
              </a:tr>
              <a:tr h="190500">
                <a:tc>
                  <a:txBody>
                    <a:bodyPr/>
                    <a:lstStyle/>
                    <a:p>
                      <a:pPr algn="l" fontAlgn="b"/>
                      <a:r>
                        <a:rPr lang="de-DE" sz="1200" b="0" i="0" u="none" strike="noStrike">
                          <a:solidFill>
                            <a:srgbClr val="000000"/>
                          </a:solidFill>
                          <a:effectLst/>
                          <a:latin typeface="Calibri"/>
                        </a:rPr>
                        <a:t>7 Prov und Gebühren Kartenzahlung</a:t>
                      </a:r>
                    </a:p>
                  </a:txBody>
                  <a:tcPr marL="12700" marR="12700" marT="1270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cs-CZ" sz="1200" b="0" i="0" u="none" strike="noStrike">
                          <a:solidFill>
                            <a:srgbClr val="000000"/>
                          </a:solidFill>
                          <a:effectLst/>
                          <a:latin typeface="Calibri"/>
                        </a:rPr>
                        <a:t> 36,60 </a:t>
                      </a:r>
                    </a:p>
                  </a:txBody>
                  <a:tcPr marL="12700" marR="12700" marT="12700" marB="0" anchor="b">
                    <a:lnL>
                      <a:noFill/>
                    </a:lnL>
                    <a:lnR>
                      <a:noFill/>
                    </a:lnR>
                    <a:lnT>
                      <a:noFill/>
                    </a:lnT>
                    <a:lnB>
                      <a:noFill/>
                    </a:lnB>
                  </a:tcPr>
                </a:tc>
                <a:tc>
                  <a:txBody>
                    <a:bodyPr/>
                    <a:lstStyle/>
                    <a:p>
                      <a:pPr algn="l" fontAlgn="b"/>
                      <a:endParaRPr lang="de-DE"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de-DE"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r>
                        <a:rPr lang="sk-SK" sz="1200" b="0" i="0" u="none" strike="noStrike">
                          <a:solidFill>
                            <a:srgbClr val="000000"/>
                          </a:solidFill>
                          <a:effectLst/>
                          <a:latin typeface="Calibri"/>
                        </a:rPr>
                        <a:t> </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1"/>
                  </a:ext>
                </a:extLst>
              </a:tr>
              <a:tr h="190500">
                <a:tc>
                  <a:txBody>
                    <a:bodyPr/>
                    <a:lstStyle/>
                    <a:p>
                      <a:pPr algn="l" fontAlgn="b"/>
                      <a:r>
                        <a:rPr lang="de-DE" sz="1200" b="0" i="0" u="none" strike="noStrike">
                          <a:solidFill>
                            <a:srgbClr val="000000"/>
                          </a:solidFill>
                          <a:effectLst/>
                          <a:latin typeface="Calibri"/>
                        </a:rPr>
                        <a:t>2 Vost</a:t>
                      </a:r>
                    </a:p>
                  </a:txBody>
                  <a:tcPr marL="12700" marR="12700" marT="1270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uk-UA" sz="1200" b="0" i="0" u="none" strike="noStrike">
                          <a:solidFill>
                            <a:srgbClr val="000000"/>
                          </a:solidFill>
                          <a:effectLst/>
                          <a:latin typeface="Calibri"/>
                        </a:rPr>
                        <a:t> 7,32 </a:t>
                      </a:r>
                    </a:p>
                  </a:txBody>
                  <a:tcPr marL="12700" marR="12700" marT="12700" marB="0" anchor="b">
                    <a:lnL>
                      <a:noFill/>
                    </a:lnL>
                    <a:lnR>
                      <a:noFill/>
                    </a:lnR>
                    <a:lnT>
                      <a:noFill/>
                    </a:lnT>
                    <a:lnB>
                      <a:noFill/>
                    </a:lnB>
                  </a:tcPr>
                </a:tc>
                <a:tc>
                  <a:txBody>
                    <a:bodyPr/>
                    <a:lstStyle/>
                    <a:p>
                      <a:pPr algn="l" fontAlgn="b"/>
                      <a:endParaRPr lang="de-DE"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de-DE"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r>
                        <a:rPr lang="sk-SK" sz="1200" b="0" i="0" u="none" strike="noStrike">
                          <a:solidFill>
                            <a:srgbClr val="000000"/>
                          </a:solidFill>
                          <a:effectLst/>
                          <a:latin typeface="Calibri"/>
                        </a:rPr>
                        <a:t> </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2"/>
                  </a:ext>
                </a:extLst>
              </a:tr>
              <a:tr h="190500">
                <a:tc>
                  <a:txBody>
                    <a:bodyPr/>
                    <a:lstStyle/>
                    <a:p>
                      <a:pPr algn="l" fontAlgn="b"/>
                      <a:r>
                        <a:rPr lang="sk-SK" sz="12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sk-SK" sz="1200" b="0" i="0" u="none" strike="noStrike">
                          <a:solidFill>
                            <a:srgbClr val="000000"/>
                          </a:solidFill>
                          <a:effectLst/>
                          <a:latin typeface="Calibri"/>
                        </a:rPr>
                        <a:t> </a:t>
                      </a: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mr-IN" sz="1200" b="0" i="0" u="none" strike="noStrike">
                          <a:solidFill>
                            <a:srgbClr val="000000"/>
                          </a:solidFill>
                          <a:effectLst/>
                          <a:latin typeface="Calibri"/>
                        </a:rPr>
                        <a:t>/</a:t>
                      </a: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de-DE" sz="1200" b="0" i="0" u="none" strike="noStrike">
                          <a:solidFill>
                            <a:srgbClr val="000000"/>
                          </a:solidFill>
                          <a:effectLst/>
                          <a:latin typeface="Calibri"/>
                        </a:rPr>
                        <a:t>2 Forderung KK</a:t>
                      </a: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effectLst/>
                          <a:latin typeface="Calibri"/>
                        </a:rPr>
                        <a:t> 2.400,00 </a:t>
                      </a:r>
                    </a:p>
                  </a:txBody>
                  <a:tcPr marL="12700" marR="12700" marT="1270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6" name="Textfeld 5"/>
          <p:cNvSpPr txBox="1"/>
          <p:nvPr/>
        </p:nvSpPr>
        <p:spPr>
          <a:xfrm>
            <a:off x="6285254" y="5581703"/>
            <a:ext cx="2675883" cy="276999"/>
          </a:xfrm>
          <a:prstGeom prst="rect">
            <a:avLst/>
          </a:prstGeom>
          <a:solidFill>
            <a:schemeClr val="accent3">
              <a:lumMod val="20000"/>
              <a:lumOff val="80000"/>
            </a:schemeClr>
          </a:solidFill>
        </p:spPr>
        <p:txBody>
          <a:bodyPr wrap="none" rtlCol="0">
            <a:spAutoFit/>
          </a:bodyPr>
          <a:lstStyle/>
          <a:p>
            <a:r>
              <a:rPr lang="de-DE" sz="1200" dirty="0"/>
              <a:t>1) Forderung Kreditkartenunternehmen </a:t>
            </a:r>
          </a:p>
        </p:txBody>
      </p:sp>
      <p:sp>
        <p:nvSpPr>
          <p:cNvPr id="7" name="Textfeld 6"/>
          <p:cNvSpPr txBox="1"/>
          <p:nvPr/>
        </p:nvSpPr>
        <p:spPr>
          <a:xfrm>
            <a:off x="7836" y="5080819"/>
            <a:ext cx="1677112" cy="830997"/>
          </a:xfrm>
          <a:prstGeom prst="rect">
            <a:avLst/>
          </a:prstGeom>
          <a:solidFill>
            <a:schemeClr val="accent3">
              <a:lumMod val="20000"/>
              <a:lumOff val="80000"/>
            </a:schemeClr>
          </a:solidFill>
        </p:spPr>
        <p:txBody>
          <a:bodyPr wrap="none" rtlCol="0">
            <a:spAutoFit/>
          </a:bodyPr>
          <a:lstStyle/>
          <a:p>
            <a:r>
              <a:rPr lang="de-DE" sz="1200" dirty="0"/>
              <a:t>2) Ermittlung der Prof</a:t>
            </a:r>
          </a:p>
          <a:p>
            <a:r>
              <a:rPr lang="de-DE" sz="1200" dirty="0"/>
              <a:t>2.400,00 * 1,4% = 33,60</a:t>
            </a:r>
          </a:p>
          <a:p>
            <a:r>
              <a:rPr lang="de-DE" sz="1200" dirty="0"/>
              <a:t>+ Buchungsentgelt 3,00</a:t>
            </a:r>
          </a:p>
          <a:p>
            <a:r>
              <a:rPr lang="de-DE" sz="1200" dirty="0"/>
              <a:t>= 36,60</a:t>
            </a:r>
          </a:p>
        </p:txBody>
      </p:sp>
      <p:sp>
        <p:nvSpPr>
          <p:cNvPr id="8" name="Textfeld 7"/>
          <p:cNvSpPr txBox="1"/>
          <p:nvPr/>
        </p:nvSpPr>
        <p:spPr>
          <a:xfrm>
            <a:off x="214998" y="6248059"/>
            <a:ext cx="3617998" cy="276999"/>
          </a:xfrm>
          <a:prstGeom prst="rect">
            <a:avLst/>
          </a:prstGeom>
          <a:solidFill>
            <a:schemeClr val="accent3">
              <a:lumMod val="20000"/>
              <a:lumOff val="80000"/>
            </a:schemeClr>
          </a:solidFill>
        </p:spPr>
        <p:txBody>
          <a:bodyPr wrap="none" rtlCol="0">
            <a:spAutoFit/>
          </a:bodyPr>
          <a:lstStyle/>
          <a:p>
            <a:r>
              <a:rPr lang="de-DE" sz="1200" dirty="0"/>
              <a:t>3) Ermittlung der VOST: Provision und Gebühren * 20% </a:t>
            </a:r>
          </a:p>
        </p:txBody>
      </p:sp>
      <p:sp>
        <p:nvSpPr>
          <p:cNvPr id="9" name="Textfeld 8"/>
          <p:cNvSpPr txBox="1"/>
          <p:nvPr/>
        </p:nvSpPr>
        <p:spPr>
          <a:xfrm>
            <a:off x="1064041" y="4354188"/>
            <a:ext cx="3711272" cy="276999"/>
          </a:xfrm>
          <a:prstGeom prst="rect">
            <a:avLst/>
          </a:prstGeom>
          <a:solidFill>
            <a:schemeClr val="accent3">
              <a:lumMod val="20000"/>
              <a:lumOff val="80000"/>
            </a:schemeClr>
          </a:solidFill>
        </p:spPr>
        <p:txBody>
          <a:bodyPr wrap="none" rtlCol="0">
            <a:spAutoFit/>
          </a:bodyPr>
          <a:lstStyle/>
          <a:p>
            <a:r>
              <a:rPr lang="de-DE" sz="1200" dirty="0"/>
              <a:t>4) Eingang auf dem Bankkonto = Forderung </a:t>
            </a:r>
            <a:r>
              <a:rPr lang="mr-IN" sz="1200" dirty="0"/>
              <a:t>–</a:t>
            </a:r>
            <a:r>
              <a:rPr lang="de-DE" sz="1200" dirty="0"/>
              <a:t> </a:t>
            </a:r>
            <a:r>
              <a:rPr lang="de-DE" sz="1200" dirty="0" err="1"/>
              <a:t>Prov</a:t>
            </a:r>
            <a:r>
              <a:rPr lang="de-DE" sz="1200" dirty="0"/>
              <a:t> </a:t>
            </a:r>
            <a:r>
              <a:rPr lang="mr-IN" sz="1200" dirty="0"/>
              <a:t>–</a:t>
            </a:r>
            <a:r>
              <a:rPr lang="de-DE" sz="1200" dirty="0"/>
              <a:t> </a:t>
            </a:r>
            <a:r>
              <a:rPr lang="de-DE" sz="1200" dirty="0" err="1"/>
              <a:t>Vost</a:t>
            </a:r>
            <a:endParaRPr lang="de-DE" sz="1200" dirty="0"/>
          </a:p>
        </p:txBody>
      </p:sp>
      <p:sp>
        <p:nvSpPr>
          <p:cNvPr id="10" name="Titel 3"/>
          <p:cNvSpPr>
            <a:spLocks noGrp="1"/>
          </p:cNvSpPr>
          <p:nvPr>
            <p:ph type="title"/>
          </p:nvPr>
        </p:nvSpPr>
        <p:spPr>
          <a:xfrm>
            <a:off x="7836" y="20638"/>
            <a:ext cx="9136164" cy="754062"/>
          </a:xfrm>
        </p:spPr>
        <p:txBody>
          <a:bodyPr>
            <a:normAutofit fontScale="90000"/>
          </a:bodyPr>
          <a:lstStyle/>
          <a:p>
            <a:r>
              <a:rPr lang="de-DE" sz="2800" dirty="0"/>
              <a:t>Verkauf mit Kreditkarten und Ausgleich der Kreditkartenforderung</a:t>
            </a:r>
          </a:p>
        </p:txBody>
      </p:sp>
      <p:graphicFrame>
        <p:nvGraphicFramePr>
          <p:cNvPr id="11" name="Tabelle 10"/>
          <p:cNvGraphicFramePr>
            <a:graphicFrameLocks noGrp="1"/>
          </p:cNvGraphicFramePr>
          <p:nvPr>
            <p:extLst>
              <p:ext uri="{D42A27DB-BD31-4B8C-83A1-F6EECF244321}">
                <p14:modId xmlns:p14="http://schemas.microsoft.com/office/powerpoint/2010/main" val="2016629261"/>
              </p:ext>
            </p:extLst>
          </p:nvPr>
        </p:nvGraphicFramePr>
        <p:xfrm>
          <a:off x="1064041" y="1206500"/>
          <a:ext cx="6330996" cy="586740"/>
        </p:xfrm>
        <a:graphic>
          <a:graphicData uri="http://schemas.openxmlformats.org/drawingml/2006/table">
            <a:tbl>
              <a:tblPr/>
              <a:tblGrid>
                <a:gridCol w="2009238">
                  <a:extLst>
                    <a:ext uri="{9D8B030D-6E8A-4147-A177-3AD203B41FA5}">
                      <a16:colId xmlns:a16="http://schemas.microsoft.com/office/drawing/2014/main" val="20000"/>
                    </a:ext>
                  </a:extLst>
                </a:gridCol>
                <a:gridCol w="1232080">
                  <a:extLst>
                    <a:ext uri="{9D8B030D-6E8A-4147-A177-3AD203B41FA5}">
                      <a16:colId xmlns:a16="http://schemas.microsoft.com/office/drawing/2014/main" val="20001"/>
                    </a:ext>
                  </a:extLst>
                </a:gridCol>
                <a:gridCol w="303281">
                  <a:extLst>
                    <a:ext uri="{9D8B030D-6E8A-4147-A177-3AD203B41FA5}">
                      <a16:colId xmlns:a16="http://schemas.microsoft.com/office/drawing/2014/main" val="20002"/>
                    </a:ext>
                  </a:extLst>
                </a:gridCol>
                <a:gridCol w="1554317">
                  <a:extLst>
                    <a:ext uri="{9D8B030D-6E8A-4147-A177-3AD203B41FA5}">
                      <a16:colId xmlns:a16="http://schemas.microsoft.com/office/drawing/2014/main" val="20003"/>
                    </a:ext>
                  </a:extLst>
                </a:gridCol>
                <a:gridCol w="1232080">
                  <a:extLst>
                    <a:ext uri="{9D8B030D-6E8A-4147-A177-3AD203B41FA5}">
                      <a16:colId xmlns:a16="http://schemas.microsoft.com/office/drawing/2014/main" val="20004"/>
                    </a:ext>
                  </a:extLst>
                </a:gridCol>
              </a:tblGrid>
              <a:tr h="190500">
                <a:tc>
                  <a:txBody>
                    <a:bodyPr/>
                    <a:lstStyle/>
                    <a:p>
                      <a:pPr algn="l" fontAlgn="b"/>
                      <a:r>
                        <a:rPr lang="de-DE" sz="1200" b="0" i="0" u="none" strike="noStrike" dirty="0">
                          <a:solidFill>
                            <a:srgbClr val="000000"/>
                          </a:solidFill>
                          <a:effectLst/>
                          <a:latin typeface="Calibri"/>
                        </a:rPr>
                        <a:t>2 Forderung</a:t>
                      </a:r>
                      <a:r>
                        <a:rPr lang="de-DE" sz="1200" b="0" i="0" u="none" strike="noStrike" baseline="0" dirty="0">
                          <a:solidFill>
                            <a:srgbClr val="000000"/>
                          </a:solidFill>
                          <a:effectLst/>
                          <a:latin typeface="Calibri"/>
                        </a:rPr>
                        <a:t> Kreditkarten (Visa)</a:t>
                      </a:r>
                      <a:endParaRPr lang="de-DE" sz="1200" b="0" i="0" u="none" strike="noStrike" dirty="0">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200" b="0" i="0" u="none" strike="noStrike" dirty="0">
                          <a:solidFill>
                            <a:srgbClr val="000000"/>
                          </a:solidFill>
                          <a:effectLst/>
                          <a:latin typeface="Calibri"/>
                        </a:rPr>
                        <a:t> 1.200,00 </a:t>
                      </a: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sk-SK" sz="1200" b="0" i="0" u="none" strike="noStrike">
                          <a:solidFill>
                            <a:srgbClr val="000000"/>
                          </a:solidFill>
                          <a:effectLst/>
                          <a:latin typeface="Calibri"/>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sk-SK" sz="1200" b="0" i="0" u="none" strike="noStrike">
                          <a:solidFill>
                            <a:srgbClr val="000000"/>
                          </a:solidFill>
                          <a:effectLst/>
                          <a:latin typeface="Calibri"/>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sk-SK" sz="1200" b="0" i="0" u="none" strike="noStrike">
                          <a:solidFill>
                            <a:srgbClr val="000000"/>
                          </a:solidFill>
                          <a:effectLst/>
                          <a:latin typeface="Calibri"/>
                        </a:rPr>
                        <a:t> </a:t>
                      </a:r>
                    </a:p>
                  </a:txBody>
                  <a:tcPr marL="12700" marR="12700" marT="127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0"/>
                  </a:ext>
                </a:extLst>
              </a:tr>
              <a:tr h="190500">
                <a:tc>
                  <a:txBody>
                    <a:bodyPr/>
                    <a:lstStyle/>
                    <a:p>
                      <a:pPr algn="l" fontAlgn="b"/>
                      <a:r>
                        <a:rPr lang="sk-SK" sz="12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de-DE"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r>
                        <a:rPr lang="mr-IN" sz="1200" b="0" i="0" u="none" strike="noStrike">
                          <a:solidFill>
                            <a:srgbClr val="000000"/>
                          </a:solidFill>
                          <a:effectLst/>
                          <a:latin typeface="Calibri"/>
                        </a:rPr>
                        <a:t>/</a:t>
                      </a:r>
                    </a:p>
                  </a:txBody>
                  <a:tcPr marL="12700" marR="12700" marT="12700" marB="0" anchor="b">
                    <a:lnL>
                      <a:noFill/>
                    </a:lnL>
                    <a:lnR>
                      <a:noFill/>
                    </a:lnR>
                    <a:lnT>
                      <a:noFill/>
                    </a:lnT>
                    <a:lnB>
                      <a:noFill/>
                    </a:lnB>
                  </a:tcPr>
                </a:tc>
                <a:tc>
                  <a:txBody>
                    <a:bodyPr/>
                    <a:lstStyle/>
                    <a:p>
                      <a:pPr algn="l" fontAlgn="b"/>
                      <a:r>
                        <a:rPr lang="de-DE" sz="1200" b="0" i="0" u="none" strike="noStrike" dirty="0">
                          <a:solidFill>
                            <a:srgbClr val="000000"/>
                          </a:solidFill>
                          <a:effectLst/>
                          <a:latin typeface="Calibri"/>
                        </a:rPr>
                        <a:t>4 HW Erlöse</a:t>
                      </a:r>
                    </a:p>
                  </a:txBody>
                  <a:tcPr marL="12700" marR="12700" marT="12700" marB="0" anchor="b">
                    <a:lnL>
                      <a:noFill/>
                    </a:lnL>
                    <a:lnR>
                      <a:noFill/>
                    </a:lnR>
                    <a:lnT>
                      <a:noFill/>
                    </a:lnT>
                    <a:lnB>
                      <a:noFill/>
                    </a:lnB>
                  </a:tcPr>
                </a:tc>
                <a:tc>
                  <a:txBody>
                    <a:bodyPr/>
                    <a:lstStyle/>
                    <a:p>
                      <a:pPr algn="r" fontAlgn="b"/>
                      <a:r>
                        <a:rPr lang="en-US" sz="1200" b="0" i="0" u="none" strike="noStrike" dirty="0">
                          <a:solidFill>
                            <a:srgbClr val="000000"/>
                          </a:solidFill>
                          <a:effectLst/>
                          <a:latin typeface="Calibri"/>
                        </a:rPr>
                        <a:t> 1.000,00</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1"/>
                  </a:ext>
                </a:extLst>
              </a:tr>
              <a:tr h="190500">
                <a:tc>
                  <a:txBody>
                    <a:bodyPr/>
                    <a:lstStyle/>
                    <a:p>
                      <a:pPr algn="l" fontAlgn="b"/>
                      <a:r>
                        <a:rPr lang="sk-SK" sz="12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de-DE"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de-DE"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r>
                        <a:rPr lang="de-DE" sz="1200" b="0" i="0" u="none" strike="noStrike" dirty="0">
                          <a:solidFill>
                            <a:srgbClr val="000000"/>
                          </a:solidFill>
                          <a:effectLst/>
                          <a:latin typeface="Calibri"/>
                        </a:rPr>
                        <a:t>3 UST</a:t>
                      </a:r>
                    </a:p>
                  </a:txBody>
                  <a:tcPr marL="12700" marR="12700" marT="12700" marB="0" anchor="b">
                    <a:lnL>
                      <a:noFill/>
                    </a:lnL>
                    <a:lnR>
                      <a:noFill/>
                    </a:lnR>
                    <a:lnT>
                      <a:noFill/>
                    </a:lnT>
                    <a:lnB>
                      <a:noFill/>
                    </a:lnB>
                  </a:tcPr>
                </a:tc>
                <a:tc>
                  <a:txBody>
                    <a:bodyPr/>
                    <a:lstStyle/>
                    <a:p>
                      <a:pPr algn="r" fontAlgn="b"/>
                      <a:r>
                        <a:rPr lang="en-US" sz="1200" b="0" i="0" u="none" strike="noStrike" dirty="0">
                          <a:solidFill>
                            <a:srgbClr val="000000"/>
                          </a:solidFill>
                          <a:effectLst/>
                          <a:latin typeface="Calibri"/>
                        </a:rPr>
                        <a:t> 200,00</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2"/>
                  </a:ext>
                </a:extLst>
              </a:tr>
            </a:tbl>
          </a:graphicData>
        </a:graphic>
      </p:graphicFrame>
      <p:graphicFrame>
        <p:nvGraphicFramePr>
          <p:cNvPr id="12" name="Tabelle 11"/>
          <p:cNvGraphicFramePr>
            <a:graphicFrameLocks noGrp="1"/>
          </p:cNvGraphicFramePr>
          <p:nvPr>
            <p:extLst>
              <p:ext uri="{D42A27DB-BD31-4B8C-83A1-F6EECF244321}">
                <p14:modId xmlns:p14="http://schemas.microsoft.com/office/powerpoint/2010/main" val="502912728"/>
              </p:ext>
            </p:extLst>
          </p:nvPr>
        </p:nvGraphicFramePr>
        <p:xfrm>
          <a:off x="1064041" y="1793240"/>
          <a:ext cx="6330996" cy="586740"/>
        </p:xfrm>
        <a:graphic>
          <a:graphicData uri="http://schemas.openxmlformats.org/drawingml/2006/table">
            <a:tbl>
              <a:tblPr/>
              <a:tblGrid>
                <a:gridCol w="2009238">
                  <a:extLst>
                    <a:ext uri="{9D8B030D-6E8A-4147-A177-3AD203B41FA5}">
                      <a16:colId xmlns:a16="http://schemas.microsoft.com/office/drawing/2014/main" val="20000"/>
                    </a:ext>
                  </a:extLst>
                </a:gridCol>
                <a:gridCol w="1232080">
                  <a:extLst>
                    <a:ext uri="{9D8B030D-6E8A-4147-A177-3AD203B41FA5}">
                      <a16:colId xmlns:a16="http://schemas.microsoft.com/office/drawing/2014/main" val="20001"/>
                    </a:ext>
                  </a:extLst>
                </a:gridCol>
                <a:gridCol w="303281">
                  <a:extLst>
                    <a:ext uri="{9D8B030D-6E8A-4147-A177-3AD203B41FA5}">
                      <a16:colId xmlns:a16="http://schemas.microsoft.com/office/drawing/2014/main" val="20002"/>
                    </a:ext>
                  </a:extLst>
                </a:gridCol>
                <a:gridCol w="1554317">
                  <a:extLst>
                    <a:ext uri="{9D8B030D-6E8A-4147-A177-3AD203B41FA5}">
                      <a16:colId xmlns:a16="http://schemas.microsoft.com/office/drawing/2014/main" val="20003"/>
                    </a:ext>
                  </a:extLst>
                </a:gridCol>
                <a:gridCol w="1232080">
                  <a:extLst>
                    <a:ext uri="{9D8B030D-6E8A-4147-A177-3AD203B41FA5}">
                      <a16:colId xmlns:a16="http://schemas.microsoft.com/office/drawing/2014/main" val="20004"/>
                    </a:ext>
                  </a:extLst>
                </a:gridCol>
              </a:tblGrid>
              <a:tr h="190500">
                <a:tc>
                  <a:txBody>
                    <a:bodyPr/>
                    <a:lstStyle/>
                    <a:p>
                      <a:pPr algn="l" fontAlgn="b"/>
                      <a:r>
                        <a:rPr lang="de-DE" sz="1200" b="0" i="0" u="none" strike="noStrike" dirty="0">
                          <a:solidFill>
                            <a:srgbClr val="000000"/>
                          </a:solidFill>
                          <a:effectLst/>
                          <a:latin typeface="Calibri"/>
                        </a:rPr>
                        <a:t>2 Forderung</a:t>
                      </a:r>
                      <a:r>
                        <a:rPr lang="de-DE" sz="1200" b="0" i="0" u="none" strike="noStrike" baseline="0" dirty="0">
                          <a:solidFill>
                            <a:srgbClr val="000000"/>
                          </a:solidFill>
                          <a:effectLst/>
                          <a:latin typeface="Calibri"/>
                        </a:rPr>
                        <a:t> Kreditkarten (Visa)</a:t>
                      </a:r>
                      <a:endParaRPr lang="de-DE" sz="1200" b="0" i="0" u="none" strike="noStrike" dirty="0">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200" b="0" i="0" u="none" strike="noStrike" dirty="0">
                          <a:solidFill>
                            <a:srgbClr val="000000"/>
                          </a:solidFill>
                          <a:effectLst/>
                          <a:latin typeface="Calibri"/>
                        </a:rPr>
                        <a:t> 1.200,00 </a:t>
                      </a: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sk-SK" sz="1200" b="0" i="0" u="none" strike="noStrike">
                          <a:solidFill>
                            <a:srgbClr val="000000"/>
                          </a:solidFill>
                          <a:effectLst/>
                          <a:latin typeface="Calibri"/>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sk-SK" sz="1200" b="0" i="0" u="none" strike="noStrike">
                          <a:solidFill>
                            <a:srgbClr val="000000"/>
                          </a:solidFill>
                          <a:effectLst/>
                          <a:latin typeface="Calibri"/>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sk-SK" sz="1200" b="0" i="0" u="none" strike="noStrike">
                          <a:solidFill>
                            <a:srgbClr val="000000"/>
                          </a:solidFill>
                          <a:effectLst/>
                          <a:latin typeface="Calibri"/>
                        </a:rPr>
                        <a:t> </a:t>
                      </a:r>
                    </a:p>
                  </a:txBody>
                  <a:tcPr marL="12700" marR="12700" marT="127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0"/>
                  </a:ext>
                </a:extLst>
              </a:tr>
              <a:tr h="190500">
                <a:tc>
                  <a:txBody>
                    <a:bodyPr/>
                    <a:lstStyle/>
                    <a:p>
                      <a:pPr algn="l" fontAlgn="b"/>
                      <a:r>
                        <a:rPr lang="sk-SK" sz="12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de-DE"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r>
                        <a:rPr lang="mr-IN" sz="1200" b="0" i="0" u="none" strike="noStrike">
                          <a:solidFill>
                            <a:srgbClr val="000000"/>
                          </a:solidFill>
                          <a:effectLst/>
                          <a:latin typeface="Calibri"/>
                        </a:rPr>
                        <a:t>/</a:t>
                      </a:r>
                    </a:p>
                  </a:txBody>
                  <a:tcPr marL="12700" marR="12700" marT="12700" marB="0" anchor="b">
                    <a:lnL>
                      <a:noFill/>
                    </a:lnL>
                    <a:lnR>
                      <a:noFill/>
                    </a:lnR>
                    <a:lnT>
                      <a:noFill/>
                    </a:lnT>
                    <a:lnB>
                      <a:noFill/>
                    </a:lnB>
                  </a:tcPr>
                </a:tc>
                <a:tc>
                  <a:txBody>
                    <a:bodyPr/>
                    <a:lstStyle/>
                    <a:p>
                      <a:pPr algn="l" fontAlgn="b"/>
                      <a:r>
                        <a:rPr lang="de-DE" sz="1200" b="0" i="0" u="none" strike="noStrike" dirty="0">
                          <a:solidFill>
                            <a:srgbClr val="000000"/>
                          </a:solidFill>
                          <a:effectLst/>
                          <a:latin typeface="Calibri"/>
                        </a:rPr>
                        <a:t>4 HW Erlöse</a:t>
                      </a:r>
                    </a:p>
                  </a:txBody>
                  <a:tcPr marL="12700" marR="12700" marT="12700" marB="0" anchor="b">
                    <a:lnL>
                      <a:noFill/>
                    </a:lnL>
                    <a:lnR>
                      <a:noFill/>
                    </a:lnR>
                    <a:lnT>
                      <a:noFill/>
                    </a:lnT>
                    <a:lnB>
                      <a:noFill/>
                    </a:lnB>
                  </a:tcPr>
                </a:tc>
                <a:tc>
                  <a:txBody>
                    <a:bodyPr/>
                    <a:lstStyle/>
                    <a:p>
                      <a:pPr algn="r" fontAlgn="b"/>
                      <a:r>
                        <a:rPr lang="en-US" sz="1200" b="0" i="0" u="none" strike="noStrike" dirty="0">
                          <a:solidFill>
                            <a:srgbClr val="000000"/>
                          </a:solidFill>
                          <a:effectLst/>
                          <a:latin typeface="Calibri"/>
                        </a:rPr>
                        <a:t> 1.000,00</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1"/>
                  </a:ext>
                </a:extLst>
              </a:tr>
              <a:tr h="190500">
                <a:tc>
                  <a:txBody>
                    <a:bodyPr/>
                    <a:lstStyle/>
                    <a:p>
                      <a:pPr algn="l" fontAlgn="b"/>
                      <a:r>
                        <a:rPr lang="sk-SK" sz="12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de-DE"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de-DE"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r>
                        <a:rPr lang="de-DE" sz="1200" b="0" i="0" u="none" strike="noStrike" dirty="0">
                          <a:solidFill>
                            <a:srgbClr val="000000"/>
                          </a:solidFill>
                          <a:effectLst/>
                          <a:latin typeface="Calibri"/>
                        </a:rPr>
                        <a:t>3 UST</a:t>
                      </a:r>
                    </a:p>
                  </a:txBody>
                  <a:tcPr marL="12700" marR="12700" marT="12700" marB="0" anchor="b">
                    <a:lnL>
                      <a:noFill/>
                    </a:lnL>
                    <a:lnR>
                      <a:noFill/>
                    </a:lnR>
                    <a:lnT>
                      <a:noFill/>
                    </a:lnT>
                    <a:lnB>
                      <a:noFill/>
                    </a:lnB>
                  </a:tcPr>
                </a:tc>
                <a:tc>
                  <a:txBody>
                    <a:bodyPr/>
                    <a:lstStyle/>
                    <a:p>
                      <a:pPr algn="r" fontAlgn="b"/>
                      <a:r>
                        <a:rPr lang="en-US" sz="1200" b="0" i="0" u="none" strike="noStrike" dirty="0">
                          <a:solidFill>
                            <a:srgbClr val="000000"/>
                          </a:solidFill>
                          <a:effectLst/>
                          <a:latin typeface="Calibri"/>
                        </a:rPr>
                        <a:t> 200,00</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2"/>
                  </a:ext>
                </a:extLst>
              </a:tr>
            </a:tbl>
          </a:graphicData>
        </a:graphic>
      </p:graphicFrame>
      <p:sp>
        <p:nvSpPr>
          <p:cNvPr id="13" name="Textfeld 12"/>
          <p:cNvSpPr txBox="1"/>
          <p:nvPr/>
        </p:nvSpPr>
        <p:spPr>
          <a:xfrm>
            <a:off x="113398" y="774700"/>
            <a:ext cx="6960672" cy="307777"/>
          </a:xfrm>
          <a:prstGeom prst="rect">
            <a:avLst/>
          </a:prstGeom>
          <a:noFill/>
        </p:spPr>
        <p:txBody>
          <a:bodyPr wrap="none" rtlCol="0">
            <a:spAutoFit/>
          </a:bodyPr>
          <a:lstStyle/>
          <a:p>
            <a:r>
              <a:rPr lang="de-DE" sz="1400" dirty="0"/>
              <a:t>1) 2 Verkaufsbuchungen zu je 1.200,00 inkl. </a:t>
            </a:r>
            <a:r>
              <a:rPr lang="de-DE" sz="1400" dirty="0" err="1"/>
              <a:t>Ust</a:t>
            </a:r>
            <a:r>
              <a:rPr lang="de-DE" sz="1400" dirty="0"/>
              <a:t>., welche mit Kreditkarte Visa bezahlt wurden</a:t>
            </a:r>
          </a:p>
        </p:txBody>
      </p:sp>
      <p:sp>
        <p:nvSpPr>
          <p:cNvPr id="14" name="Textfeld 13"/>
          <p:cNvSpPr txBox="1"/>
          <p:nvPr/>
        </p:nvSpPr>
        <p:spPr>
          <a:xfrm>
            <a:off x="113398" y="2926087"/>
            <a:ext cx="5530781" cy="523220"/>
          </a:xfrm>
          <a:prstGeom prst="rect">
            <a:avLst/>
          </a:prstGeom>
          <a:noFill/>
        </p:spPr>
        <p:txBody>
          <a:bodyPr wrap="none" rtlCol="0">
            <a:spAutoFit/>
          </a:bodyPr>
          <a:lstStyle/>
          <a:p>
            <a:r>
              <a:rPr lang="de-DE" sz="1400" dirty="0"/>
              <a:t>2) Monatliche Abrechnung von Visa: Überweisung der offenen Forderung, </a:t>
            </a:r>
          </a:p>
          <a:p>
            <a:r>
              <a:rPr lang="de-DE" sz="1400" dirty="0"/>
              <a:t>abzüglich 1,4% Provision und Buchungsentgelt 3,00 EUR</a:t>
            </a:r>
          </a:p>
        </p:txBody>
      </p:sp>
    </p:spTree>
    <p:extLst>
      <p:ext uri="{BB962C8B-B14F-4D97-AF65-F5344CB8AC3E}">
        <p14:creationId xmlns:p14="http://schemas.microsoft.com/office/powerpoint/2010/main" val="16543489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 2"/>
          <p:cNvPicPr>
            <a:picLocks noChangeAspect="1"/>
          </p:cNvPicPr>
          <p:nvPr/>
        </p:nvPicPr>
        <p:blipFill>
          <a:blip r:embed="rId2"/>
          <a:stretch>
            <a:fillRect/>
          </a:stretch>
        </p:blipFill>
        <p:spPr>
          <a:xfrm>
            <a:off x="1088620" y="292817"/>
            <a:ext cx="6201838" cy="1180171"/>
          </a:xfrm>
          <a:prstGeom prst="rect">
            <a:avLst/>
          </a:prstGeom>
        </p:spPr>
      </p:pic>
      <p:pic>
        <p:nvPicPr>
          <p:cNvPr id="4" name="Bild 3" descr="Bildschirmfoto 2016-12-11 um 17.34.0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2012" y="1597763"/>
            <a:ext cx="4865804" cy="1951110"/>
          </a:xfrm>
          <a:prstGeom prst="rect">
            <a:avLst/>
          </a:prstGeom>
        </p:spPr>
      </p:pic>
      <p:graphicFrame>
        <p:nvGraphicFramePr>
          <p:cNvPr id="5" name="Tabelle 4"/>
          <p:cNvGraphicFramePr>
            <a:graphicFrameLocks noGrp="1"/>
          </p:cNvGraphicFramePr>
          <p:nvPr>
            <p:extLst>
              <p:ext uri="{D42A27DB-BD31-4B8C-83A1-F6EECF244321}">
                <p14:modId xmlns:p14="http://schemas.microsoft.com/office/powerpoint/2010/main" val="2574187451"/>
              </p:ext>
            </p:extLst>
          </p:nvPr>
        </p:nvGraphicFramePr>
        <p:xfrm>
          <a:off x="5212182" y="5913354"/>
          <a:ext cx="3766874" cy="782320"/>
        </p:xfrm>
        <a:graphic>
          <a:graphicData uri="http://schemas.openxmlformats.org/drawingml/2006/table">
            <a:tbl>
              <a:tblPr/>
              <a:tblGrid>
                <a:gridCol w="1195475">
                  <a:extLst>
                    <a:ext uri="{9D8B030D-6E8A-4147-A177-3AD203B41FA5}">
                      <a16:colId xmlns:a16="http://schemas.microsoft.com/office/drawing/2014/main" val="20000"/>
                    </a:ext>
                  </a:extLst>
                </a:gridCol>
                <a:gridCol w="733074">
                  <a:extLst>
                    <a:ext uri="{9D8B030D-6E8A-4147-A177-3AD203B41FA5}">
                      <a16:colId xmlns:a16="http://schemas.microsoft.com/office/drawing/2014/main" val="20001"/>
                    </a:ext>
                  </a:extLst>
                </a:gridCol>
                <a:gridCol w="180449">
                  <a:extLst>
                    <a:ext uri="{9D8B030D-6E8A-4147-A177-3AD203B41FA5}">
                      <a16:colId xmlns:a16="http://schemas.microsoft.com/office/drawing/2014/main" val="20002"/>
                    </a:ext>
                  </a:extLst>
                </a:gridCol>
                <a:gridCol w="924802">
                  <a:extLst>
                    <a:ext uri="{9D8B030D-6E8A-4147-A177-3AD203B41FA5}">
                      <a16:colId xmlns:a16="http://schemas.microsoft.com/office/drawing/2014/main" val="20003"/>
                    </a:ext>
                  </a:extLst>
                </a:gridCol>
                <a:gridCol w="733074">
                  <a:extLst>
                    <a:ext uri="{9D8B030D-6E8A-4147-A177-3AD203B41FA5}">
                      <a16:colId xmlns:a16="http://schemas.microsoft.com/office/drawing/2014/main" val="20004"/>
                    </a:ext>
                  </a:extLst>
                </a:gridCol>
              </a:tblGrid>
              <a:tr h="190500">
                <a:tc>
                  <a:txBody>
                    <a:bodyPr/>
                    <a:lstStyle/>
                    <a:p>
                      <a:pPr algn="l" fontAlgn="b"/>
                      <a:r>
                        <a:rPr lang="de-DE" sz="1200" b="0" i="0" u="none" strike="noStrike" dirty="0">
                          <a:solidFill>
                            <a:srgbClr val="000000"/>
                          </a:solidFill>
                          <a:effectLst/>
                          <a:latin typeface="Calibri"/>
                        </a:rPr>
                        <a:t>2 Bank</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200" b="0" i="0" u="none" strike="noStrike" dirty="0">
                          <a:solidFill>
                            <a:srgbClr val="000000"/>
                          </a:solidFill>
                          <a:effectLst/>
                          <a:latin typeface="Calibri"/>
                        </a:rPr>
                        <a:t> 1.960,00 </a:t>
                      </a: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sk-SK" sz="1200" b="0" i="0" u="none" strike="noStrike">
                          <a:solidFill>
                            <a:srgbClr val="000000"/>
                          </a:solidFill>
                          <a:effectLst/>
                          <a:latin typeface="Calibri"/>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sk-SK" sz="1200" b="0" i="0" u="none" strike="noStrike">
                          <a:solidFill>
                            <a:srgbClr val="000000"/>
                          </a:solidFill>
                          <a:effectLst/>
                          <a:latin typeface="Calibri"/>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sk-SK" sz="1200" b="0" i="0" u="none" strike="noStrike">
                          <a:solidFill>
                            <a:srgbClr val="000000"/>
                          </a:solidFill>
                          <a:effectLst/>
                          <a:latin typeface="Calibri"/>
                        </a:rPr>
                        <a:t> </a:t>
                      </a:r>
                    </a:p>
                  </a:txBody>
                  <a:tcPr marL="12700" marR="12700" marT="127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0"/>
                  </a:ext>
                </a:extLst>
              </a:tr>
              <a:tr h="190500">
                <a:tc>
                  <a:txBody>
                    <a:bodyPr/>
                    <a:lstStyle/>
                    <a:p>
                      <a:pPr algn="l" fontAlgn="b"/>
                      <a:r>
                        <a:rPr lang="de-DE" sz="1200" b="0" i="0" u="none" strike="noStrike">
                          <a:solidFill>
                            <a:srgbClr val="000000"/>
                          </a:solidFill>
                          <a:effectLst/>
                          <a:latin typeface="Calibri"/>
                        </a:rPr>
                        <a:t>4 Kundenskonto</a:t>
                      </a:r>
                    </a:p>
                  </a:txBody>
                  <a:tcPr marL="12700" marR="12700" marT="1270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uk-UA" sz="1200" b="0" i="0" u="none" strike="noStrike">
                          <a:solidFill>
                            <a:srgbClr val="000000"/>
                          </a:solidFill>
                          <a:effectLst/>
                          <a:latin typeface="Calibri"/>
                        </a:rPr>
                        <a:t> 33,33 </a:t>
                      </a:r>
                    </a:p>
                  </a:txBody>
                  <a:tcPr marL="12700" marR="12700" marT="12700" marB="0" anchor="b">
                    <a:lnL>
                      <a:noFill/>
                    </a:lnL>
                    <a:lnR>
                      <a:noFill/>
                    </a:lnR>
                    <a:lnT>
                      <a:noFill/>
                    </a:lnT>
                    <a:lnB>
                      <a:noFill/>
                    </a:lnB>
                  </a:tcPr>
                </a:tc>
                <a:tc>
                  <a:txBody>
                    <a:bodyPr/>
                    <a:lstStyle/>
                    <a:p>
                      <a:pPr algn="l" fontAlgn="b"/>
                      <a:endParaRPr lang="de-DE"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de-DE"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r>
                        <a:rPr lang="sk-SK" sz="1200" b="0" i="0" u="none" strike="noStrike">
                          <a:solidFill>
                            <a:srgbClr val="000000"/>
                          </a:solidFill>
                          <a:effectLst/>
                          <a:latin typeface="Calibri"/>
                        </a:rPr>
                        <a:t> </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1"/>
                  </a:ext>
                </a:extLst>
              </a:tr>
              <a:tr h="190500">
                <a:tc>
                  <a:txBody>
                    <a:bodyPr/>
                    <a:lstStyle/>
                    <a:p>
                      <a:pPr algn="l" fontAlgn="b"/>
                      <a:r>
                        <a:rPr lang="de-DE" sz="1200" b="0" i="0" u="none" strike="noStrike">
                          <a:solidFill>
                            <a:srgbClr val="000000"/>
                          </a:solidFill>
                          <a:effectLst/>
                          <a:latin typeface="Calibri"/>
                        </a:rPr>
                        <a:t>3 UST</a:t>
                      </a:r>
                    </a:p>
                  </a:txBody>
                  <a:tcPr marL="12700" marR="12700" marT="1270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is-IS" sz="1200" b="0" i="0" u="none" strike="noStrike">
                          <a:solidFill>
                            <a:srgbClr val="000000"/>
                          </a:solidFill>
                          <a:effectLst/>
                          <a:latin typeface="Calibri"/>
                        </a:rPr>
                        <a:t> 6,67 </a:t>
                      </a:r>
                    </a:p>
                  </a:txBody>
                  <a:tcPr marL="12700" marR="12700" marT="12700" marB="0" anchor="b">
                    <a:lnL>
                      <a:noFill/>
                    </a:lnL>
                    <a:lnR>
                      <a:noFill/>
                    </a:lnR>
                    <a:lnT>
                      <a:noFill/>
                    </a:lnT>
                    <a:lnB>
                      <a:noFill/>
                    </a:lnB>
                  </a:tcPr>
                </a:tc>
                <a:tc>
                  <a:txBody>
                    <a:bodyPr/>
                    <a:lstStyle/>
                    <a:p>
                      <a:pPr algn="l" fontAlgn="b"/>
                      <a:endParaRPr lang="de-DE"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de-DE" sz="12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r>
                        <a:rPr lang="sk-SK" sz="1200" b="0" i="0" u="none" strike="noStrike">
                          <a:solidFill>
                            <a:srgbClr val="000000"/>
                          </a:solidFill>
                          <a:effectLst/>
                          <a:latin typeface="Calibri"/>
                        </a:rPr>
                        <a:t> </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2"/>
                  </a:ext>
                </a:extLst>
              </a:tr>
              <a:tr h="190500">
                <a:tc>
                  <a:txBody>
                    <a:bodyPr/>
                    <a:lstStyle/>
                    <a:p>
                      <a:pPr algn="l" fontAlgn="b"/>
                      <a:r>
                        <a:rPr lang="sk-SK" sz="12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sk-SK" sz="1200" b="0" i="0" u="none" strike="noStrike">
                          <a:solidFill>
                            <a:srgbClr val="000000"/>
                          </a:solidFill>
                          <a:effectLst/>
                          <a:latin typeface="Calibri"/>
                        </a:rPr>
                        <a:t> </a:t>
                      </a: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mr-IN" sz="1200" b="0" i="0" u="none" strike="noStrike">
                          <a:solidFill>
                            <a:srgbClr val="000000"/>
                          </a:solidFill>
                          <a:effectLst/>
                          <a:latin typeface="Calibri"/>
                        </a:rPr>
                        <a:t>/</a:t>
                      </a: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is-IS" sz="1200" b="0" i="0" u="none" strike="noStrike" dirty="0">
                          <a:solidFill>
                            <a:srgbClr val="000000"/>
                          </a:solidFill>
                          <a:effectLst/>
                          <a:latin typeface="Calibri"/>
                        </a:rPr>
                        <a:t>200.. Kunde</a:t>
                      </a: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effectLst/>
                          <a:latin typeface="Calibri"/>
                        </a:rPr>
                        <a:t> 2.000,00 </a:t>
                      </a:r>
                    </a:p>
                  </a:txBody>
                  <a:tcPr marL="12700" marR="12700" marT="1270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aphicFrame>
        <p:nvGraphicFramePr>
          <p:cNvPr id="6" name="Tabelle 5"/>
          <p:cNvGraphicFramePr>
            <a:graphicFrameLocks noGrp="1"/>
          </p:cNvGraphicFramePr>
          <p:nvPr>
            <p:extLst>
              <p:ext uri="{D42A27DB-BD31-4B8C-83A1-F6EECF244321}">
                <p14:modId xmlns:p14="http://schemas.microsoft.com/office/powerpoint/2010/main" val="1257725985"/>
              </p:ext>
            </p:extLst>
          </p:nvPr>
        </p:nvGraphicFramePr>
        <p:xfrm>
          <a:off x="148449" y="5879805"/>
          <a:ext cx="3991295" cy="782320"/>
        </p:xfrm>
        <a:graphic>
          <a:graphicData uri="http://schemas.openxmlformats.org/drawingml/2006/table">
            <a:tbl>
              <a:tblPr/>
              <a:tblGrid>
                <a:gridCol w="1266698">
                  <a:extLst>
                    <a:ext uri="{9D8B030D-6E8A-4147-A177-3AD203B41FA5}">
                      <a16:colId xmlns:a16="http://schemas.microsoft.com/office/drawing/2014/main" val="20000"/>
                    </a:ext>
                  </a:extLst>
                </a:gridCol>
                <a:gridCol w="776749">
                  <a:extLst>
                    <a:ext uri="{9D8B030D-6E8A-4147-A177-3AD203B41FA5}">
                      <a16:colId xmlns:a16="http://schemas.microsoft.com/office/drawing/2014/main" val="20001"/>
                    </a:ext>
                  </a:extLst>
                </a:gridCol>
                <a:gridCol w="191200">
                  <a:extLst>
                    <a:ext uri="{9D8B030D-6E8A-4147-A177-3AD203B41FA5}">
                      <a16:colId xmlns:a16="http://schemas.microsoft.com/office/drawing/2014/main" val="20002"/>
                    </a:ext>
                  </a:extLst>
                </a:gridCol>
                <a:gridCol w="979899">
                  <a:extLst>
                    <a:ext uri="{9D8B030D-6E8A-4147-A177-3AD203B41FA5}">
                      <a16:colId xmlns:a16="http://schemas.microsoft.com/office/drawing/2014/main" val="20003"/>
                    </a:ext>
                  </a:extLst>
                </a:gridCol>
                <a:gridCol w="776749">
                  <a:extLst>
                    <a:ext uri="{9D8B030D-6E8A-4147-A177-3AD203B41FA5}">
                      <a16:colId xmlns:a16="http://schemas.microsoft.com/office/drawing/2014/main" val="20004"/>
                    </a:ext>
                  </a:extLst>
                </a:gridCol>
              </a:tblGrid>
              <a:tr h="190500">
                <a:tc>
                  <a:txBody>
                    <a:bodyPr/>
                    <a:lstStyle/>
                    <a:p>
                      <a:pPr algn="l" fontAlgn="b"/>
                      <a:r>
                        <a:rPr lang="de-DE" sz="1200" b="0" i="0" u="none" strike="noStrike" dirty="0">
                          <a:solidFill>
                            <a:srgbClr val="000000"/>
                          </a:solidFill>
                          <a:effectLst/>
                          <a:latin typeface="Calibri"/>
                        </a:rPr>
                        <a:t>33001</a:t>
                      </a:r>
                      <a:r>
                        <a:rPr lang="de-DE" sz="1200" b="0" i="0" u="none" strike="noStrike" baseline="0" dirty="0">
                          <a:solidFill>
                            <a:srgbClr val="000000"/>
                          </a:solidFill>
                          <a:effectLst/>
                          <a:latin typeface="Calibri"/>
                        </a:rPr>
                        <a:t> Huber</a:t>
                      </a:r>
                      <a:endParaRPr lang="de-DE" sz="1200" b="0" i="0" u="none" strike="noStrike" dirty="0">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200" b="0" i="0" u="none" strike="noStrike">
                          <a:solidFill>
                            <a:srgbClr val="000000"/>
                          </a:solidFill>
                          <a:effectLst/>
                          <a:latin typeface="Calibri"/>
                        </a:rPr>
                        <a:t> 3.000,00 </a:t>
                      </a: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sk-SK" sz="1200" b="0" i="0" u="none" strike="noStrike">
                          <a:solidFill>
                            <a:srgbClr val="000000"/>
                          </a:solidFill>
                          <a:effectLst/>
                          <a:latin typeface="Calibri"/>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sk-SK" sz="1200" b="0" i="0" u="none" strike="noStrike">
                          <a:solidFill>
                            <a:srgbClr val="000000"/>
                          </a:solidFill>
                          <a:effectLst/>
                          <a:latin typeface="Calibri"/>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sk-SK" sz="1200" b="0" i="0" u="none" strike="noStrike">
                          <a:solidFill>
                            <a:srgbClr val="000000"/>
                          </a:solidFill>
                          <a:effectLst/>
                          <a:latin typeface="Calibri"/>
                        </a:rPr>
                        <a:t> </a:t>
                      </a:r>
                    </a:p>
                  </a:txBody>
                  <a:tcPr marL="12700" marR="12700" marT="127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0"/>
                  </a:ext>
                </a:extLst>
              </a:tr>
              <a:tr h="190500">
                <a:tc>
                  <a:txBody>
                    <a:bodyPr/>
                    <a:lstStyle/>
                    <a:p>
                      <a:pPr algn="l" fontAlgn="b"/>
                      <a:r>
                        <a:rPr lang="sk-SK" sz="12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de-DE"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r>
                        <a:rPr lang="mr-IN" sz="1200" b="0" i="0" u="none" strike="noStrike">
                          <a:solidFill>
                            <a:srgbClr val="000000"/>
                          </a:solidFill>
                          <a:effectLst/>
                          <a:latin typeface="Calibri"/>
                        </a:rPr>
                        <a:t>/</a:t>
                      </a:r>
                    </a:p>
                  </a:txBody>
                  <a:tcPr marL="12700" marR="12700" marT="12700" marB="0" anchor="b">
                    <a:lnL>
                      <a:noFill/>
                    </a:lnL>
                    <a:lnR>
                      <a:noFill/>
                    </a:lnR>
                    <a:lnT>
                      <a:noFill/>
                    </a:lnT>
                    <a:lnB>
                      <a:noFill/>
                    </a:lnB>
                  </a:tcPr>
                </a:tc>
                <a:tc>
                  <a:txBody>
                    <a:bodyPr/>
                    <a:lstStyle/>
                    <a:p>
                      <a:pPr algn="l" fontAlgn="b"/>
                      <a:r>
                        <a:rPr lang="de-DE" sz="1200" b="0" i="0" u="none" strike="noStrike">
                          <a:solidFill>
                            <a:srgbClr val="000000"/>
                          </a:solidFill>
                          <a:effectLst/>
                          <a:latin typeface="Calibri"/>
                        </a:rPr>
                        <a:t>2 Bank</a:t>
                      </a:r>
                    </a:p>
                  </a:txBody>
                  <a:tcPr marL="12700" marR="12700" marT="12700"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 2.910,00 </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1"/>
                  </a:ext>
                </a:extLst>
              </a:tr>
              <a:tr h="190500">
                <a:tc>
                  <a:txBody>
                    <a:bodyPr/>
                    <a:lstStyle/>
                    <a:p>
                      <a:pPr algn="l" fontAlgn="b"/>
                      <a:r>
                        <a:rPr lang="sk-SK" sz="12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de-DE"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de-DE"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r>
                        <a:rPr lang="de-DE" sz="1200" b="0" i="0" u="none" strike="noStrike">
                          <a:solidFill>
                            <a:srgbClr val="000000"/>
                          </a:solidFill>
                          <a:effectLst/>
                          <a:latin typeface="Calibri"/>
                        </a:rPr>
                        <a:t>5 Lief.skonto</a:t>
                      </a:r>
                    </a:p>
                  </a:txBody>
                  <a:tcPr marL="12700" marR="12700" marT="12700"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 75,00 </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2"/>
                  </a:ext>
                </a:extLst>
              </a:tr>
              <a:tr h="190500">
                <a:tc>
                  <a:txBody>
                    <a:bodyPr/>
                    <a:lstStyle/>
                    <a:p>
                      <a:pPr algn="l" fontAlgn="b"/>
                      <a:r>
                        <a:rPr lang="sk-SK" sz="12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sk-SK" sz="1200" b="0" i="0" u="none" strike="noStrike">
                          <a:solidFill>
                            <a:srgbClr val="000000"/>
                          </a:solidFill>
                          <a:effectLst/>
                          <a:latin typeface="Calibri"/>
                        </a:rPr>
                        <a:t> </a:t>
                      </a: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sk-SK" sz="1200" b="0" i="0" u="none" strike="noStrike">
                          <a:solidFill>
                            <a:srgbClr val="000000"/>
                          </a:solidFill>
                          <a:effectLst/>
                          <a:latin typeface="Calibri"/>
                        </a:rPr>
                        <a:t> </a:t>
                      </a: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de-DE" sz="1200" b="0" i="0" u="none" strike="noStrike">
                          <a:solidFill>
                            <a:srgbClr val="000000"/>
                          </a:solidFill>
                          <a:effectLst/>
                          <a:latin typeface="Calibri"/>
                        </a:rPr>
                        <a:t>2 Vost</a:t>
                      </a: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effectLst/>
                          <a:latin typeface="Calibri"/>
                        </a:rPr>
                        <a:t> 15,00 </a:t>
                      </a:r>
                    </a:p>
                  </a:txBody>
                  <a:tcPr marL="12700" marR="12700" marT="1270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7" name="Textfeld 6"/>
          <p:cNvSpPr txBox="1"/>
          <p:nvPr/>
        </p:nvSpPr>
        <p:spPr>
          <a:xfrm>
            <a:off x="148449" y="4061315"/>
            <a:ext cx="4200639" cy="1754327"/>
          </a:xfrm>
          <a:prstGeom prst="rect">
            <a:avLst/>
          </a:prstGeom>
          <a:noFill/>
        </p:spPr>
        <p:txBody>
          <a:bodyPr wrap="none" rtlCol="0">
            <a:spAutoFit/>
          </a:bodyPr>
          <a:lstStyle/>
          <a:p>
            <a:r>
              <a:rPr lang="de-DE" sz="1200" dirty="0"/>
              <a:t>Einkauf auf Ziel um 3.000,00 beim Lieferanten </a:t>
            </a:r>
            <a:r>
              <a:rPr lang="de-DE" sz="1200" dirty="0" err="1"/>
              <a:t>Kuefstein</a:t>
            </a:r>
            <a:r>
              <a:rPr lang="de-DE" sz="1200" dirty="0"/>
              <a:t> (33001)</a:t>
            </a:r>
          </a:p>
          <a:p>
            <a:r>
              <a:rPr lang="de-DE" sz="1200" dirty="0"/>
              <a:t>Zahlungskonditionen 3% Skonto bei Zahlung innerhalb von </a:t>
            </a:r>
          </a:p>
          <a:p>
            <a:r>
              <a:rPr lang="de-DE" sz="1200" dirty="0"/>
              <a:t>10 Tagen:</a:t>
            </a:r>
          </a:p>
          <a:p>
            <a:endParaRPr lang="de-DE" sz="1200" dirty="0"/>
          </a:p>
          <a:p>
            <a:r>
              <a:rPr lang="de-DE" sz="1200" dirty="0"/>
              <a:t>Zahlung innerhalb der Kassafrist:</a:t>
            </a:r>
          </a:p>
          <a:p>
            <a:r>
              <a:rPr lang="de-DE" sz="1200" dirty="0"/>
              <a:t>1) Betrag abzüglich Skonto: 2.910,00 (3.000,00 * 0,97)</a:t>
            </a:r>
          </a:p>
          <a:p>
            <a:r>
              <a:rPr lang="de-DE" sz="1200" dirty="0"/>
              <a:t>2) Ursprünglicher Verbindlichkeit: 3.000,00 (2.910/97*100)</a:t>
            </a:r>
          </a:p>
          <a:p>
            <a:r>
              <a:rPr lang="de-DE" sz="1200" dirty="0"/>
              <a:t>3) Differenz: Skonto inkl. UST (20%)</a:t>
            </a:r>
          </a:p>
          <a:p>
            <a:r>
              <a:rPr lang="de-DE" sz="1200" dirty="0"/>
              <a:t>4) Aufteilung in Brutto und Netto: 90,00 / 120*100, 90/120*20</a:t>
            </a:r>
          </a:p>
        </p:txBody>
      </p:sp>
      <p:sp>
        <p:nvSpPr>
          <p:cNvPr id="8" name="Textfeld 7"/>
          <p:cNvSpPr txBox="1"/>
          <p:nvPr/>
        </p:nvSpPr>
        <p:spPr>
          <a:xfrm>
            <a:off x="4982868" y="4061315"/>
            <a:ext cx="4094841" cy="1754327"/>
          </a:xfrm>
          <a:prstGeom prst="rect">
            <a:avLst/>
          </a:prstGeom>
          <a:noFill/>
        </p:spPr>
        <p:txBody>
          <a:bodyPr wrap="none" rtlCol="0">
            <a:spAutoFit/>
          </a:bodyPr>
          <a:lstStyle/>
          <a:p>
            <a:r>
              <a:rPr lang="de-DE" sz="1200" dirty="0"/>
              <a:t>Verkauf auf Ziel um 2.000,00 an Kundin </a:t>
            </a:r>
            <a:r>
              <a:rPr lang="de-DE" sz="1200" dirty="0" err="1"/>
              <a:t>Wanninger</a:t>
            </a:r>
            <a:r>
              <a:rPr lang="de-DE" sz="1200" dirty="0"/>
              <a:t> (20001)</a:t>
            </a:r>
          </a:p>
          <a:p>
            <a:r>
              <a:rPr lang="de-DE" sz="1200" dirty="0"/>
              <a:t>Zahlungskonditionen 2% Skonto bei Zahlung innerhalb von </a:t>
            </a:r>
          </a:p>
          <a:p>
            <a:r>
              <a:rPr lang="de-DE" sz="1200" dirty="0"/>
              <a:t>10 Tagen:</a:t>
            </a:r>
          </a:p>
          <a:p>
            <a:endParaRPr lang="de-DE" sz="1200" dirty="0"/>
          </a:p>
          <a:p>
            <a:r>
              <a:rPr lang="de-DE" sz="1200" dirty="0"/>
              <a:t>Zahlung innerhalb der Kassafrist:</a:t>
            </a:r>
          </a:p>
          <a:p>
            <a:r>
              <a:rPr lang="de-DE" sz="1200" dirty="0"/>
              <a:t>1) Betrag abzüglich Skonto: 1.960,00 (2.000,00 * 0,98)</a:t>
            </a:r>
          </a:p>
          <a:p>
            <a:r>
              <a:rPr lang="de-DE" sz="1200" dirty="0"/>
              <a:t>2) Ursprünglicher Verbindlichkeit: 2.000,00 (1.960/98*100)</a:t>
            </a:r>
          </a:p>
          <a:p>
            <a:r>
              <a:rPr lang="de-DE" sz="1200" dirty="0"/>
              <a:t>3) Differenz: Skonto inkl. UST (20%)</a:t>
            </a:r>
          </a:p>
          <a:p>
            <a:r>
              <a:rPr lang="de-DE" sz="1200" dirty="0"/>
              <a:t>4) Aufteilung in Brutto und Netto: 40,00 / 120*100, 40/120*20</a:t>
            </a:r>
          </a:p>
        </p:txBody>
      </p:sp>
      <p:sp>
        <p:nvSpPr>
          <p:cNvPr id="9" name="Textfeld 8"/>
          <p:cNvSpPr txBox="1"/>
          <p:nvPr/>
        </p:nvSpPr>
        <p:spPr>
          <a:xfrm>
            <a:off x="4725492" y="6069098"/>
            <a:ext cx="466794" cy="338554"/>
          </a:xfrm>
          <a:prstGeom prst="rect">
            <a:avLst/>
          </a:prstGeom>
          <a:solidFill>
            <a:schemeClr val="accent3">
              <a:lumMod val="20000"/>
              <a:lumOff val="80000"/>
            </a:schemeClr>
          </a:solidFill>
        </p:spPr>
        <p:txBody>
          <a:bodyPr wrap="none" rtlCol="0">
            <a:spAutoFit/>
          </a:bodyPr>
          <a:lstStyle/>
          <a:p>
            <a:r>
              <a:rPr lang="de-DE" sz="800" dirty="0"/>
              <a:t>3) </a:t>
            </a:r>
            <a:r>
              <a:rPr lang="de-DE" sz="800" dirty="0" err="1"/>
              <a:t>Diff</a:t>
            </a:r>
            <a:r>
              <a:rPr lang="de-DE" sz="800" dirty="0"/>
              <a:t>: </a:t>
            </a:r>
          </a:p>
          <a:p>
            <a:r>
              <a:rPr lang="de-DE" sz="800" dirty="0"/>
              <a:t>40,00</a:t>
            </a:r>
          </a:p>
        </p:txBody>
      </p:sp>
      <p:sp>
        <p:nvSpPr>
          <p:cNvPr id="11" name="Textfeld 10"/>
          <p:cNvSpPr txBox="1"/>
          <p:nvPr/>
        </p:nvSpPr>
        <p:spPr>
          <a:xfrm>
            <a:off x="5738526" y="5879805"/>
            <a:ext cx="267772" cy="215444"/>
          </a:xfrm>
          <a:prstGeom prst="rect">
            <a:avLst/>
          </a:prstGeom>
          <a:solidFill>
            <a:schemeClr val="accent3">
              <a:lumMod val="20000"/>
              <a:lumOff val="80000"/>
            </a:schemeClr>
          </a:solidFill>
        </p:spPr>
        <p:txBody>
          <a:bodyPr wrap="none" rtlCol="0">
            <a:spAutoFit/>
          </a:bodyPr>
          <a:lstStyle/>
          <a:p>
            <a:r>
              <a:rPr lang="de-DE" sz="800" dirty="0"/>
              <a:t>1)</a:t>
            </a:r>
          </a:p>
        </p:txBody>
      </p:sp>
      <p:sp>
        <p:nvSpPr>
          <p:cNvPr id="12" name="Textfeld 11"/>
          <p:cNvSpPr txBox="1"/>
          <p:nvPr/>
        </p:nvSpPr>
        <p:spPr>
          <a:xfrm>
            <a:off x="8711284" y="6311398"/>
            <a:ext cx="267772" cy="215444"/>
          </a:xfrm>
          <a:prstGeom prst="rect">
            <a:avLst/>
          </a:prstGeom>
          <a:solidFill>
            <a:schemeClr val="accent3">
              <a:lumMod val="20000"/>
              <a:lumOff val="80000"/>
            </a:schemeClr>
          </a:solidFill>
        </p:spPr>
        <p:txBody>
          <a:bodyPr wrap="none" rtlCol="0">
            <a:spAutoFit/>
          </a:bodyPr>
          <a:lstStyle/>
          <a:p>
            <a:r>
              <a:rPr lang="de-DE" sz="800" dirty="0"/>
              <a:t>2)</a:t>
            </a:r>
          </a:p>
        </p:txBody>
      </p:sp>
      <p:sp>
        <p:nvSpPr>
          <p:cNvPr id="13" name="Textfeld 12"/>
          <p:cNvSpPr txBox="1"/>
          <p:nvPr/>
        </p:nvSpPr>
        <p:spPr>
          <a:xfrm>
            <a:off x="4907704" y="6457604"/>
            <a:ext cx="267772" cy="215444"/>
          </a:xfrm>
          <a:prstGeom prst="rect">
            <a:avLst/>
          </a:prstGeom>
          <a:solidFill>
            <a:schemeClr val="accent3">
              <a:lumMod val="20000"/>
              <a:lumOff val="80000"/>
            </a:schemeClr>
          </a:solidFill>
        </p:spPr>
        <p:txBody>
          <a:bodyPr wrap="none" rtlCol="0">
            <a:spAutoFit/>
          </a:bodyPr>
          <a:lstStyle/>
          <a:p>
            <a:r>
              <a:rPr lang="de-DE" sz="800" dirty="0"/>
              <a:t>4)</a:t>
            </a:r>
          </a:p>
        </p:txBody>
      </p:sp>
    </p:spTree>
    <p:extLst>
      <p:ext uri="{BB962C8B-B14F-4D97-AF65-F5344CB8AC3E}">
        <p14:creationId xmlns:p14="http://schemas.microsoft.com/office/powerpoint/2010/main" val="16543489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 2" descr="Bildschirmfoto 2016-12-11 um 17.25.3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38314"/>
            <a:ext cx="4248065" cy="2519686"/>
          </a:xfrm>
          <a:prstGeom prst="rect">
            <a:avLst/>
          </a:prstGeom>
        </p:spPr>
      </p:pic>
      <p:pic>
        <p:nvPicPr>
          <p:cNvPr id="4" name="Bild 3" descr="Bildschirmfoto 2016-12-11 um 17.25.4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3333" y="1654006"/>
            <a:ext cx="4370667" cy="2501350"/>
          </a:xfrm>
          <a:prstGeom prst="rect">
            <a:avLst/>
          </a:prstGeom>
        </p:spPr>
      </p:pic>
      <p:pic>
        <p:nvPicPr>
          <p:cNvPr id="5" name="Bild 4" descr="Bildschirmfoto 2016-12-11 um 17.25.48.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73333" y="4338314"/>
            <a:ext cx="4370667" cy="2519686"/>
          </a:xfrm>
          <a:prstGeom prst="rect">
            <a:avLst/>
          </a:prstGeom>
        </p:spPr>
      </p:pic>
      <p:pic>
        <p:nvPicPr>
          <p:cNvPr id="6" name="Bild 5"/>
          <p:cNvPicPr>
            <a:picLocks noChangeAspect="1"/>
          </p:cNvPicPr>
          <p:nvPr/>
        </p:nvPicPr>
        <p:blipFill>
          <a:blip r:embed="rId5"/>
          <a:stretch>
            <a:fillRect/>
          </a:stretch>
        </p:blipFill>
        <p:spPr>
          <a:xfrm>
            <a:off x="-1" y="1654006"/>
            <a:ext cx="4288029" cy="2501350"/>
          </a:xfrm>
          <a:prstGeom prst="rect">
            <a:avLst/>
          </a:prstGeom>
        </p:spPr>
      </p:pic>
      <p:sp>
        <p:nvSpPr>
          <p:cNvPr id="7" name="Titel 6"/>
          <p:cNvSpPr>
            <a:spLocks noGrp="1"/>
          </p:cNvSpPr>
          <p:nvPr>
            <p:ph type="title"/>
          </p:nvPr>
        </p:nvSpPr>
        <p:spPr/>
        <p:txBody>
          <a:bodyPr>
            <a:normAutofit/>
          </a:bodyPr>
          <a:lstStyle/>
          <a:p>
            <a:r>
              <a:rPr lang="de-DE" sz="3600" dirty="0"/>
              <a:t>Barverkehr mit Banken (Gelder unterwegs)</a:t>
            </a:r>
          </a:p>
        </p:txBody>
      </p:sp>
      <p:sp>
        <p:nvSpPr>
          <p:cNvPr id="8" name="Rechteck 7"/>
          <p:cNvSpPr/>
          <p:nvPr/>
        </p:nvSpPr>
        <p:spPr>
          <a:xfrm>
            <a:off x="0" y="5245100"/>
            <a:ext cx="1828800" cy="16129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Rechteck 8"/>
          <p:cNvSpPr/>
          <p:nvPr/>
        </p:nvSpPr>
        <p:spPr>
          <a:xfrm>
            <a:off x="4760633" y="5245100"/>
            <a:ext cx="1828800" cy="16129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Rechteck 9"/>
          <p:cNvSpPr/>
          <p:nvPr/>
        </p:nvSpPr>
        <p:spPr>
          <a:xfrm>
            <a:off x="-2" y="6235700"/>
            <a:ext cx="2082801" cy="6223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Rechteck 10"/>
          <p:cNvSpPr/>
          <p:nvPr/>
        </p:nvSpPr>
        <p:spPr>
          <a:xfrm>
            <a:off x="4660898" y="6235700"/>
            <a:ext cx="2260602" cy="6223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6593913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 3"/>
          <p:cNvPicPr>
            <a:picLocks noChangeAspect="1"/>
          </p:cNvPicPr>
          <p:nvPr/>
        </p:nvPicPr>
        <p:blipFill>
          <a:blip r:embed="rId2"/>
          <a:stretch>
            <a:fillRect/>
          </a:stretch>
        </p:blipFill>
        <p:spPr>
          <a:xfrm>
            <a:off x="25400" y="0"/>
            <a:ext cx="9076134" cy="6858000"/>
          </a:xfrm>
          <a:prstGeom prst="rect">
            <a:avLst/>
          </a:prstGeom>
        </p:spPr>
      </p:pic>
    </p:spTree>
    <p:extLst>
      <p:ext uri="{BB962C8B-B14F-4D97-AF65-F5344CB8AC3E}">
        <p14:creationId xmlns:p14="http://schemas.microsoft.com/office/powerpoint/2010/main" val="20396514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 1" descr="Bildschirmfoto 2016-11-29 um 23.33.3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794500"/>
          </a:xfrm>
          <a:prstGeom prst="rect">
            <a:avLst/>
          </a:prstGeom>
        </p:spPr>
      </p:pic>
    </p:spTree>
    <p:extLst>
      <p:ext uri="{BB962C8B-B14F-4D97-AF65-F5344CB8AC3E}">
        <p14:creationId xmlns:p14="http://schemas.microsoft.com/office/powerpoint/2010/main" val="16543489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4999" y="-686"/>
            <a:ext cx="4137901" cy="553998"/>
          </a:xfrm>
          <a:prstGeom prst="rect">
            <a:avLst/>
          </a:prstGeom>
          <a:noFill/>
          <a:ln>
            <a:solidFill>
              <a:schemeClr val="tx1"/>
            </a:solidFill>
          </a:ln>
        </p:spPr>
        <p:txBody>
          <a:bodyPr wrap="square" rtlCol="0">
            <a:spAutoFit/>
          </a:bodyPr>
          <a:lstStyle/>
          <a:p>
            <a:r>
              <a:rPr lang="de-DE" sz="1400" dirty="0">
                <a:cs typeface="Chalkduster"/>
              </a:rPr>
              <a:t>Laufende Buchungen</a:t>
            </a:r>
          </a:p>
          <a:p>
            <a:r>
              <a:rPr lang="de-DE" sz="800" dirty="0">
                <a:cs typeface="Chalkduster"/>
              </a:rPr>
              <a:t>Einkauf, Verkauf, </a:t>
            </a:r>
            <a:r>
              <a:rPr lang="de-AT" sz="800" dirty="0">
                <a:cs typeface="Chalkduster"/>
              </a:rPr>
              <a:t>Bezugskosten, Versandkosten, Rücksendungen, Rechnungsausgleich, mit Karte,</a:t>
            </a:r>
            <a:r>
              <a:rPr lang="de-AT" sz="800" dirty="0">
                <a:effectLst/>
              </a:rPr>
              <a:t> Rabatte, Skonto, Bar, Bank, Barverkehr mit Banken, Kontoabschluss, Einkauf GWG, AV</a:t>
            </a:r>
            <a:r>
              <a:rPr lang="de-AT" sz="800" dirty="0">
                <a:cs typeface="Chalkduster"/>
              </a:rPr>
              <a:t> </a:t>
            </a:r>
          </a:p>
        </p:txBody>
      </p:sp>
      <p:sp>
        <p:nvSpPr>
          <p:cNvPr id="5" name="Textfeld 4"/>
          <p:cNvSpPr txBox="1"/>
          <p:nvPr/>
        </p:nvSpPr>
        <p:spPr>
          <a:xfrm>
            <a:off x="4152900" y="-1013"/>
            <a:ext cx="4955604" cy="553998"/>
          </a:xfrm>
          <a:prstGeom prst="rect">
            <a:avLst/>
          </a:prstGeom>
          <a:noFill/>
          <a:ln>
            <a:solidFill>
              <a:schemeClr val="tx1"/>
            </a:solidFill>
          </a:ln>
        </p:spPr>
        <p:txBody>
          <a:bodyPr wrap="square" rtlCol="0">
            <a:spAutoFit/>
          </a:bodyPr>
          <a:lstStyle/>
          <a:p>
            <a:r>
              <a:rPr lang="de-AT" sz="800" b="1" dirty="0"/>
              <a:t>Ziele/Kompetenzen: </a:t>
            </a:r>
            <a:r>
              <a:rPr lang="de-AT" sz="800" dirty="0"/>
              <a:t>Belege erkennen können, Belege beschreiben können,  Buchungssätze bilden können,  Unterschied von Soll und Haben kennen, div. Waren und Handelsgüter richtig verbuchen, Einkauf und Verkauf unterscheiden können, Unterschied zw. Rabatt und Skonto erkennen und richtig buchen </a:t>
            </a:r>
          </a:p>
          <a:p>
            <a:endParaRPr lang="de-AT" sz="600" dirty="0"/>
          </a:p>
        </p:txBody>
      </p:sp>
      <p:sp>
        <p:nvSpPr>
          <p:cNvPr id="6" name="Textfeld 5"/>
          <p:cNvSpPr txBox="1"/>
          <p:nvPr/>
        </p:nvSpPr>
        <p:spPr>
          <a:xfrm>
            <a:off x="-27706" y="515212"/>
            <a:ext cx="1080120" cy="228925"/>
          </a:xfrm>
          <a:prstGeom prst="rect">
            <a:avLst/>
          </a:prstGeom>
          <a:noFill/>
        </p:spPr>
        <p:txBody>
          <a:bodyPr wrap="square" rtlCol="0">
            <a:spAutoFit/>
          </a:bodyPr>
          <a:lstStyle/>
          <a:p>
            <a:r>
              <a:rPr lang="de-AT" sz="900" b="1" dirty="0"/>
              <a:t>1) Belege</a:t>
            </a:r>
          </a:p>
        </p:txBody>
      </p:sp>
      <p:sp>
        <p:nvSpPr>
          <p:cNvPr id="8" name="Textfeld 7"/>
          <p:cNvSpPr txBox="1"/>
          <p:nvPr/>
        </p:nvSpPr>
        <p:spPr>
          <a:xfrm>
            <a:off x="-1396" y="2940174"/>
            <a:ext cx="2520280" cy="230832"/>
          </a:xfrm>
          <a:prstGeom prst="rect">
            <a:avLst/>
          </a:prstGeom>
          <a:noFill/>
        </p:spPr>
        <p:txBody>
          <a:bodyPr wrap="square" rtlCol="0">
            <a:spAutoFit/>
          </a:bodyPr>
          <a:lstStyle/>
          <a:p>
            <a:r>
              <a:rPr lang="de-AT" sz="900" b="1" dirty="0"/>
              <a:t>Was muss auf einem Beleg stehen?</a:t>
            </a:r>
          </a:p>
        </p:txBody>
      </p:sp>
      <p:sp>
        <p:nvSpPr>
          <p:cNvPr id="9" name="Textfeld 8"/>
          <p:cNvSpPr txBox="1"/>
          <p:nvPr/>
        </p:nvSpPr>
        <p:spPr>
          <a:xfrm>
            <a:off x="0" y="692696"/>
            <a:ext cx="2771800" cy="338554"/>
          </a:xfrm>
          <a:prstGeom prst="rect">
            <a:avLst/>
          </a:prstGeom>
          <a:noFill/>
        </p:spPr>
        <p:txBody>
          <a:bodyPr wrap="square" rtlCol="0">
            <a:spAutoFit/>
          </a:bodyPr>
          <a:lstStyle/>
          <a:p>
            <a:r>
              <a:rPr lang="de-AT" sz="800" dirty="0"/>
              <a:t>Sind Rechnungen / Belege die in unterschiedliche Gruppen eingeteilt sind. </a:t>
            </a:r>
          </a:p>
        </p:txBody>
      </p:sp>
      <p:sp>
        <p:nvSpPr>
          <p:cNvPr id="11" name="Textfeld 10"/>
          <p:cNvSpPr txBox="1"/>
          <p:nvPr/>
        </p:nvSpPr>
        <p:spPr>
          <a:xfrm>
            <a:off x="0" y="3140968"/>
            <a:ext cx="2411760" cy="1384995"/>
          </a:xfrm>
          <a:prstGeom prst="rect">
            <a:avLst/>
          </a:prstGeom>
          <a:noFill/>
        </p:spPr>
        <p:txBody>
          <a:bodyPr wrap="square" rtlCol="0">
            <a:spAutoFit/>
          </a:bodyPr>
          <a:lstStyle/>
          <a:p>
            <a:pPr marL="228600" indent="-228600">
              <a:buAutoNum type="arabicParenR"/>
            </a:pPr>
            <a:r>
              <a:rPr lang="de-AT" sz="700" dirty="0"/>
              <a:t>Name und Anschrift des Lieferanten </a:t>
            </a:r>
          </a:p>
          <a:p>
            <a:pPr marL="228600" indent="-228600">
              <a:buAutoNum type="arabicParenR"/>
            </a:pPr>
            <a:r>
              <a:rPr lang="de-AT" sz="700" dirty="0"/>
              <a:t>Name und Anschrift des Kunden</a:t>
            </a:r>
          </a:p>
          <a:p>
            <a:pPr marL="228600" indent="-228600">
              <a:buAutoNum type="arabicParenR"/>
            </a:pPr>
            <a:r>
              <a:rPr lang="de-AT" sz="700" dirty="0"/>
              <a:t>Menge und Art der Lieferung</a:t>
            </a:r>
          </a:p>
          <a:p>
            <a:pPr marL="228600" indent="-228600">
              <a:buAutoNum type="arabicParenR"/>
            </a:pPr>
            <a:r>
              <a:rPr lang="de-AT" sz="700" dirty="0"/>
              <a:t>Datum der Lieferung/Leistung</a:t>
            </a:r>
          </a:p>
          <a:p>
            <a:pPr marL="228600" indent="-228600">
              <a:buAutoNum type="arabicParenR"/>
            </a:pPr>
            <a:r>
              <a:rPr lang="de-AT" sz="700" dirty="0"/>
              <a:t>Ausstellungsraum der Rechnung</a:t>
            </a:r>
          </a:p>
          <a:p>
            <a:pPr marL="228600" indent="-228600">
              <a:buAutoNum type="arabicParenR"/>
            </a:pPr>
            <a:r>
              <a:rPr lang="de-AT" sz="700" dirty="0"/>
              <a:t>Nettobetrag</a:t>
            </a:r>
          </a:p>
          <a:p>
            <a:pPr marL="228600" indent="-228600">
              <a:buAutoNum type="arabicParenR"/>
            </a:pPr>
            <a:r>
              <a:rPr lang="de-AT" sz="700" dirty="0"/>
              <a:t>Steuersatz</a:t>
            </a:r>
          </a:p>
          <a:p>
            <a:pPr marL="228600" indent="-228600">
              <a:buAutoNum type="arabicParenR"/>
            </a:pPr>
            <a:r>
              <a:rPr lang="de-AT" sz="700" dirty="0"/>
              <a:t>Umsatzsteuerbetrag</a:t>
            </a:r>
          </a:p>
          <a:p>
            <a:pPr marL="228600" indent="-228600">
              <a:buAutoNum type="arabicParenR"/>
            </a:pPr>
            <a:r>
              <a:rPr lang="de-AT" sz="700" dirty="0"/>
              <a:t>Bruttobetrag (unter 150€)</a:t>
            </a:r>
          </a:p>
          <a:p>
            <a:pPr marL="228600" indent="-228600">
              <a:buAutoNum type="arabicParenR"/>
            </a:pPr>
            <a:r>
              <a:rPr lang="de-AT" sz="700" dirty="0"/>
              <a:t>Fortl. Rechnungsnummer</a:t>
            </a:r>
          </a:p>
          <a:p>
            <a:pPr marL="228600" indent="-228600">
              <a:buAutoNum type="arabicParenR"/>
            </a:pPr>
            <a:r>
              <a:rPr lang="de-AT" sz="700" dirty="0"/>
              <a:t>UID-Nr. des Lieferanten</a:t>
            </a:r>
          </a:p>
          <a:p>
            <a:pPr marL="228600" indent="-228600">
              <a:buAutoNum type="arabicParenR"/>
            </a:pPr>
            <a:r>
              <a:rPr lang="de-AT" sz="700" dirty="0"/>
              <a:t>UID-Nr. des Kunden ( bei einem Betrag über 10.000€)</a:t>
            </a:r>
          </a:p>
        </p:txBody>
      </p:sp>
      <p:sp>
        <p:nvSpPr>
          <p:cNvPr id="13" name="Textfeld 12"/>
          <p:cNvSpPr txBox="1"/>
          <p:nvPr/>
        </p:nvSpPr>
        <p:spPr>
          <a:xfrm>
            <a:off x="1588" y="1038083"/>
            <a:ext cx="1080120" cy="253916"/>
          </a:xfrm>
          <a:prstGeom prst="rect">
            <a:avLst/>
          </a:prstGeom>
          <a:noFill/>
        </p:spPr>
        <p:txBody>
          <a:bodyPr wrap="square" rtlCol="0">
            <a:spAutoFit/>
          </a:bodyPr>
          <a:lstStyle/>
          <a:p>
            <a:r>
              <a:rPr lang="de-AT" sz="1050" b="1" dirty="0"/>
              <a:t>Welche</a:t>
            </a:r>
            <a:r>
              <a:rPr lang="de-AT" sz="1000" b="1" dirty="0"/>
              <a:t>?</a:t>
            </a:r>
          </a:p>
        </p:txBody>
      </p:sp>
      <p:graphicFrame>
        <p:nvGraphicFramePr>
          <p:cNvPr id="14" name="Tabelle 13"/>
          <p:cNvGraphicFramePr>
            <a:graphicFrameLocks noGrp="1"/>
          </p:cNvGraphicFramePr>
          <p:nvPr>
            <p:extLst>
              <p:ext uri="{D42A27DB-BD31-4B8C-83A1-F6EECF244321}">
                <p14:modId xmlns:p14="http://schemas.microsoft.com/office/powerpoint/2010/main" val="2361849496"/>
              </p:ext>
            </p:extLst>
          </p:nvPr>
        </p:nvGraphicFramePr>
        <p:xfrm>
          <a:off x="21229" y="1249430"/>
          <a:ext cx="2361956" cy="1600200"/>
        </p:xfrm>
        <a:graphic>
          <a:graphicData uri="http://schemas.openxmlformats.org/drawingml/2006/table">
            <a:tbl>
              <a:tblPr firstRow="1" bandRow="1">
                <a:tableStyleId>{5940675A-B579-460E-94D1-54222C63F5DA}</a:tableStyleId>
              </a:tblPr>
              <a:tblGrid>
                <a:gridCol w="1353844">
                  <a:extLst>
                    <a:ext uri="{9D8B030D-6E8A-4147-A177-3AD203B41FA5}">
                      <a16:colId xmlns:a16="http://schemas.microsoft.com/office/drawing/2014/main" val="20000"/>
                    </a:ext>
                  </a:extLst>
                </a:gridCol>
                <a:gridCol w="1008112">
                  <a:extLst>
                    <a:ext uri="{9D8B030D-6E8A-4147-A177-3AD203B41FA5}">
                      <a16:colId xmlns:a16="http://schemas.microsoft.com/office/drawing/2014/main" val="20001"/>
                    </a:ext>
                  </a:extLst>
                </a:gridCol>
              </a:tblGrid>
              <a:tr h="178615">
                <a:tc>
                  <a:txBody>
                    <a:bodyPr/>
                    <a:lstStyle/>
                    <a:p>
                      <a:r>
                        <a:rPr lang="de-AT" sz="700" b="1" kern="800" dirty="0">
                          <a:latin typeface="+mn-lt"/>
                        </a:rPr>
                        <a:t>Beleggruppe</a:t>
                      </a:r>
                    </a:p>
                  </a:txBody>
                  <a:tcPr/>
                </a:tc>
                <a:tc>
                  <a:txBody>
                    <a:bodyPr/>
                    <a:lstStyle/>
                    <a:p>
                      <a:r>
                        <a:rPr lang="de-AT" sz="700" b="1" kern="800" dirty="0">
                          <a:latin typeface="+mn-lt"/>
                        </a:rPr>
                        <a:t>Belegsymbol</a:t>
                      </a:r>
                    </a:p>
                  </a:txBody>
                  <a:tcPr/>
                </a:tc>
                <a:extLst>
                  <a:ext uri="{0D108BD9-81ED-4DB2-BD59-A6C34878D82A}">
                    <a16:rowId xmlns:a16="http://schemas.microsoft.com/office/drawing/2014/main" val="10000"/>
                  </a:ext>
                </a:extLst>
              </a:tr>
              <a:tr h="178615">
                <a:tc>
                  <a:txBody>
                    <a:bodyPr/>
                    <a:lstStyle/>
                    <a:p>
                      <a:r>
                        <a:rPr lang="de-AT" sz="700" b="1" u="sng" kern="800" dirty="0">
                          <a:latin typeface="+mn-lt"/>
                        </a:rPr>
                        <a:t>E</a:t>
                      </a:r>
                      <a:r>
                        <a:rPr lang="de-AT" sz="700" kern="800" dirty="0">
                          <a:latin typeface="+mn-lt"/>
                        </a:rPr>
                        <a:t>ingangs</a:t>
                      </a:r>
                      <a:r>
                        <a:rPr lang="de-AT" sz="700" b="1" u="sng" kern="800" dirty="0">
                          <a:latin typeface="+mn-lt"/>
                        </a:rPr>
                        <a:t>r</a:t>
                      </a:r>
                      <a:r>
                        <a:rPr lang="de-AT" sz="700" kern="800" dirty="0">
                          <a:latin typeface="+mn-lt"/>
                        </a:rPr>
                        <a:t>echnung</a:t>
                      </a:r>
                    </a:p>
                  </a:txBody>
                  <a:tcPr/>
                </a:tc>
                <a:tc>
                  <a:txBody>
                    <a:bodyPr/>
                    <a:lstStyle/>
                    <a:p>
                      <a:r>
                        <a:rPr lang="de-AT" sz="700" kern="800" dirty="0">
                          <a:latin typeface="+mn-lt"/>
                        </a:rPr>
                        <a:t>E (oder</a:t>
                      </a:r>
                      <a:r>
                        <a:rPr lang="de-AT" sz="700" kern="800" baseline="0" dirty="0">
                          <a:latin typeface="+mn-lt"/>
                        </a:rPr>
                        <a:t> ER)</a:t>
                      </a:r>
                      <a:endParaRPr lang="de-AT" sz="700" kern="800" dirty="0">
                        <a:latin typeface="+mn-lt"/>
                      </a:endParaRPr>
                    </a:p>
                  </a:txBody>
                  <a:tcPr/>
                </a:tc>
                <a:extLst>
                  <a:ext uri="{0D108BD9-81ED-4DB2-BD59-A6C34878D82A}">
                    <a16:rowId xmlns:a16="http://schemas.microsoft.com/office/drawing/2014/main" val="10001"/>
                  </a:ext>
                </a:extLst>
              </a:tr>
              <a:tr h="178615">
                <a:tc>
                  <a:txBody>
                    <a:bodyPr/>
                    <a:lstStyle/>
                    <a:p>
                      <a:r>
                        <a:rPr lang="de-AT" sz="700" b="1" u="sng" kern="800" dirty="0">
                          <a:latin typeface="+mn-lt"/>
                        </a:rPr>
                        <a:t>A</a:t>
                      </a:r>
                      <a:r>
                        <a:rPr lang="de-AT" sz="700" kern="800" dirty="0">
                          <a:latin typeface="+mn-lt"/>
                        </a:rPr>
                        <a:t>usgangs</a:t>
                      </a:r>
                      <a:r>
                        <a:rPr lang="de-AT" sz="700" b="1" u="sng" kern="800" dirty="0">
                          <a:latin typeface="+mn-lt"/>
                        </a:rPr>
                        <a:t>r</a:t>
                      </a:r>
                      <a:r>
                        <a:rPr lang="de-AT" sz="700" kern="800" dirty="0">
                          <a:latin typeface="+mn-lt"/>
                        </a:rPr>
                        <a:t>echnung</a:t>
                      </a:r>
                    </a:p>
                  </a:txBody>
                  <a:tcPr/>
                </a:tc>
                <a:tc>
                  <a:txBody>
                    <a:bodyPr/>
                    <a:lstStyle/>
                    <a:p>
                      <a:r>
                        <a:rPr lang="de-AT" sz="700" kern="800" dirty="0">
                          <a:latin typeface="+mn-lt"/>
                        </a:rPr>
                        <a:t>A (oder AR)</a:t>
                      </a:r>
                    </a:p>
                  </a:txBody>
                  <a:tcPr/>
                </a:tc>
                <a:extLst>
                  <a:ext uri="{0D108BD9-81ED-4DB2-BD59-A6C34878D82A}">
                    <a16:rowId xmlns:a16="http://schemas.microsoft.com/office/drawing/2014/main" val="10002"/>
                  </a:ext>
                </a:extLst>
              </a:tr>
              <a:tr h="178615">
                <a:tc>
                  <a:txBody>
                    <a:bodyPr/>
                    <a:lstStyle/>
                    <a:p>
                      <a:r>
                        <a:rPr lang="de-AT" sz="700" b="1" u="sng" kern="800" dirty="0">
                          <a:latin typeface="+mn-lt"/>
                        </a:rPr>
                        <a:t>K</a:t>
                      </a:r>
                      <a:r>
                        <a:rPr lang="de-AT" sz="700" kern="800" dirty="0">
                          <a:latin typeface="+mn-lt"/>
                        </a:rPr>
                        <a:t>assabeleg</a:t>
                      </a:r>
                    </a:p>
                  </a:txBody>
                  <a:tcPr/>
                </a:tc>
                <a:tc>
                  <a:txBody>
                    <a:bodyPr/>
                    <a:lstStyle/>
                    <a:p>
                      <a:r>
                        <a:rPr lang="de-AT" sz="700" kern="800" dirty="0">
                          <a:latin typeface="+mn-lt"/>
                        </a:rPr>
                        <a:t>K</a:t>
                      </a:r>
                    </a:p>
                  </a:txBody>
                  <a:tcPr/>
                </a:tc>
                <a:extLst>
                  <a:ext uri="{0D108BD9-81ED-4DB2-BD59-A6C34878D82A}">
                    <a16:rowId xmlns:a16="http://schemas.microsoft.com/office/drawing/2014/main" val="10003"/>
                  </a:ext>
                </a:extLst>
              </a:tr>
              <a:tr h="178615">
                <a:tc>
                  <a:txBody>
                    <a:bodyPr/>
                    <a:lstStyle/>
                    <a:p>
                      <a:r>
                        <a:rPr lang="de-AT" sz="700" b="1" u="sng" kern="800" dirty="0">
                          <a:latin typeface="+mn-lt"/>
                        </a:rPr>
                        <a:t>B</a:t>
                      </a:r>
                      <a:r>
                        <a:rPr lang="de-AT" sz="700" b="0" u="none" kern="800" dirty="0">
                          <a:latin typeface="+mn-lt"/>
                        </a:rPr>
                        <a:t>ankbeleg</a:t>
                      </a:r>
                    </a:p>
                  </a:txBody>
                  <a:tcPr/>
                </a:tc>
                <a:tc>
                  <a:txBody>
                    <a:bodyPr/>
                    <a:lstStyle/>
                    <a:p>
                      <a:r>
                        <a:rPr lang="de-AT" sz="700" kern="800" dirty="0">
                          <a:latin typeface="+mn-lt"/>
                        </a:rPr>
                        <a:t>B</a:t>
                      </a:r>
                      <a:r>
                        <a:rPr lang="de-AT" sz="700" kern="800" baseline="0" dirty="0">
                          <a:latin typeface="+mn-lt"/>
                        </a:rPr>
                        <a:t> (oder BK) </a:t>
                      </a:r>
                      <a:endParaRPr lang="de-AT" sz="700" kern="800" dirty="0">
                        <a:latin typeface="+mn-lt"/>
                      </a:endParaRPr>
                    </a:p>
                  </a:txBody>
                  <a:tcPr/>
                </a:tc>
                <a:extLst>
                  <a:ext uri="{0D108BD9-81ED-4DB2-BD59-A6C34878D82A}">
                    <a16:rowId xmlns:a16="http://schemas.microsoft.com/office/drawing/2014/main" val="10004"/>
                  </a:ext>
                </a:extLst>
              </a:tr>
              <a:tr h="280681">
                <a:tc>
                  <a:txBody>
                    <a:bodyPr/>
                    <a:lstStyle/>
                    <a:p>
                      <a:r>
                        <a:rPr lang="de-AT" sz="700" b="1" u="sng" kern="800" baseline="0" dirty="0">
                          <a:solidFill>
                            <a:schemeClr val="tx1"/>
                          </a:solidFill>
                          <a:latin typeface="+mn-lt"/>
                          <a:ea typeface="+mn-ea"/>
                          <a:cs typeface="+mn-cs"/>
                        </a:rPr>
                        <a:t>S</a:t>
                      </a:r>
                      <a:r>
                        <a:rPr lang="de-AT" sz="700" kern="800" dirty="0">
                          <a:latin typeface="+mn-lt"/>
                        </a:rPr>
                        <a:t>onstige Belege</a:t>
                      </a:r>
                      <a:r>
                        <a:rPr lang="de-AT" sz="700" kern="800" baseline="0" dirty="0">
                          <a:latin typeface="+mn-lt"/>
                        </a:rPr>
                        <a:t> (</a:t>
                      </a:r>
                      <a:r>
                        <a:rPr lang="de-AT" sz="700" b="1" u="sng" kern="800" baseline="0" dirty="0">
                          <a:latin typeface="+mn-lt"/>
                        </a:rPr>
                        <a:t>B</a:t>
                      </a:r>
                      <a:r>
                        <a:rPr lang="de-AT" sz="700" kern="800" baseline="0" dirty="0">
                          <a:latin typeface="+mn-lt"/>
                        </a:rPr>
                        <a:t>uchungs</a:t>
                      </a:r>
                      <a:r>
                        <a:rPr lang="de-AT" sz="700" b="1" u="sng" kern="800" baseline="0" dirty="0">
                          <a:solidFill>
                            <a:schemeClr val="tx1"/>
                          </a:solidFill>
                          <a:latin typeface="+mn-lt"/>
                          <a:ea typeface="+mn-ea"/>
                          <a:cs typeface="+mn-cs"/>
                        </a:rPr>
                        <a:t>a</a:t>
                      </a:r>
                      <a:r>
                        <a:rPr lang="de-AT" sz="700" kern="800" baseline="0" dirty="0">
                          <a:latin typeface="+mn-lt"/>
                        </a:rPr>
                        <a:t>nweisung)</a:t>
                      </a:r>
                      <a:endParaRPr lang="de-AT" sz="700" kern="800" dirty="0">
                        <a:latin typeface="+mn-lt"/>
                      </a:endParaRPr>
                    </a:p>
                  </a:txBody>
                  <a:tcPr/>
                </a:tc>
                <a:tc>
                  <a:txBody>
                    <a:bodyPr/>
                    <a:lstStyle/>
                    <a:p>
                      <a:r>
                        <a:rPr lang="de-AT" sz="700" kern="800" dirty="0">
                          <a:latin typeface="+mn-lt"/>
                        </a:rPr>
                        <a:t>S (oder BA)</a:t>
                      </a:r>
                    </a:p>
                  </a:txBody>
                  <a:tcPr/>
                </a:tc>
                <a:extLst>
                  <a:ext uri="{0D108BD9-81ED-4DB2-BD59-A6C34878D82A}">
                    <a16:rowId xmlns:a16="http://schemas.microsoft.com/office/drawing/2014/main" val="10005"/>
                  </a:ext>
                </a:extLst>
              </a:tr>
              <a:tr h="280681">
                <a:tc>
                  <a:txBody>
                    <a:bodyPr/>
                    <a:lstStyle/>
                    <a:p>
                      <a:r>
                        <a:rPr lang="de-AT" sz="700" b="1" u="sng" kern="800" dirty="0">
                          <a:latin typeface="+mn-lt"/>
                        </a:rPr>
                        <a:t>U</a:t>
                      </a:r>
                      <a:r>
                        <a:rPr lang="de-AT" sz="700" kern="800" dirty="0">
                          <a:latin typeface="+mn-lt"/>
                        </a:rPr>
                        <a:t>m- und Nachbuchung bei Vorabschlussbuchung</a:t>
                      </a:r>
                    </a:p>
                  </a:txBody>
                  <a:tcPr/>
                </a:tc>
                <a:tc>
                  <a:txBody>
                    <a:bodyPr/>
                    <a:lstStyle/>
                    <a:p>
                      <a:r>
                        <a:rPr lang="de-AT" sz="700" kern="800" dirty="0">
                          <a:latin typeface="+mn-lt"/>
                        </a:rPr>
                        <a:t>U</a:t>
                      </a:r>
                    </a:p>
                  </a:txBody>
                  <a:tcPr/>
                </a:tc>
                <a:extLst>
                  <a:ext uri="{0D108BD9-81ED-4DB2-BD59-A6C34878D82A}">
                    <a16:rowId xmlns:a16="http://schemas.microsoft.com/office/drawing/2014/main" val="10006"/>
                  </a:ext>
                </a:extLst>
              </a:tr>
            </a:tbl>
          </a:graphicData>
        </a:graphic>
      </p:graphicFrame>
      <p:sp>
        <p:nvSpPr>
          <p:cNvPr id="16" name="Textfeld 15"/>
          <p:cNvSpPr txBox="1"/>
          <p:nvPr/>
        </p:nvSpPr>
        <p:spPr>
          <a:xfrm>
            <a:off x="2699792" y="548680"/>
            <a:ext cx="1656184" cy="230832"/>
          </a:xfrm>
          <a:prstGeom prst="rect">
            <a:avLst/>
          </a:prstGeom>
          <a:noFill/>
        </p:spPr>
        <p:txBody>
          <a:bodyPr wrap="square" rtlCol="0">
            <a:spAutoFit/>
          </a:bodyPr>
          <a:lstStyle/>
          <a:p>
            <a:r>
              <a:rPr lang="de-AT" sz="900" b="1" dirty="0"/>
              <a:t>2) Buchungssätze</a:t>
            </a:r>
          </a:p>
        </p:txBody>
      </p:sp>
      <p:graphicFrame>
        <p:nvGraphicFramePr>
          <p:cNvPr id="17" name="Tabelle 16"/>
          <p:cNvGraphicFramePr>
            <a:graphicFrameLocks noGrp="1"/>
          </p:cNvGraphicFramePr>
          <p:nvPr>
            <p:extLst>
              <p:ext uri="{D42A27DB-BD31-4B8C-83A1-F6EECF244321}">
                <p14:modId xmlns:p14="http://schemas.microsoft.com/office/powerpoint/2010/main" val="2723714580"/>
              </p:ext>
            </p:extLst>
          </p:nvPr>
        </p:nvGraphicFramePr>
        <p:xfrm>
          <a:off x="2771801" y="764704"/>
          <a:ext cx="6372200" cy="4222101"/>
        </p:xfrm>
        <a:graphic>
          <a:graphicData uri="http://schemas.openxmlformats.org/drawingml/2006/table">
            <a:tbl>
              <a:tblPr/>
              <a:tblGrid>
                <a:gridCol w="1370771">
                  <a:extLst>
                    <a:ext uri="{9D8B030D-6E8A-4147-A177-3AD203B41FA5}">
                      <a16:colId xmlns:a16="http://schemas.microsoft.com/office/drawing/2014/main" val="20000"/>
                    </a:ext>
                  </a:extLst>
                </a:gridCol>
                <a:gridCol w="1032363">
                  <a:extLst>
                    <a:ext uri="{9D8B030D-6E8A-4147-A177-3AD203B41FA5}">
                      <a16:colId xmlns:a16="http://schemas.microsoft.com/office/drawing/2014/main" val="20001"/>
                    </a:ext>
                  </a:extLst>
                </a:gridCol>
                <a:gridCol w="204205">
                  <a:extLst>
                    <a:ext uri="{9D8B030D-6E8A-4147-A177-3AD203B41FA5}">
                      <a16:colId xmlns:a16="http://schemas.microsoft.com/office/drawing/2014/main" val="20002"/>
                    </a:ext>
                  </a:extLst>
                </a:gridCol>
                <a:gridCol w="1043708">
                  <a:extLst>
                    <a:ext uri="{9D8B030D-6E8A-4147-A177-3AD203B41FA5}">
                      <a16:colId xmlns:a16="http://schemas.microsoft.com/office/drawing/2014/main" val="20003"/>
                    </a:ext>
                  </a:extLst>
                </a:gridCol>
                <a:gridCol w="39377">
                  <a:extLst>
                    <a:ext uri="{9D8B030D-6E8A-4147-A177-3AD203B41FA5}">
                      <a16:colId xmlns:a16="http://schemas.microsoft.com/office/drawing/2014/main" val="20004"/>
                    </a:ext>
                  </a:extLst>
                </a:gridCol>
                <a:gridCol w="991423">
                  <a:extLst>
                    <a:ext uri="{9D8B030D-6E8A-4147-A177-3AD203B41FA5}">
                      <a16:colId xmlns:a16="http://schemas.microsoft.com/office/drawing/2014/main" val="20005"/>
                    </a:ext>
                  </a:extLst>
                </a:gridCol>
                <a:gridCol w="136137">
                  <a:extLst>
                    <a:ext uri="{9D8B030D-6E8A-4147-A177-3AD203B41FA5}">
                      <a16:colId xmlns:a16="http://schemas.microsoft.com/office/drawing/2014/main" val="20006"/>
                    </a:ext>
                  </a:extLst>
                </a:gridCol>
                <a:gridCol w="1554216">
                  <a:extLst>
                    <a:ext uri="{9D8B030D-6E8A-4147-A177-3AD203B41FA5}">
                      <a16:colId xmlns:a16="http://schemas.microsoft.com/office/drawing/2014/main" val="20007"/>
                    </a:ext>
                  </a:extLst>
                </a:gridCol>
              </a:tblGrid>
              <a:tr h="100117">
                <a:tc>
                  <a:txBody>
                    <a:bodyPr/>
                    <a:lstStyle/>
                    <a:p>
                      <a:pPr algn="l" fontAlgn="b"/>
                      <a:r>
                        <a:rPr lang="de-AT" sz="800" b="1" i="0" u="none" strike="noStrike" dirty="0">
                          <a:solidFill>
                            <a:srgbClr val="000000"/>
                          </a:solidFill>
                          <a:effectLst/>
                          <a:latin typeface="Calibri"/>
                        </a:rPr>
                        <a:t>Was wird gebucht</a:t>
                      </a:r>
                    </a:p>
                  </a:txBody>
                  <a:tcPr marL="6411" marR="6411" marT="6411" marB="0" anchor="b">
                    <a:lnL>
                      <a:noFill/>
                    </a:lnL>
                    <a:lnR>
                      <a:noFill/>
                    </a:lnR>
                    <a:lnT>
                      <a:noFill/>
                    </a:lnT>
                    <a:lnB w="6350" cap="flat" cmpd="sng" algn="ctr">
                      <a:solidFill>
                        <a:srgbClr val="000000"/>
                      </a:solidFill>
                      <a:prstDash val="solid"/>
                      <a:round/>
                      <a:headEnd type="none" w="med" len="med"/>
                      <a:tailEnd type="none" w="med" len="med"/>
                    </a:lnB>
                  </a:tcPr>
                </a:tc>
                <a:tc gridSpan="3">
                  <a:txBody>
                    <a:bodyPr/>
                    <a:lstStyle/>
                    <a:p>
                      <a:pPr algn="ctr" fontAlgn="b"/>
                      <a:r>
                        <a:rPr lang="de-AT" sz="800" b="1" i="0" u="none" strike="noStrike" dirty="0">
                          <a:solidFill>
                            <a:srgbClr val="000000"/>
                          </a:solidFill>
                          <a:effectLst/>
                          <a:latin typeface="Calibri"/>
                        </a:rPr>
                        <a:t>Einkäufer</a:t>
                      </a:r>
                    </a:p>
                  </a:txBody>
                  <a:tcPr marL="6411" marR="6411" marT="6411"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de-AT"/>
                    </a:p>
                  </a:txBody>
                  <a:tcPr/>
                </a:tc>
                <a:tc hMerge="1">
                  <a:txBody>
                    <a:bodyPr/>
                    <a:lstStyle/>
                    <a:p>
                      <a:endParaRPr lang="de-AT"/>
                    </a:p>
                  </a:txBody>
                  <a:tcPr/>
                </a:tc>
                <a:tc>
                  <a:txBody>
                    <a:bodyPr/>
                    <a:lstStyle/>
                    <a:p>
                      <a:pPr algn="l" fontAlgn="b"/>
                      <a:endParaRPr lang="de-AT" sz="700" b="0" i="0" u="none" strike="noStrike">
                        <a:solidFill>
                          <a:srgbClr val="000000"/>
                        </a:solidFill>
                        <a:effectLst/>
                        <a:latin typeface="Calibri"/>
                      </a:endParaRPr>
                    </a:p>
                  </a:txBody>
                  <a:tcPr marL="6411" marR="6411" marT="6411" marB="0" anchor="b">
                    <a:lnL>
                      <a:noFill/>
                    </a:lnL>
                    <a:lnR>
                      <a:noFill/>
                    </a:lnR>
                    <a:lnT>
                      <a:noFill/>
                    </a:lnT>
                    <a:lnB w="6350" cap="flat" cmpd="sng" algn="ctr">
                      <a:solidFill>
                        <a:srgbClr val="000000"/>
                      </a:solidFill>
                      <a:prstDash val="solid"/>
                      <a:round/>
                      <a:headEnd type="none" w="med" len="med"/>
                      <a:tailEnd type="none" w="med" len="med"/>
                    </a:lnB>
                  </a:tcPr>
                </a:tc>
                <a:tc gridSpan="3">
                  <a:txBody>
                    <a:bodyPr/>
                    <a:lstStyle/>
                    <a:p>
                      <a:pPr algn="ctr" fontAlgn="b"/>
                      <a:r>
                        <a:rPr lang="de-AT" sz="800" b="1" i="0" u="none" strike="noStrike" dirty="0">
                          <a:solidFill>
                            <a:srgbClr val="000000"/>
                          </a:solidFill>
                          <a:effectLst/>
                          <a:latin typeface="Calibri"/>
                        </a:rPr>
                        <a:t>Verkäufer</a:t>
                      </a:r>
                    </a:p>
                  </a:txBody>
                  <a:tcPr marL="6411" marR="6411" marT="6411"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de-AT"/>
                    </a:p>
                  </a:txBody>
                  <a:tcPr/>
                </a:tc>
                <a:tc hMerge="1">
                  <a:txBody>
                    <a:bodyPr/>
                    <a:lstStyle/>
                    <a:p>
                      <a:endParaRPr lang="de-AT"/>
                    </a:p>
                  </a:txBody>
                  <a:tcPr/>
                </a:tc>
                <a:extLst>
                  <a:ext uri="{0D108BD9-81ED-4DB2-BD59-A6C34878D82A}">
                    <a16:rowId xmlns:a16="http://schemas.microsoft.com/office/drawing/2014/main" val="10000"/>
                  </a:ext>
                </a:extLst>
              </a:tr>
              <a:tr h="100117">
                <a:tc>
                  <a:txBody>
                    <a:bodyPr/>
                    <a:lstStyle/>
                    <a:p>
                      <a:pPr algn="l" fontAlgn="b"/>
                      <a:r>
                        <a:rPr lang="de-AT" sz="800" b="1" i="0" u="none" strike="noStrike" dirty="0">
                          <a:solidFill>
                            <a:srgbClr val="FF0000"/>
                          </a:solidFill>
                          <a:effectLst/>
                          <a:latin typeface="Calibri"/>
                        </a:rPr>
                        <a:t>Kauf/Verkauf bar</a:t>
                      </a:r>
                    </a:p>
                  </a:txBody>
                  <a:tcPr marL="6411" marR="6411" marT="6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de-AT" sz="800" b="0" i="0" u="none" strike="noStrike" dirty="0">
                          <a:solidFill>
                            <a:srgbClr val="000000"/>
                          </a:solidFill>
                          <a:effectLst/>
                          <a:latin typeface="Calibri"/>
                        </a:rPr>
                        <a:t>5 HW Eins, 0;7;</a:t>
                      </a:r>
                    </a:p>
                  </a:txBody>
                  <a:tcPr marL="6411" marR="6411" marT="641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DE9D9"/>
                    </a:solidFill>
                  </a:tcPr>
                </a:tc>
                <a:tc>
                  <a:txBody>
                    <a:bodyPr/>
                    <a:lstStyle/>
                    <a:p>
                      <a:pPr algn="ctr" fontAlgn="b"/>
                      <a:r>
                        <a:rPr lang="de-AT" sz="800" b="0" i="0" u="none" strike="noStrike">
                          <a:solidFill>
                            <a:srgbClr val="000000"/>
                          </a:solidFill>
                          <a:effectLst/>
                          <a:latin typeface="Calibri"/>
                        </a:rPr>
                        <a:t>/</a:t>
                      </a:r>
                    </a:p>
                  </a:txBody>
                  <a:tcPr marL="6411" marR="6411" marT="641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de-AT" sz="800" b="0" i="0" u="none" strike="noStrike">
                          <a:solidFill>
                            <a:srgbClr val="000000"/>
                          </a:solidFill>
                          <a:effectLst/>
                          <a:latin typeface="Calibri"/>
                        </a:rPr>
                        <a:t>2 Kassa</a:t>
                      </a:r>
                    </a:p>
                  </a:txBody>
                  <a:tcPr marL="6411" marR="6411" marT="641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BF1DE"/>
                    </a:solidFill>
                  </a:tcPr>
                </a:tc>
                <a:tc>
                  <a:txBody>
                    <a:bodyPr/>
                    <a:lstStyle/>
                    <a:p>
                      <a:pPr algn="l" fontAlgn="b"/>
                      <a:r>
                        <a:rPr lang="de-AT" sz="800" b="0" i="0" u="none" strike="noStrike">
                          <a:solidFill>
                            <a:srgbClr val="000000"/>
                          </a:solidFill>
                          <a:effectLst/>
                          <a:latin typeface="Calibri"/>
                        </a:rPr>
                        <a:t> </a:t>
                      </a:r>
                    </a:p>
                  </a:txBody>
                  <a:tcPr marL="6411" marR="6411" marT="6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de-AT" sz="800" b="0" i="0" u="none" strike="noStrike" dirty="0">
                          <a:solidFill>
                            <a:srgbClr val="000000"/>
                          </a:solidFill>
                          <a:effectLst/>
                          <a:latin typeface="Calibri"/>
                        </a:rPr>
                        <a:t>2 Kassa</a:t>
                      </a:r>
                    </a:p>
                  </a:txBody>
                  <a:tcPr marL="6411" marR="6411" marT="641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EBF1DE"/>
                    </a:solidFill>
                  </a:tcPr>
                </a:tc>
                <a:tc>
                  <a:txBody>
                    <a:bodyPr/>
                    <a:lstStyle/>
                    <a:p>
                      <a:pPr algn="ctr" fontAlgn="b"/>
                      <a:r>
                        <a:rPr lang="de-AT" sz="800" b="0" i="0" u="none" strike="noStrike">
                          <a:solidFill>
                            <a:srgbClr val="000000"/>
                          </a:solidFill>
                          <a:effectLst/>
                          <a:latin typeface="Calibri"/>
                        </a:rPr>
                        <a:t>/</a:t>
                      </a:r>
                    </a:p>
                  </a:txBody>
                  <a:tcPr marL="6411" marR="6411" marT="641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de-AT" sz="800" b="0" i="0" u="none" strike="noStrike" dirty="0">
                          <a:solidFill>
                            <a:srgbClr val="000000"/>
                          </a:solidFill>
                          <a:effectLst/>
                          <a:latin typeface="Calibri"/>
                        </a:rPr>
                        <a:t>4 HW Erlöse</a:t>
                      </a:r>
                    </a:p>
                  </a:txBody>
                  <a:tcPr marL="6411" marR="6411" marT="641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AEEF3"/>
                    </a:solidFill>
                  </a:tcPr>
                </a:tc>
                <a:extLst>
                  <a:ext uri="{0D108BD9-81ED-4DB2-BD59-A6C34878D82A}">
                    <a16:rowId xmlns:a16="http://schemas.microsoft.com/office/drawing/2014/main" val="10001"/>
                  </a:ext>
                </a:extLst>
              </a:tr>
              <a:tr h="112007">
                <a:tc>
                  <a:txBody>
                    <a:bodyPr/>
                    <a:lstStyle/>
                    <a:p>
                      <a:pPr algn="l" fontAlgn="b"/>
                      <a:r>
                        <a:rPr lang="de-AT" sz="800" b="1" i="0" u="none" strike="noStrike" dirty="0">
                          <a:solidFill>
                            <a:srgbClr val="FF0000"/>
                          </a:solidFill>
                          <a:effectLst/>
                          <a:latin typeface="Calibri"/>
                        </a:rPr>
                        <a:t> </a:t>
                      </a:r>
                    </a:p>
                  </a:txBody>
                  <a:tcPr marL="6411" marR="6411" marT="6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de-AT" sz="800" b="0" i="0" u="none" strike="noStrike" dirty="0">
                          <a:solidFill>
                            <a:srgbClr val="000000"/>
                          </a:solidFill>
                          <a:effectLst/>
                          <a:latin typeface="Calibri"/>
                        </a:rPr>
                        <a:t>2 </a:t>
                      </a:r>
                      <a:r>
                        <a:rPr lang="de-AT" sz="800" b="0" i="0" u="none" strike="noStrike" dirty="0" err="1">
                          <a:solidFill>
                            <a:srgbClr val="000000"/>
                          </a:solidFill>
                          <a:effectLst/>
                          <a:latin typeface="Calibri"/>
                        </a:rPr>
                        <a:t>Vost</a:t>
                      </a:r>
                      <a:endParaRPr lang="de-AT" sz="800" b="0" i="0" u="none" strike="noStrike" dirty="0">
                        <a:solidFill>
                          <a:srgbClr val="000000"/>
                        </a:solidFill>
                        <a:effectLst/>
                        <a:latin typeface="Calibri"/>
                      </a:endParaRPr>
                    </a:p>
                  </a:txBody>
                  <a:tcPr marL="6411" marR="6411" marT="6411"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EBF1DE"/>
                    </a:solidFill>
                  </a:tcPr>
                </a:tc>
                <a:tc>
                  <a:txBody>
                    <a:bodyPr/>
                    <a:lstStyle/>
                    <a:p>
                      <a:pPr algn="l" fontAlgn="b"/>
                      <a:r>
                        <a:rPr lang="de-AT" sz="900" b="0" i="0" u="none" strike="noStrike">
                          <a:solidFill>
                            <a:srgbClr val="000000"/>
                          </a:solidFill>
                          <a:effectLst/>
                          <a:latin typeface="Calibri"/>
                        </a:rPr>
                        <a:t> </a:t>
                      </a:r>
                    </a:p>
                  </a:txBody>
                  <a:tcPr marL="6411" marR="6411" marT="641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de-AT" sz="900" b="0" i="0" u="none" strike="noStrike">
                          <a:solidFill>
                            <a:srgbClr val="000000"/>
                          </a:solidFill>
                          <a:effectLst/>
                          <a:latin typeface="Calibri"/>
                        </a:rPr>
                        <a:t> </a:t>
                      </a:r>
                    </a:p>
                  </a:txBody>
                  <a:tcPr marL="6411" marR="6411" marT="6411"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endParaRPr lang="de-AT" sz="800" b="0" i="0" u="none" strike="noStrike">
                        <a:solidFill>
                          <a:srgbClr val="000000"/>
                        </a:solidFill>
                        <a:effectLst/>
                        <a:latin typeface="Calibri"/>
                      </a:endParaRPr>
                    </a:p>
                  </a:txBody>
                  <a:tcPr marL="6411" marR="6411" marT="6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de-AT" sz="900" b="0" i="0" u="none" strike="noStrike">
                          <a:solidFill>
                            <a:srgbClr val="000000"/>
                          </a:solidFill>
                          <a:effectLst/>
                          <a:latin typeface="Calibri"/>
                        </a:rPr>
                        <a:t> </a:t>
                      </a:r>
                    </a:p>
                  </a:txBody>
                  <a:tcPr marL="6411" marR="6411" marT="6411"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de-AT" sz="900" b="0" i="0" u="none" strike="noStrike">
                          <a:solidFill>
                            <a:srgbClr val="000000"/>
                          </a:solidFill>
                          <a:effectLst/>
                          <a:latin typeface="Calibri"/>
                        </a:rPr>
                        <a:t> </a:t>
                      </a:r>
                    </a:p>
                  </a:txBody>
                  <a:tcPr marL="6411" marR="6411" marT="641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de-AT" sz="800" b="0" i="0" u="none" strike="noStrike" dirty="0">
                          <a:solidFill>
                            <a:srgbClr val="000000"/>
                          </a:solidFill>
                          <a:effectLst/>
                          <a:latin typeface="Calibri"/>
                        </a:rPr>
                        <a:t>3 UST</a:t>
                      </a:r>
                    </a:p>
                  </a:txBody>
                  <a:tcPr marL="6411" marR="6411" marT="6411"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4D79B"/>
                    </a:solidFill>
                  </a:tcPr>
                </a:tc>
                <a:extLst>
                  <a:ext uri="{0D108BD9-81ED-4DB2-BD59-A6C34878D82A}">
                    <a16:rowId xmlns:a16="http://schemas.microsoft.com/office/drawing/2014/main" val="10002"/>
                  </a:ext>
                </a:extLst>
              </a:tr>
              <a:tr h="100117">
                <a:tc>
                  <a:txBody>
                    <a:bodyPr/>
                    <a:lstStyle/>
                    <a:p>
                      <a:pPr algn="l" fontAlgn="b"/>
                      <a:r>
                        <a:rPr lang="de-AT" sz="800" b="1" i="0" u="none" strike="noStrike" dirty="0">
                          <a:solidFill>
                            <a:srgbClr val="FF0000"/>
                          </a:solidFill>
                          <a:effectLst/>
                          <a:latin typeface="Calibri"/>
                        </a:rPr>
                        <a:t>Kauf/Verkauf Ziel</a:t>
                      </a:r>
                    </a:p>
                  </a:txBody>
                  <a:tcPr marL="6411" marR="6411" marT="6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de-AT" sz="800" b="0" i="0" u="none" strike="noStrike">
                          <a:solidFill>
                            <a:srgbClr val="000000"/>
                          </a:solidFill>
                          <a:effectLst/>
                          <a:latin typeface="Calibri"/>
                        </a:rPr>
                        <a:t>5 HW Eins, 0;7;</a:t>
                      </a:r>
                    </a:p>
                  </a:txBody>
                  <a:tcPr marL="6411" marR="6411" marT="641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DE9D9"/>
                    </a:solidFill>
                  </a:tcPr>
                </a:tc>
                <a:tc>
                  <a:txBody>
                    <a:bodyPr/>
                    <a:lstStyle/>
                    <a:p>
                      <a:pPr algn="ctr" fontAlgn="b"/>
                      <a:r>
                        <a:rPr lang="de-AT" sz="800" b="0" i="0" u="none" strike="noStrike">
                          <a:solidFill>
                            <a:srgbClr val="000000"/>
                          </a:solidFill>
                          <a:effectLst/>
                          <a:latin typeface="Calibri"/>
                        </a:rPr>
                        <a:t>/</a:t>
                      </a:r>
                    </a:p>
                  </a:txBody>
                  <a:tcPr marL="6411" marR="6411" marT="641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de-AT" sz="800" b="0" i="0" u="none" strike="noStrike">
                          <a:solidFill>
                            <a:srgbClr val="000000"/>
                          </a:solidFill>
                          <a:effectLst/>
                          <a:latin typeface="Calibri"/>
                        </a:rPr>
                        <a:t>330.. Lieferant</a:t>
                      </a:r>
                    </a:p>
                  </a:txBody>
                  <a:tcPr marL="6411" marR="6411" marT="641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4D79B"/>
                    </a:solidFill>
                  </a:tcPr>
                </a:tc>
                <a:tc>
                  <a:txBody>
                    <a:bodyPr/>
                    <a:lstStyle/>
                    <a:p>
                      <a:pPr algn="l" fontAlgn="b"/>
                      <a:endParaRPr lang="de-AT" sz="800" b="0" i="0" u="none" strike="noStrike">
                        <a:solidFill>
                          <a:srgbClr val="000000"/>
                        </a:solidFill>
                        <a:effectLst/>
                        <a:latin typeface="Calibri"/>
                      </a:endParaRPr>
                    </a:p>
                  </a:txBody>
                  <a:tcPr marL="6411" marR="6411" marT="6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de-AT" sz="800" b="0" i="0" u="none" strike="noStrike">
                          <a:solidFill>
                            <a:srgbClr val="000000"/>
                          </a:solidFill>
                          <a:effectLst/>
                          <a:latin typeface="Calibri"/>
                        </a:rPr>
                        <a:t>200.. Kunde</a:t>
                      </a:r>
                    </a:p>
                  </a:txBody>
                  <a:tcPr marL="6411" marR="6411" marT="641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EBF1DE"/>
                    </a:solidFill>
                  </a:tcPr>
                </a:tc>
                <a:tc>
                  <a:txBody>
                    <a:bodyPr/>
                    <a:lstStyle/>
                    <a:p>
                      <a:pPr algn="ctr" fontAlgn="b"/>
                      <a:r>
                        <a:rPr lang="de-AT" sz="800" b="0" i="0" u="none" strike="noStrike">
                          <a:solidFill>
                            <a:srgbClr val="000000"/>
                          </a:solidFill>
                          <a:effectLst/>
                          <a:latin typeface="Calibri"/>
                        </a:rPr>
                        <a:t>/</a:t>
                      </a:r>
                    </a:p>
                  </a:txBody>
                  <a:tcPr marL="6411" marR="6411" marT="641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de-AT" sz="800" b="0" i="0" u="none" strike="noStrike" dirty="0">
                          <a:solidFill>
                            <a:srgbClr val="000000"/>
                          </a:solidFill>
                          <a:effectLst/>
                          <a:latin typeface="Calibri"/>
                        </a:rPr>
                        <a:t>4 HW Erlöse</a:t>
                      </a:r>
                    </a:p>
                  </a:txBody>
                  <a:tcPr marL="6411" marR="6411" marT="641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AEEF3"/>
                    </a:solidFill>
                  </a:tcPr>
                </a:tc>
                <a:extLst>
                  <a:ext uri="{0D108BD9-81ED-4DB2-BD59-A6C34878D82A}">
                    <a16:rowId xmlns:a16="http://schemas.microsoft.com/office/drawing/2014/main" val="10003"/>
                  </a:ext>
                </a:extLst>
              </a:tr>
              <a:tr h="112007">
                <a:tc>
                  <a:txBody>
                    <a:bodyPr/>
                    <a:lstStyle/>
                    <a:p>
                      <a:pPr algn="l" fontAlgn="b"/>
                      <a:r>
                        <a:rPr lang="de-AT" sz="800" b="1" i="0" u="none" strike="noStrike" dirty="0">
                          <a:solidFill>
                            <a:srgbClr val="FF0000"/>
                          </a:solidFill>
                          <a:effectLst/>
                          <a:latin typeface="Calibri"/>
                        </a:rPr>
                        <a:t> </a:t>
                      </a:r>
                    </a:p>
                  </a:txBody>
                  <a:tcPr marL="6411" marR="6411" marT="6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de-AT" sz="800" b="0" i="0" u="none" strike="noStrike">
                          <a:solidFill>
                            <a:srgbClr val="000000"/>
                          </a:solidFill>
                          <a:effectLst/>
                          <a:latin typeface="Calibri"/>
                        </a:rPr>
                        <a:t>2 Vost</a:t>
                      </a:r>
                    </a:p>
                  </a:txBody>
                  <a:tcPr marL="6411" marR="6411" marT="6411"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EBF1DE"/>
                    </a:solidFill>
                  </a:tcPr>
                </a:tc>
                <a:tc>
                  <a:txBody>
                    <a:bodyPr/>
                    <a:lstStyle/>
                    <a:p>
                      <a:pPr algn="l" fontAlgn="b"/>
                      <a:r>
                        <a:rPr lang="de-AT" sz="900" b="0" i="0" u="none" strike="noStrike" dirty="0">
                          <a:solidFill>
                            <a:srgbClr val="000000"/>
                          </a:solidFill>
                          <a:effectLst/>
                          <a:latin typeface="Calibri"/>
                        </a:rPr>
                        <a:t> </a:t>
                      </a:r>
                    </a:p>
                  </a:txBody>
                  <a:tcPr marL="6411" marR="6411" marT="641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de-AT" sz="900" b="0" i="0" u="none" strike="noStrike" dirty="0">
                          <a:solidFill>
                            <a:srgbClr val="000000"/>
                          </a:solidFill>
                          <a:effectLst/>
                          <a:latin typeface="Calibri"/>
                        </a:rPr>
                        <a:t> </a:t>
                      </a:r>
                    </a:p>
                  </a:txBody>
                  <a:tcPr marL="6411" marR="6411" marT="6411"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de-AT" sz="800" b="0" i="0" u="none" strike="noStrike">
                          <a:solidFill>
                            <a:srgbClr val="000000"/>
                          </a:solidFill>
                          <a:effectLst/>
                          <a:latin typeface="Calibri"/>
                        </a:rPr>
                        <a:t> </a:t>
                      </a:r>
                    </a:p>
                  </a:txBody>
                  <a:tcPr marL="6411" marR="6411" marT="6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de-AT" sz="900" b="0" i="0" u="none" strike="noStrike">
                          <a:solidFill>
                            <a:srgbClr val="000000"/>
                          </a:solidFill>
                          <a:effectLst/>
                          <a:latin typeface="Calibri"/>
                        </a:rPr>
                        <a:t> </a:t>
                      </a:r>
                    </a:p>
                  </a:txBody>
                  <a:tcPr marL="6411" marR="6411" marT="6411"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de-AT" sz="900" b="0" i="0" u="none" strike="noStrike">
                          <a:solidFill>
                            <a:srgbClr val="000000"/>
                          </a:solidFill>
                          <a:effectLst/>
                          <a:latin typeface="Calibri"/>
                        </a:rPr>
                        <a:t> </a:t>
                      </a:r>
                    </a:p>
                  </a:txBody>
                  <a:tcPr marL="6411" marR="6411" marT="641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de-AT" sz="800" b="0" i="0" u="none" strike="noStrike">
                          <a:solidFill>
                            <a:srgbClr val="000000"/>
                          </a:solidFill>
                          <a:effectLst/>
                          <a:latin typeface="Calibri"/>
                        </a:rPr>
                        <a:t>3 UST</a:t>
                      </a:r>
                    </a:p>
                  </a:txBody>
                  <a:tcPr marL="6411" marR="6411" marT="6411"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4D79B"/>
                    </a:solidFill>
                  </a:tcPr>
                </a:tc>
                <a:extLst>
                  <a:ext uri="{0D108BD9-81ED-4DB2-BD59-A6C34878D82A}">
                    <a16:rowId xmlns:a16="http://schemas.microsoft.com/office/drawing/2014/main" val="10004"/>
                  </a:ext>
                </a:extLst>
              </a:tr>
              <a:tr h="100117">
                <a:tc>
                  <a:txBody>
                    <a:bodyPr/>
                    <a:lstStyle/>
                    <a:p>
                      <a:pPr algn="l" fontAlgn="b"/>
                      <a:r>
                        <a:rPr lang="de-AT" sz="800" b="1" i="0" u="none" strike="noStrike" dirty="0">
                          <a:solidFill>
                            <a:srgbClr val="FF0000"/>
                          </a:solidFill>
                          <a:effectLst/>
                          <a:latin typeface="Calibri"/>
                        </a:rPr>
                        <a:t>Bezug/Versand</a:t>
                      </a:r>
                    </a:p>
                  </a:txBody>
                  <a:tcPr marL="6411" marR="6411" marT="6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de-AT" sz="800" b="0" i="0" u="none" strike="noStrike">
                          <a:solidFill>
                            <a:srgbClr val="000000"/>
                          </a:solidFill>
                          <a:effectLst/>
                          <a:latin typeface="Calibri"/>
                        </a:rPr>
                        <a:t>5 HW Eins, 0;7;</a:t>
                      </a:r>
                    </a:p>
                  </a:txBody>
                  <a:tcPr marL="6411" marR="6411" marT="641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DE9D9"/>
                    </a:solidFill>
                  </a:tcPr>
                </a:tc>
                <a:tc>
                  <a:txBody>
                    <a:bodyPr/>
                    <a:lstStyle/>
                    <a:p>
                      <a:pPr algn="ctr" fontAlgn="b"/>
                      <a:r>
                        <a:rPr lang="de-AT" sz="800" b="0" i="0" u="none" strike="noStrike">
                          <a:solidFill>
                            <a:srgbClr val="000000"/>
                          </a:solidFill>
                          <a:effectLst/>
                          <a:latin typeface="Calibri"/>
                        </a:rPr>
                        <a:t>/</a:t>
                      </a:r>
                    </a:p>
                  </a:txBody>
                  <a:tcPr marL="6411" marR="6411" marT="641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de-AT" sz="800" b="0" i="0" u="none" strike="noStrike">
                          <a:solidFill>
                            <a:srgbClr val="000000"/>
                          </a:solidFill>
                          <a:effectLst/>
                          <a:latin typeface="Calibri"/>
                        </a:rPr>
                        <a:t>2 Kassa, 330..</a:t>
                      </a:r>
                    </a:p>
                  </a:txBody>
                  <a:tcPr marL="6411" marR="6411" marT="641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E4BC"/>
                    </a:solidFill>
                  </a:tcPr>
                </a:tc>
                <a:tc>
                  <a:txBody>
                    <a:bodyPr/>
                    <a:lstStyle/>
                    <a:p>
                      <a:pPr algn="l" fontAlgn="b"/>
                      <a:r>
                        <a:rPr lang="de-AT" sz="800" b="0" i="0" u="none" strike="noStrike">
                          <a:solidFill>
                            <a:srgbClr val="000000"/>
                          </a:solidFill>
                          <a:effectLst/>
                          <a:latin typeface="Calibri"/>
                        </a:rPr>
                        <a:t> </a:t>
                      </a:r>
                    </a:p>
                  </a:txBody>
                  <a:tcPr marL="6411" marR="6411" marT="6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de-AT" sz="800" b="0" i="0" u="none" strike="noStrike">
                          <a:solidFill>
                            <a:srgbClr val="000000"/>
                          </a:solidFill>
                          <a:effectLst/>
                          <a:latin typeface="Calibri"/>
                        </a:rPr>
                        <a:t>7 Ausgfr</a:t>
                      </a:r>
                    </a:p>
                  </a:txBody>
                  <a:tcPr marL="6411" marR="6411" marT="641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DE9D9"/>
                    </a:solidFill>
                  </a:tcPr>
                </a:tc>
                <a:tc>
                  <a:txBody>
                    <a:bodyPr/>
                    <a:lstStyle/>
                    <a:p>
                      <a:pPr algn="ctr" fontAlgn="b"/>
                      <a:r>
                        <a:rPr lang="de-AT" sz="800" b="0" i="0" u="none" strike="noStrike">
                          <a:solidFill>
                            <a:srgbClr val="000000"/>
                          </a:solidFill>
                          <a:effectLst/>
                          <a:latin typeface="Calibri"/>
                        </a:rPr>
                        <a:t>/</a:t>
                      </a:r>
                    </a:p>
                  </a:txBody>
                  <a:tcPr marL="6411" marR="6411" marT="641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de-AT" sz="800" b="0" i="0" u="none" strike="noStrike" dirty="0">
                          <a:solidFill>
                            <a:srgbClr val="000000"/>
                          </a:solidFill>
                          <a:effectLst/>
                          <a:latin typeface="Calibri"/>
                        </a:rPr>
                        <a:t>2 Kassa, 330..</a:t>
                      </a:r>
                    </a:p>
                  </a:txBody>
                  <a:tcPr marL="6411" marR="6411" marT="641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BF1DE"/>
                    </a:solidFill>
                  </a:tcPr>
                </a:tc>
                <a:extLst>
                  <a:ext uri="{0D108BD9-81ED-4DB2-BD59-A6C34878D82A}">
                    <a16:rowId xmlns:a16="http://schemas.microsoft.com/office/drawing/2014/main" val="10005"/>
                  </a:ext>
                </a:extLst>
              </a:tr>
              <a:tr h="112007">
                <a:tc>
                  <a:txBody>
                    <a:bodyPr/>
                    <a:lstStyle/>
                    <a:p>
                      <a:pPr algn="l" fontAlgn="b"/>
                      <a:r>
                        <a:rPr lang="de-AT" sz="800" b="1" i="0" u="none" strike="noStrike" dirty="0">
                          <a:solidFill>
                            <a:srgbClr val="FF0000"/>
                          </a:solidFill>
                          <a:effectLst/>
                          <a:latin typeface="Calibri"/>
                        </a:rPr>
                        <a:t> </a:t>
                      </a:r>
                    </a:p>
                  </a:txBody>
                  <a:tcPr marL="6411" marR="6411" marT="6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de-AT" sz="800" b="0" i="0" u="none" strike="noStrike">
                          <a:solidFill>
                            <a:srgbClr val="000000"/>
                          </a:solidFill>
                          <a:effectLst/>
                          <a:latin typeface="Calibri"/>
                        </a:rPr>
                        <a:t>2 Vost</a:t>
                      </a:r>
                    </a:p>
                  </a:txBody>
                  <a:tcPr marL="6411" marR="6411" marT="6411"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EBF1DE"/>
                    </a:solidFill>
                  </a:tcPr>
                </a:tc>
                <a:tc>
                  <a:txBody>
                    <a:bodyPr/>
                    <a:lstStyle/>
                    <a:p>
                      <a:pPr algn="l" fontAlgn="b"/>
                      <a:r>
                        <a:rPr lang="de-AT" sz="900" b="0" i="0" u="none" strike="noStrike">
                          <a:solidFill>
                            <a:srgbClr val="000000"/>
                          </a:solidFill>
                          <a:effectLst/>
                          <a:latin typeface="Calibri"/>
                        </a:rPr>
                        <a:t> </a:t>
                      </a:r>
                    </a:p>
                  </a:txBody>
                  <a:tcPr marL="6411" marR="6411" marT="641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de-AT" sz="900" b="0" i="0" u="none" strike="noStrike" dirty="0">
                          <a:solidFill>
                            <a:srgbClr val="000000"/>
                          </a:solidFill>
                          <a:effectLst/>
                          <a:latin typeface="Calibri"/>
                        </a:rPr>
                        <a:t> </a:t>
                      </a:r>
                    </a:p>
                  </a:txBody>
                  <a:tcPr marL="6411" marR="6411" marT="6411"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de-AT" sz="800" b="0" i="0" u="none" strike="noStrike">
                          <a:solidFill>
                            <a:srgbClr val="000000"/>
                          </a:solidFill>
                          <a:effectLst/>
                          <a:latin typeface="Calibri"/>
                        </a:rPr>
                        <a:t> </a:t>
                      </a:r>
                    </a:p>
                  </a:txBody>
                  <a:tcPr marL="6411" marR="6411" marT="6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de-AT" sz="800" b="0" i="0" u="none" strike="noStrike">
                          <a:solidFill>
                            <a:srgbClr val="000000"/>
                          </a:solidFill>
                          <a:effectLst/>
                          <a:latin typeface="Calibri"/>
                        </a:rPr>
                        <a:t>2 Vost</a:t>
                      </a:r>
                    </a:p>
                  </a:txBody>
                  <a:tcPr marL="6411" marR="6411" marT="6411"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EBF1DE"/>
                    </a:solidFill>
                  </a:tcPr>
                </a:tc>
                <a:tc>
                  <a:txBody>
                    <a:bodyPr/>
                    <a:lstStyle/>
                    <a:p>
                      <a:pPr algn="l" fontAlgn="b"/>
                      <a:r>
                        <a:rPr lang="de-AT" sz="900" b="0" i="0" u="none" strike="noStrike">
                          <a:solidFill>
                            <a:srgbClr val="000000"/>
                          </a:solidFill>
                          <a:effectLst/>
                          <a:latin typeface="Calibri"/>
                        </a:rPr>
                        <a:t> </a:t>
                      </a:r>
                    </a:p>
                  </a:txBody>
                  <a:tcPr marL="6411" marR="6411" marT="641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de-AT" sz="900" b="0" i="0" u="none" strike="noStrike" dirty="0">
                          <a:solidFill>
                            <a:srgbClr val="000000"/>
                          </a:solidFill>
                          <a:effectLst/>
                          <a:latin typeface="Calibri"/>
                        </a:rPr>
                        <a:t> </a:t>
                      </a:r>
                    </a:p>
                  </a:txBody>
                  <a:tcPr marL="6411" marR="6411" marT="6411"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00117">
                <a:tc>
                  <a:txBody>
                    <a:bodyPr/>
                    <a:lstStyle/>
                    <a:p>
                      <a:pPr algn="l" fontAlgn="b"/>
                      <a:r>
                        <a:rPr lang="de-AT" sz="800" b="1" i="0" u="none" strike="noStrike" dirty="0">
                          <a:solidFill>
                            <a:srgbClr val="FF0000"/>
                          </a:solidFill>
                          <a:effectLst/>
                          <a:latin typeface="Calibri"/>
                        </a:rPr>
                        <a:t>Retourwaren</a:t>
                      </a:r>
                    </a:p>
                  </a:txBody>
                  <a:tcPr marL="6411" marR="6411" marT="6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de-AT" sz="800" b="0" i="0" u="none" strike="noStrike">
                          <a:solidFill>
                            <a:srgbClr val="000000"/>
                          </a:solidFill>
                          <a:effectLst/>
                          <a:latin typeface="Calibri"/>
                        </a:rPr>
                        <a:t>330.. Lieferant</a:t>
                      </a:r>
                    </a:p>
                  </a:txBody>
                  <a:tcPr marL="6411" marR="6411" marT="641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4D79B"/>
                    </a:solidFill>
                  </a:tcPr>
                </a:tc>
                <a:tc>
                  <a:txBody>
                    <a:bodyPr/>
                    <a:lstStyle/>
                    <a:p>
                      <a:pPr algn="ctr" fontAlgn="b"/>
                      <a:r>
                        <a:rPr lang="de-AT" sz="800" b="0" i="0" u="none" strike="noStrike">
                          <a:solidFill>
                            <a:srgbClr val="000000"/>
                          </a:solidFill>
                          <a:effectLst/>
                          <a:latin typeface="Calibri"/>
                        </a:rPr>
                        <a:t>/</a:t>
                      </a:r>
                    </a:p>
                  </a:txBody>
                  <a:tcPr marL="6411" marR="6411" marT="641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de-AT" sz="800" b="0" i="0" u="none" strike="noStrike" dirty="0">
                          <a:solidFill>
                            <a:srgbClr val="000000"/>
                          </a:solidFill>
                          <a:effectLst/>
                          <a:latin typeface="Calibri"/>
                        </a:rPr>
                        <a:t>5 HW Eins, 0;7;</a:t>
                      </a:r>
                    </a:p>
                  </a:txBody>
                  <a:tcPr marL="6411" marR="6411" marT="641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CE6F1"/>
                    </a:solidFill>
                  </a:tcPr>
                </a:tc>
                <a:tc>
                  <a:txBody>
                    <a:bodyPr/>
                    <a:lstStyle/>
                    <a:p>
                      <a:pPr algn="l" fontAlgn="b"/>
                      <a:endParaRPr lang="de-AT" sz="800" b="0" i="0" u="none" strike="noStrike">
                        <a:solidFill>
                          <a:srgbClr val="000000"/>
                        </a:solidFill>
                        <a:effectLst/>
                        <a:latin typeface="Calibri"/>
                      </a:endParaRPr>
                    </a:p>
                  </a:txBody>
                  <a:tcPr marL="6411" marR="6411" marT="6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de-AT" sz="800" b="0" i="0" u="none" strike="noStrike">
                          <a:solidFill>
                            <a:srgbClr val="000000"/>
                          </a:solidFill>
                          <a:effectLst/>
                          <a:latin typeface="Calibri"/>
                        </a:rPr>
                        <a:t>4 HW Erlöse</a:t>
                      </a:r>
                    </a:p>
                  </a:txBody>
                  <a:tcPr marL="6411" marR="6411" marT="641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DE9D9"/>
                    </a:solidFill>
                  </a:tcPr>
                </a:tc>
                <a:tc>
                  <a:txBody>
                    <a:bodyPr/>
                    <a:lstStyle/>
                    <a:p>
                      <a:pPr algn="ctr" fontAlgn="b"/>
                      <a:r>
                        <a:rPr lang="de-AT" sz="800" b="0" i="0" u="none" strike="noStrike">
                          <a:solidFill>
                            <a:srgbClr val="000000"/>
                          </a:solidFill>
                          <a:effectLst/>
                          <a:latin typeface="Calibri"/>
                        </a:rPr>
                        <a:t>/</a:t>
                      </a:r>
                    </a:p>
                  </a:txBody>
                  <a:tcPr marL="6411" marR="6411" marT="641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de-AT" sz="800" b="0" i="0" u="none" strike="noStrike" dirty="0">
                          <a:solidFill>
                            <a:srgbClr val="000000"/>
                          </a:solidFill>
                          <a:effectLst/>
                          <a:latin typeface="Calibri"/>
                        </a:rPr>
                        <a:t>200.. Kunde</a:t>
                      </a:r>
                    </a:p>
                  </a:txBody>
                  <a:tcPr marL="6411" marR="6411" marT="641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BF1DE"/>
                    </a:solidFill>
                  </a:tcPr>
                </a:tc>
                <a:extLst>
                  <a:ext uri="{0D108BD9-81ED-4DB2-BD59-A6C34878D82A}">
                    <a16:rowId xmlns:a16="http://schemas.microsoft.com/office/drawing/2014/main" val="10007"/>
                  </a:ext>
                </a:extLst>
              </a:tr>
              <a:tr h="112007">
                <a:tc>
                  <a:txBody>
                    <a:bodyPr/>
                    <a:lstStyle/>
                    <a:p>
                      <a:pPr algn="l" fontAlgn="b"/>
                      <a:r>
                        <a:rPr lang="de-AT" sz="800" b="1" i="0" u="none" strike="noStrike" dirty="0">
                          <a:solidFill>
                            <a:srgbClr val="FF0000"/>
                          </a:solidFill>
                          <a:effectLst/>
                          <a:latin typeface="Calibri"/>
                        </a:rPr>
                        <a:t> </a:t>
                      </a:r>
                    </a:p>
                  </a:txBody>
                  <a:tcPr marL="6411" marR="6411" marT="6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de-AT" sz="900" b="0" i="0" u="none" strike="noStrike">
                          <a:solidFill>
                            <a:srgbClr val="000000"/>
                          </a:solidFill>
                          <a:effectLst/>
                          <a:latin typeface="Calibri"/>
                        </a:rPr>
                        <a:t> </a:t>
                      </a:r>
                    </a:p>
                  </a:txBody>
                  <a:tcPr marL="6411" marR="6411" marT="6411"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de-AT" sz="900" b="0" i="0" u="none" strike="noStrike">
                          <a:solidFill>
                            <a:srgbClr val="000000"/>
                          </a:solidFill>
                          <a:effectLst/>
                          <a:latin typeface="Calibri"/>
                        </a:rPr>
                        <a:t> </a:t>
                      </a:r>
                    </a:p>
                  </a:txBody>
                  <a:tcPr marL="6411" marR="6411" marT="641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de-AT" sz="800" b="0" i="0" u="none" strike="noStrike" dirty="0">
                          <a:solidFill>
                            <a:srgbClr val="000000"/>
                          </a:solidFill>
                          <a:effectLst/>
                          <a:latin typeface="Calibri"/>
                        </a:rPr>
                        <a:t>2 </a:t>
                      </a:r>
                      <a:r>
                        <a:rPr lang="de-AT" sz="800" b="0" i="0" u="none" strike="noStrike" dirty="0" err="1">
                          <a:solidFill>
                            <a:srgbClr val="000000"/>
                          </a:solidFill>
                          <a:effectLst/>
                          <a:latin typeface="Calibri"/>
                        </a:rPr>
                        <a:t>Vost</a:t>
                      </a:r>
                      <a:endParaRPr lang="de-AT" sz="800" b="0" i="0" u="none" strike="noStrike" dirty="0">
                        <a:solidFill>
                          <a:srgbClr val="000000"/>
                        </a:solidFill>
                        <a:effectLst/>
                        <a:latin typeface="Calibri"/>
                      </a:endParaRPr>
                    </a:p>
                  </a:txBody>
                  <a:tcPr marL="6411" marR="6411" marT="6411"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BF1DE"/>
                    </a:solidFill>
                  </a:tcPr>
                </a:tc>
                <a:tc>
                  <a:txBody>
                    <a:bodyPr/>
                    <a:lstStyle/>
                    <a:p>
                      <a:pPr algn="l" fontAlgn="b"/>
                      <a:endParaRPr lang="de-AT" sz="800" b="0" i="0" u="none" strike="noStrike">
                        <a:solidFill>
                          <a:srgbClr val="000000"/>
                        </a:solidFill>
                        <a:effectLst/>
                        <a:latin typeface="Calibri"/>
                      </a:endParaRPr>
                    </a:p>
                  </a:txBody>
                  <a:tcPr marL="6411" marR="6411" marT="6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de-AT" sz="800" b="0" i="0" u="none" strike="noStrike">
                          <a:solidFill>
                            <a:srgbClr val="000000"/>
                          </a:solidFill>
                          <a:effectLst/>
                          <a:latin typeface="Calibri"/>
                        </a:rPr>
                        <a:t>3 UST</a:t>
                      </a:r>
                    </a:p>
                  </a:txBody>
                  <a:tcPr marL="6411" marR="6411" marT="6411"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de-AT" sz="900" b="0" i="0" u="none" strike="noStrike">
                          <a:solidFill>
                            <a:srgbClr val="000000"/>
                          </a:solidFill>
                          <a:effectLst/>
                          <a:latin typeface="Calibri"/>
                        </a:rPr>
                        <a:t> </a:t>
                      </a:r>
                    </a:p>
                  </a:txBody>
                  <a:tcPr marL="6411" marR="6411" marT="641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de-AT" sz="900" b="0" i="0" u="none" strike="noStrike" dirty="0">
                          <a:solidFill>
                            <a:srgbClr val="000000"/>
                          </a:solidFill>
                          <a:effectLst/>
                          <a:latin typeface="Calibri"/>
                        </a:rPr>
                        <a:t> </a:t>
                      </a:r>
                    </a:p>
                  </a:txBody>
                  <a:tcPr marL="6411" marR="6411" marT="6411"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00117">
                <a:tc>
                  <a:txBody>
                    <a:bodyPr/>
                    <a:lstStyle/>
                    <a:p>
                      <a:pPr algn="l" fontAlgn="b"/>
                      <a:r>
                        <a:rPr lang="de-AT" sz="800" b="1" i="0" u="none" strike="noStrike" dirty="0">
                          <a:solidFill>
                            <a:srgbClr val="FF0000"/>
                          </a:solidFill>
                          <a:effectLst/>
                          <a:latin typeface="Calibri"/>
                        </a:rPr>
                        <a:t>nachträglicher Rabatte</a:t>
                      </a:r>
                    </a:p>
                  </a:txBody>
                  <a:tcPr marL="6411" marR="6411" marT="6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de-AT" sz="800" b="0" i="0" u="none" strike="noStrike">
                          <a:solidFill>
                            <a:srgbClr val="000000"/>
                          </a:solidFill>
                          <a:effectLst/>
                          <a:latin typeface="Calibri"/>
                        </a:rPr>
                        <a:t>330.. Lieferant</a:t>
                      </a:r>
                    </a:p>
                  </a:txBody>
                  <a:tcPr marL="6411" marR="6411" marT="641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4D79B"/>
                    </a:solidFill>
                  </a:tcPr>
                </a:tc>
                <a:tc>
                  <a:txBody>
                    <a:bodyPr/>
                    <a:lstStyle/>
                    <a:p>
                      <a:pPr algn="ctr" fontAlgn="b"/>
                      <a:r>
                        <a:rPr lang="de-AT" sz="800" b="0" i="0" u="none" strike="noStrike">
                          <a:solidFill>
                            <a:srgbClr val="000000"/>
                          </a:solidFill>
                          <a:effectLst/>
                          <a:latin typeface="Calibri"/>
                        </a:rPr>
                        <a:t>/</a:t>
                      </a:r>
                    </a:p>
                  </a:txBody>
                  <a:tcPr marL="6411" marR="6411" marT="641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de-AT" sz="800" b="0" i="0" u="none" strike="noStrike">
                          <a:solidFill>
                            <a:srgbClr val="000000"/>
                          </a:solidFill>
                          <a:effectLst/>
                          <a:latin typeface="Calibri"/>
                        </a:rPr>
                        <a:t>5 HW Eins, 0;7;</a:t>
                      </a:r>
                    </a:p>
                  </a:txBody>
                  <a:tcPr marL="6411" marR="6411" marT="641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CE6F1"/>
                    </a:solidFill>
                  </a:tcPr>
                </a:tc>
                <a:tc>
                  <a:txBody>
                    <a:bodyPr/>
                    <a:lstStyle/>
                    <a:p>
                      <a:pPr algn="l" fontAlgn="b"/>
                      <a:endParaRPr lang="de-AT" sz="800" b="0" i="0" u="none" strike="noStrike">
                        <a:solidFill>
                          <a:srgbClr val="000000"/>
                        </a:solidFill>
                        <a:effectLst/>
                        <a:latin typeface="Calibri"/>
                      </a:endParaRPr>
                    </a:p>
                  </a:txBody>
                  <a:tcPr marL="6411" marR="6411" marT="6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de-AT" sz="800" b="0" i="0" u="none" strike="noStrike">
                          <a:solidFill>
                            <a:srgbClr val="000000"/>
                          </a:solidFill>
                          <a:effectLst/>
                          <a:latin typeface="Calibri"/>
                        </a:rPr>
                        <a:t>4 Erl.bericht</a:t>
                      </a:r>
                    </a:p>
                  </a:txBody>
                  <a:tcPr marL="6411" marR="6411" marT="641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DE9D9"/>
                    </a:solidFill>
                  </a:tcPr>
                </a:tc>
                <a:tc>
                  <a:txBody>
                    <a:bodyPr/>
                    <a:lstStyle/>
                    <a:p>
                      <a:pPr algn="ctr" fontAlgn="b"/>
                      <a:r>
                        <a:rPr lang="de-AT" sz="800" b="0" i="0" u="none" strike="noStrike">
                          <a:solidFill>
                            <a:srgbClr val="000000"/>
                          </a:solidFill>
                          <a:effectLst/>
                          <a:latin typeface="Calibri"/>
                        </a:rPr>
                        <a:t>/</a:t>
                      </a:r>
                    </a:p>
                  </a:txBody>
                  <a:tcPr marL="6411" marR="6411" marT="641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de-AT" sz="800" b="0" i="0" u="none" strike="noStrike" dirty="0">
                          <a:solidFill>
                            <a:srgbClr val="000000"/>
                          </a:solidFill>
                          <a:effectLst/>
                          <a:latin typeface="Calibri"/>
                        </a:rPr>
                        <a:t>200.. Kunde</a:t>
                      </a:r>
                    </a:p>
                  </a:txBody>
                  <a:tcPr marL="6411" marR="6411" marT="641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BF1DE"/>
                    </a:solidFill>
                  </a:tcPr>
                </a:tc>
                <a:extLst>
                  <a:ext uri="{0D108BD9-81ED-4DB2-BD59-A6C34878D82A}">
                    <a16:rowId xmlns:a16="http://schemas.microsoft.com/office/drawing/2014/main" val="10009"/>
                  </a:ext>
                </a:extLst>
              </a:tr>
              <a:tr h="112007">
                <a:tc>
                  <a:txBody>
                    <a:bodyPr/>
                    <a:lstStyle/>
                    <a:p>
                      <a:pPr algn="l" fontAlgn="b"/>
                      <a:r>
                        <a:rPr lang="de-AT" sz="800" b="1" i="0" u="none" strike="noStrike">
                          <a:solidFill>
                            <a:srgbClr val="FF0000"/>
                          </a:solidFill>
                          <a:effectLst/>
                          <a:latin typeface="Calibri"/>
                        </a:rPr>
                        <a:t> </a:t>
                      </a:r>
                    </a:p>
                  </a:txBody>
                  <a:tcPr marL="6411" marR="6411" marT="6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de-AT" sz="900" b="0" i="0" u="none" strike="noStrike">
                          <a:solidFill>
                            <a:srgbClr val="000000"/>
                          </a:solidFill>
                          <a:effectLst/>
                          <a:latin typeface="Calibri"/>
                        </a:rPr>
                        <a:t> </a:t>
                      </a:r>
                    </a:p>
                  </a:txBody>
                  <a:tcPr marL="6411" marR="6411" marT="6411"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de-AT" sz="900" b="0" i="0" u="none" strike="noStrike">
                          <a:solidFill>
                            <a:srgbClr val="000000"/>
                          </a:solidFill>
                          <a:effectLst/>
                          <a:latin typeface="Calibri"/>
                        </a:rPr>
                        <a:t> </a:t>
                      </a:r>
                    </a:p>
                  </a:txBody>
                  <a:tcPr marL="6411" marR="6411" marT="641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de-AT" sz="800" b="0" i="0" u="none" strike="noStrike" dirty="0">
                          <a:solidFill>
                            <a:srgbClr val="000000"/>
                          </a:solidFill>
                          <a:effectLst/>
                          <a:latin typeface="Calibri"/>
                        </a:rPr>
                        <a:t>2 </a:t>
                      </a:r>
                      <a:r>
                        <a:rPr lang="de-AT" sz="800" b="0" i="0" u="none" strike="noStrike" dirty="0" err="1">
                          <a:solidFill>
                            <a:srgbClr val="000000"/>
                          </a:solidFill>
                          <a:effectLst/>
                          <a:latin typeface="Calibri"/>
                        </a:rPr>
                        <a:t>Vost</a:t>
                      </a:r>
                      <a:endParaRPr lang="de-AT" sz="800" b="0" i="0" u="none" strike="noStrike" dirty="0">
                        <a:solidFill>
                          <a:srgbClr val="000000"/>
                        </a:solidFill>
                        <a:effectLst/>
                        <a:latin typeface="Calibri"/>
                      </a:endParaRPr>
                    </a:p>
                  </a:txBody>
                  <a:tcPr marL="6411" marR="6411" marT="6411"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BF1DE"/>
                    </a:solidFill>
                  </a:tcPr>
                </a:tc>
                <a:tc>
                  <a:txBody>
                    <a:bodyPr/>
                    <a:lstStyle/>
                    <a:p>
                      <a:pPr algn="l" fontAlgn="b"/>
                      <a:endParaRPr lang="de-AT" sz="800" b="0" i="0" u="none" strike="noStrike">
                        <a:solidFill>
                          <a:srgbClr val="000000"/>
                        </a:solidFill>
                        <a:effectLst/>
                        <a:latin typeface="Calibri"/>
                      </a:endParaRPr>
                    </a:p>
                  </a:txBody>
                  <a:tcPr marL="6411" marR="6411" marT="6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de-AT" sz="800" b="0" i="0" u="none" strike="noStrike">
                          <a:solidFill>
                            <a:srgbClr val="000000"/>
                          </a:solidFill>
                          <a:effectLst/>
                          <a:latin typeface="Calibri"/>
                        </a:rPr>
                        <a:t>3 UST</a:t>
                      </a:r>
                    </a:p>
                  </a:txBody>
                  <a:tcPr marL="6411" marR="6411" marT="6411"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de-AT" sz="900" b="0" i="0" u="none" strike="noStrike">
                          <a:solidFill>
                            <a:srgbClr val="000000"/>
                          </a:solidFill>
                          <a:effectLst/>
                          <a:latin typeface="Calibri"/>
                        </a:rPr>
                        <a:t> </a:t>
                      </a:r>
                    </a:p>
                  </a:txBody>
                  <a:tcPr marL="6411" marR="6411" marT="641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de-AT" sz="900" b="0" i="0" u="none" strike="noStrike" dirty="0">
                          <a:solidFill>
                            <a:srgbClr val="000000"/>
                          </a:solidFill>
                          <a:effectLst/>
                          <a:latin typeface="Calibri"/>
                        </a:rPr>
                        <a:t> </a:t>
                      </a:r>
                    </a:p>
                  </a:txBody>
                  <a:tcPr marL="6411" marR="6411" marT="6411"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100117">
                <a:tc>
                  <a:txBody>
                    <a:bodyPr/>
                    <a:lstStyle/>
                    <a:p>
                      <a:pPr algn="l" fontAlgn="b"/>
                      <a:r>
                        <a:rPr lang="de-AT" sz="800" b="1" i="0" u="none" strike="noStrike" dirty="0">
                          <a:solidFill>
                            <a:srgbClr val="FF0000"/>
                          </a:solidFill>
                          <a:effectLst/>
                          <a:latin typeface="Calibri"/>
                        </a:rPr>
                        <a:t>Rechnungsausgleich Bar</a:t>
                      </a:r>
                    </a:p>
                  </a:txBody>
                  <a:tcPr marL="6411" marR="6411" marT="6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de-AT" sz="800" b="0" i="0" u="none" strike="noStrike">
                          <a:solidFill>
                            <a:srgbClr val="000000"/>
                          </a:solidFill>
                          <a:effectLst/>
                          <a:latin typeface="Calibri"/>
                        </a:rPr>
                        <a:t>330.. Lieferant</a:t>
                      </a:r>
                    </a:p>
                  </a:txBody>
                  <a:tcPr marL="6411" marR="6411" marT="641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4D79B"/>
                    </a:solidFill>
                  </a:tcPr>
                </a:tc>
                <a:tc>
                  <a:txBody>
                    <a:bodyPr/>
                    <a:lstStyle/>
                    <a:p>
                      <a:pPr algn="ctr" fontAlgn="b"/>
                      <a:r>
                        <a:rPr lang="de-AT" sz="800" b="0" i="0" u="none" strike="noStrike">
                          <a:solidFill>
                            <a:srgbClr val="000000"/>
                          </a:solidFill>
                          <a:effectLst/>
                          <a:latin typeface="Calibri"/>
                        </a:rPr>
                        <a:t>/ </a:t>
                      </a:r>
                    </a:p>
                  </a:txBody>
                  <a:tcPr marL="6411" marR="6411" marT="641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de-AT" sz="800" b="0" i="0" u="none" strike="noStrike" dirty="0">
                          <a:solidFill>
                            <a:srgbClr val="000000"/>
                          </a:solidFill>
                          <a:effectLst/>
                          <a:latin typeface="Calibri"/>
                        </a:rPr>
                        <a:t>2 Kassa</a:t>
                      </a:r>
                    </a:p>
                  </a:txBody>
                  <a:tcPr marL="6411" marR="6411" marT="641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E4BC"/>
                    </a:solidFill>
                  </a:tcPr>
                </a:tc>
                <a:tc>
                  <a:txBody>
                    <a:bodyPr/>
                    <a:lstStyle/>
                    <a:p>
                      <a:pPr algn="l" fontAlgn="b"/>
                      <a:endParaRPr lang="de-AT" sz="800" b="0" i="0" u="none" strike="noStrike">
                        <a:solidFill>
                          <a:srgbClr val="000000"/>
                        </a:solidFill>
                        <a:effectLst/>
                        <a:latin typeface="Calibri"/>
                      </a:endParaRPr>
                    </a:p>
                  </a:txBody>
                  <a:tcPr marL="6411" marR="6411" marT="6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de-AT" sz="800" b="0" i="0" u="none" strike="noStrike">
                          <a:solidFill>
                            <a:srgbClr val="000000"/>
                          </a:solidFill>
                          <a:effectLst/>
                          <a:latin typeface="Calibri"/>
                        </a:rPr>
                        <a:t>2 Kassa</a:t>
                      </a:r>
                    </a:p>
                  </a:txBody>
                  <a:tcPr marL="6411" marR="6411" marT="641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EBF1DE"/>
                    </a:solidFill>
                  </a:tcPr>
                </a:tc>
                <a:tc>
                  <a:txBody>
                    <a:bodyPr/>
                    <a:lstStyle/>
                    <a:p>
                      <a:pPr algn="ctr" fontAlgn="b"/>
                      <a:r>
                        <a:rPr lang="de-AT" sz="800" b="0" i="0" u="none" strike="noStrike">
                          <a:solidFill>
                            <a:srgbClr val="000000"/>
                          </a:solidFill>
                          <a:effectLst/>
                          <a:latin typeface="Calibri"/>
                        </a:rPr>
                        <a:t>/</a:t>
                      </a:r>
                    </a:p>
                  </a:txBody>
                  <a:tcPr marL="6411" marR="6411" marT="641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de-AT" sz="800" b="0" i="0" u="none" strike="noStrike" dirty="0">
                          <a:solidFill>
                            <a:srgbClr val="000000"/>
                          </a:solidFill>
                          <a:effectLst/>
                          <a:latin typeface="Calibri"/>
                        </a:rPr>
                        <a:t>200.. Kunde</a:t>
                      </a:r>
                    </a:p>
                  </a:txBody>
                  <a:tcPr marL="6411" marR="6411" marT="641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BF1DE"/>
                    </a:solidFill>
                  </a:tcPr>
                </a:tc>
                <a:extLst>
                  <a:ext uri="{0D108BD9-81ED-4DB2-BD59-A6C34878D82A}">
                    <a16:rowId xmlns:a16="http://schemas.microsoft.com/office/drawing/2014/main" val="10011"/>
                  </a:ext>
                </a:extLst>
              </a:tr>
              <a:tr h="112007">
                <a:tc>
                  <a:txBody>
                    <a:bodyPr/>
                    <a:lstStyle/>
                    <a:p>
                      <a:pPr algn="l" fontAlgn="b"/>
                      <a:r>
                        <a:rPr lang="de-AT" sz="800" b="1" i="0" u="none" strike="noStrike" dirty="0">
                          <a:solidFill>
                            <a:srgbClr val="FF0000"/>
                          </a:solidFill>
                          <a:effectLst/>
                          <a:latin typeface="Calibri"/>
                        </a:rPr>
                        <a:t> </a:t>
                      </a:r>
                    </a:p>
                  </a:txBody>
                  <a:tcPr marL="6411" marR="6411" marT="6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de-AT" sz="900" b="0" i="0" u="none" strike="noStrike">
                          <a:solidFill>
                            <a:srgbClr val="000000"/>
                          </a:solidFill>
                          <a:effectLst/>
                          <a:latin typeface="Calibri"/>
                        </a:rPr>
                        <a:t> </a:t>
                      </a:r>
                    </a:p>
                  </a:txBody>
                  <a:tcPr marL="6411" marR="6411" marT="6411"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de-AT" sz="900" b="0" i="0" u="none" strike="noStrike">
                          <a:solidFill>
                            <a:srgbClr val="000000"/>
                          </a:solidFill>
                          <a:effectLst/>
                          <a:latin typeface="Calibri"/>
                        </a:rPr>
                        <a:t> </a:t>
                      </a:r>
                    </a:p>
                  </a:txBody>
                  <a:tcPr marL="6411" marR="6411" marT="641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de-AT" sz="900" b="0" i="0" u="none" strike="noStrike" dirty="0">
                          <a:solidFill>
                            <a:srgbClr val="000000"/>
                          </a:solidFill>
                          <a:effectLst/>
                          <a:latin typeface="Calibri"/>
                        </a:rPr>
                        <a:t> </a:t>
                      </a:r>
                    </a:p>
                  </a:txBody>
                  <a:tcPr marL="6411" marR="6411" marT="6411"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endParaRPr lang="de-AT" sz="800" b="0" i="0" u="none" strike="noStrike">
                        <a:solidFill>
                          <a:srgbClr val="000000"/>
                        </a:solidFill>
                        <a:effectLst/>
                        <a:latin typeface="Calibri"/>
                      </a:endParaRPr>
                    </a:p>
                  </a:txBody>
                  <a:tcPr marL="6411" marR="6411" marT="6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de-AT" sz="900" b="0" i="0" u="none" strike="noStrike">
                          <a:solidFill>
                            <a:srgbClr val="000000"/>
                          </a:solidFill>
                          <a:effectLst/>
                          <a:latin typeface="Calibri"/>
                        </a:rPr>
                        <a:t> </a:t>
                      </a:r>
                    </a:p>
                  </a:txBody>
                  <a:tcPr marL="6411" marR="6411" marT="6411"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de-AT" sz="900" b="0" i="0" u="none" strike="noStrike">
                          <a:solidFill>
                            <a:srgbClr val="000000"/>
                          </a:solidFill>
                          <a:effectLst/>
                          <a:latin typeface="Calibri"/>
                        </a:rPr>
                        <a:t> </a:t>
                      </a:r>
                    </a:p>
                  </a:txBody>
                  <a:tcPr marL="6411" marR="6411" marT="641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de-AT" sz="900" b="0" i="0" u="none" strike="noStrike" dirty="0">
                          <a:solidFill>
                            <a:srgbClr val="000000"/>
                          </a:solidFill>
                          <a:effectLst/>
                          <a:latin typeface="Calibri"/>
                        </a:rPr>
                        <a:t> </a:t>
                      </a:r>
                    </a:p>
                  </a:txBody>
                  <a:tcPr marL="6411" marR="6411" marT="6411"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100117">
                <a:tc>
                  <a:txBody>
                    <a:bodyPr/>
                    <a:lstStyle/>
                    <a:p>
                      <a:pPr algn="l" fontAlgn="b"/>
                      <a:r>
                        <a:rPr lang="de-AT" sz="800" b="1" i="0" u="none" strike="noStrike" dirty="0">
                          <a:solidFill>
                            <a:srgbClr val="FF0000"/>
                          </a:solidFill>
                          <a:effectLst/>
                          <a:latin typeface="Calibri"/>
                        </a:rPr>
                        <a:t>Rechnungsausgleich Bank</a:t>
                      </a:r>
                    </a:p>
                  </a:txBody>
                  <a:tcPr marL="6411" marR="6411" marT="6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de-AT" sz="800" b="0" i="0" u="none" strike="noStrike">
                          <a:solidFill>
                            <a:srgbClr val="000000"/>
                          </a:solidFill>
                          <a:effectLst/>
                          <a:latin typeface="Calibri"/>
                        </a:rPr>
                        <a:t>330.. Lieferant</a:t>
                      </a:r>
                    </a:p>
                  </a:txBody>
                  <a:tcPr marL="6411" marR="6411" marT="641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4D79B"/>
                    </a:solidFill>
                  </a:tcPr>
                </a:tc>
                <a:tc>
                  <a:txBody>
                    <a:bodyPr/>
                    <a:lstStyle/>
                    <a:p>
                      <a:pPr algn="ctr" fontAlgn="b"/>
                      <a:r>
                        <a:rPr lang="de-AT" sz="800" b="0" i="0" u="none" strike="noStrike">
                          <a:solidFill>
                            <a:srgbClr val="000000"/>
                          </a:solidFill>
                          <a:effectLst/>
                          <a:latin typeface="Calibri"/>
                        </a:rPr>
                        <a:t>/ </a:t>
                      </a:r>
                    </a:p>
                  </a:txBody>
                  <a:tcPr marL="6411" marR="6411" marT="641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de-AT" sz="800" b="0" i="0" u="none" strike="noStrike">
                          <a:solidFill>
                            <a:srgbClr val="000000"/>
                          </a:solidFill>
                          <a:effectLst/>
                          <a:latin typeface="Calibri"/>
                        </a:rPr>
                        <a:t>2 Bank</a:t>
                      </a:r>
                    </a:p>
                  </a:txBody>
                  <a:tcPr marL="6411" marR="6411" marT="641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BF1DE"/>
                    </a:solidFill>
                  </a:tcPr>
                </a:tc>
                <a:tc>
                  <a:txBody>
                    <a:bodyPr/>
                    <a:lstStyle/>
                    <a:p>
                      <a:pPr algn="l" fontAlgn="b"/>
                      <a:endParaRPr lang="de-AT" sz="800" b="0" i="0" u="none" strike="noStrike">
                        <a:solidFill>
                          <a:srgbClr val="000000"/>
                        </a:solidFill>
                        <a:effectLst/>
                        <a:latin typeface="Calibri"/>
                      </a:endParaRPr>
                    </a:p>
                  </a:txBody>
                  <a:tcPr marL="6411" marR="6411" marT="6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de-AT" sz="800" b="0" i="0" u="none" strike="noStrike">
                          <a:solidFill>
                            <a:srgbClr val="000000"/>
                          </a:solidFill>
                          <a:effectLst/>
                          <a:latin typeface="Calibri"/>
                        </a:rPr>
                        <a:t>2 Bank</a:t>
                      </a:r>
                    </a:p>
                  </a:txBody>
                  <a:tcPr marL="6411" marR="6411" marT="641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EBF1DE"/>
                    </a:solidFill>
                  </a:tcPr>
                </a:tc>
                <a:tc>
                  <a:txBody>
                    <a:bodyPr/>
                    <a:lstStyle/>
                    <a:p>
                      <a:pPr algn="ctr" fontAlgn="b"/>
                      <a:r>
                        <a:rPr lang="de-AT" sz="800" b="0" i="0" u="none" strike="noStrike">
                          <a:solidFill>
                            <a:srgbClr val="000000"/>
                          </a:solidFill>
                          <a:effectLst/>
                          <a:latin typeface="Calibri"/>
                        </a:rPr>
                        <a:t>/</a:t>
                      </a:r>
                    </a:p>
                  </a:txBody>
                  <a:tcPr marL="6411" marR="6411" marT="641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de-AT" sz="800" b="0" i="0" u="none" strike="noStrike" dirty="0">
                          <a:solidFill>
                            <a:srgbClr val="000000"/>
                          </a:solidFill>
                          <a:effectLst/>
                          <a:latin typeface="Calibri"/>
                        </a:rPr>
                        <a:t>200.. Kunde</a:t>
                      </a:r>
                    </a:p>
                  </a:txBody>
                  <a:tcPr marL="6411" marR="6411" marT="641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BF1DE"/>
                    </a:solidFill>
                  </a:tcPr>
                </a:tc>
                <a:extLst>
                  <a:ext uri="{0D108BD9-81ED-4DB2-BD59-A6C34878D82A}">
                    <a16:rowId xmlns:a16="http://schemas.microsoft.com/office/drawing/2014/main" val="10013"/>
                  </a:ext>
                </a:extLst>
              </a:tr>
              <a:tr h="112007">
                <a:tc>
                  <a:txBody>
                    <a:bodyPr/>
                    <a:lstStyle/>
                    <a:p>
                      <a:pPr algn="l" fontAlgn="b"/>
                      <a:r>
                        <a:rPr lang="de-AT" sz="800" b="1" i="0" u="none" strike="noStrike" dirty="0">
                          <a:solidFill>
                            <a:srgbClr val="FF0000"/>
                          </a:solidFill>
                          <a:effectLst/>
                          <a:latin typeface="Calibri"/>
                        </a:rPr>
                        <a:t> </a:t>
                      </a:r>
                    </a:p>
                  </a:txBody>
                  <a:tcPr marL="6411" marR="6411" marT="6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de-AT" sz="900" b="0" i="0" u="none" strike="noStrike">
                          <a:solidFill>
                            <a:srgbClr val="000000"/>
                          </a:solidFill>
                          <a:effectLst/>
                          <a:latin typeface="Calibri"/>
                        </a:rPr>
                        <a:t> </a:t>
                      </a:r>
                    </a:p>
                  </a:txBody>
                  <a:tcPr marL="6411" marR="6411" marT="6411"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de-AT" sz="900" b="0" i="0" u="none" strike="noStrike">
                          <a:solidFill>
                            <a:srgbClr val="000000"/>
                          </a:solidFill>
                          <a:effectLst/>
                          <a:latin typeface="Calibri"/>
                        </a:rPr>
                        <a:t> </a:t>
                      </a:r>
                    </a:p>
                  </a:txBody>
                  <a:tcPr marL="6411" marR="6411" marT="641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de-AT" sz="900" b="0" i="0" u="none" strike="noStrike" dirty="0">
                          <a:solidFill>
                            <a:srgbClr val="000000"/>
                          </a:solidFill>
                          <a:effectLst/>
                          <a:latin typeface="Calibri"/>
                        </a:rPr>
                        <a:t> </a:t>
                      </a:r>
                    </a:p>
                  </a:txBody>
                  <a:tcPr marL="6411" marR="6411" marT="6411"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endParaRPr lang="de-AT" sz="800" b="0" i="0" u="none" strike="noStrike">
                        <a:solidFill>
                          <a:srgbClr val="000000"/>
                        </a:solidFill>
                        <a:effectLst/>
                        <a:latin typeface="Calibri"/>
                      </a:endParaRPr>
                    </a:p>
                  </a:txBody>
                  <a:tcPr marL="6411" marR="6411" marT="6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de-AT" sz="900" b="0" i="0" u="none" strike="noStrike">
                          <a:solidFill>
                            <a:srgbClr val="000000"/>
                          </a:solidFill>
                          <a:effectLst/>
                          <a:latin typeface="Calibri"/>
                        </a:rPr>
                        <a:t> </a:t>
                      </a:r>
                    </a:p>
                  </a:txBody>
                  <a:tcPr marL="6411" marR="6411" marT="6411"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de-AT" sz="900" b="0" i="0" u="none" strike="noStrike">
                          <a:solidFill>
                            <a:srgbClr val="000000"/>
                          </a:solidFill>
                          <a:effectLst/>
                          <a:latin typeface="Calibri"/>
                        </a:rPr>
                        <a:t> </a:t>
                      </a:r>
                    </a:p>
                  </a:txBody>
                  <a:tcPr marL="6411" marR="6411" marT="641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de-AT" sz="900" b="0" i="0" u="none" strike="noStrike" dirty="0">
                          <a:solidFill>
                            <a:srgbClr val="000000"/>
                          </a:solidFill>
                          <a:effectLst/>
                          <a:latin typeface="Calibri"/>
                        </a:rPr>
                        <a:t> </a:t>
                      </a:r>
                    </a:p>
                  </a:txBody>
                  <a:tcPr marL="6411" marR="6411" marT="6411"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100117">
                <a:tc>
                  <a:txBody>
                    <a:bodyPr/>
                    <a:lstStyle/>
                    <a:p>
                      <a:pPr algn="l" fontAlgn="b"/>
                      <a:r>
                        <a:rPr lang="de-AT" sz="800" b="1" i="0" u="none" strike="noStrike" dirty="0">
                          <a:solidFill>
                            <a:srgbClr val="FF0000"/>
                          </a:solidFill>
                          <a:effectLst/>
                          <a:latin typeface="Calibri"/>
                        </a:rPr>
                        <a:t>Rechnungsausgleich Skonto</a:t>
                      </a:r>
                    </a:p>
                  </a:txBody>
                  <a:tcPr marL="6411" marR="6411" marT="6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de-AT" sz="800" b="0" i="0" u="none" strike="noStrike">
                          <a:solidFill>
                            <a:srgbClr val="000000"/>
                          </a:solidFill>
                          <a:effectLst/>
                          <a:latin typeface="Calibri"/>
                        </a:rPr>
                        <a:t>330.. Lieferant</a:t>
                      </a:r>
                    </a:p>
                  </a:txBody>
                  <a:tcPr marL="6411" marR="6411" marT="641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4D79B"/>
                    </a:solidFill>
                  </a:tcPr>
                </a:tc>
                <a:tc>
                  <a:txBody>
                    <a:bodyPr/>
                    <a:lstStyle/>
                    <a:p>
                      <a:pPr algn="ctr" fontAlgn="b"/>
                      <a:r>
                        <a:rPr lang="de-AT" sz="800" b="0" i="0" u="none" strike="noStrike">
                          <a:solidFill>
                            <a:srgbClr val="000000"/>
                          </a:solidFill>
                          <a:effectLst/>
                          <a:latin typeface="Calibri"/>
                        </a:rPr>
                        <a:t>/ </a:t>
                      </a:r>
                    </a:p>
                  </a:txBody>
                  <a:tcPr marL="6411" marR="6411" marT="641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de-AT" sz="800" b="0" i="0" u="none" strike="noStrike">
                          <a:solidFill>
                            <a:srgbClr val="000000"/>
                          </a:solidFill>
                          <a:effectLst/>
                          <a:latin typeface="Calibri"/>
                        </a:rPr>
                        <a:t>2 Bank</a:t>
                      </a:r>
                    </a:p>
                  </a:txBody>
                  <a:tcPr marL="6411" marR="6411" marT="641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BF1DE"/>
                    </a:solidFill>
                  </a:tcPr>
                </a:tc>
                <a:tc>
                  <a:txBody>
                    <a:bodyPr/>
                    <a:lstStyle/>
                    <a:p>
                      <a:pPr algn="l" fontAlgn="b"/>
                      <a:endParaRPr lang="de-AT" sz="800" b="0" i="0" u="none" strike="noStrike">
                        <a:solidFill>
                          <a:srgbClr val="000000"/>
                        </a:solidFill>
                        <a:effectLst/>
                        <a:latin typeface="Calibri"/>
                      </a:endParaRPr>
                    </a:p>
                  </a:txBody>
                  <a:tcPr marL="6411" marR="6411" marT="6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de-AT" sz="800" b="0" i="0" u="none" strike="noStrike">
                          <a:solidFill>
                            <a:srgbClr val="000000"/>
                          </a:solidFill>
                          <a:effectLst/>
                          <a:latin typeface="Calibri"/>
                        </a:rPr>
                        <a:t>2 Bank</a:t>
                      </a:r>
                    </a:p>
                  </a:txBody>
                  <a:tcPr marL="6411" marR="6411" marT="641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EBF1DE"/>
                    </a:solidFill>
                  </a:tcPr>
                </a:tc>
                <a:tc>
                  <a:txBody>
                    <a:bodyPr/>
                    <a:lstStyle/>
                    <a:p>
                      <a:pPr algn="ctr" fontAlgn="b"/>
                      <a:r>
                        <a:rPr lang="de-AT" sz="800" b="0" i="0" u="none" strike="noStrike">
                          <a:solidFill>
                            <a:srgbClr val="000000"/>
                          </a:solidFill>
                          <a:effectLst/>
                          <a:latin typeface="Calibri"/>
                        </a:rPr>
                        <a:t>/</a:t>
                      </a:r>
                    </a:p>
                  </a:txBody>
                  <a:tcPr marL="6411" marR="6411" marT="641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de-AT" sz="800" b="0" i="0" u="none" strike="noStrike">
                          <a:solidFill>
                            <a:srgbClr val="000000"/>
                          </a:solidFill>
                          <a:effectLst/>
                          <a:latin typeface="Calibri"/>
                        </a:rPr>
                        <a:t>200.. Kunde</a:t>
                      </a:r>
                    </a:p>
                  </a:txBody>
                  <a:tcPr marL="6411" marR="6411" marT="641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BF1DE"/>
                    </a:solidFill>
                  </a:tcPr>
                </a:tc>
                <a:extLst>
                  <a:ext uri="{0D108BD9-81ED-4DB2-BD59-A6C34878D82A}">
                    <a16:rowId xmlns:a16="http://schemas.microsoft.com/office/drawing/2014/main" val="10015"/>
                  </a:ext>
                </a:extLst>
              </a:tr>
              <a:tr h="112007">
                <a:tc>
                  <a:txBody>
                    <a:bodyPr/>
                    <a:lstStyle/>
                    <a:p>
                      <a:pPr algn="l" fontAlgn="b"/>
                      <a:r>
                        <a:rPr lang="de-AT" sz="800" b="1" i="0" u="none" strike="noStrike" dirty="0">
                          <a:solidFill>
                            <a:srgbClr val="FF0000"/>
                          </a:solidFill>
                          <a:effectLst/>
                          <a:latin typeface="Calibri"/>
                        </a:rPr>
                        <a:t> </a:t>
                      </a:r>
                    </a:p>
                  </a:txBody>
                  <a:tcPr marL="6411" marR="6411" marT="6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de-AT" sz="900" b="0" i="0" u="none" strike="noStrike" dirty="0">
                        <a:solidFill>
                          <a:srgbClr val="000000"/>
                        </a:solidFill>
                        <a:effectLst/>
                        <a:latin typeface="Calibri"/>
                      </a:endParaRPr>
                    </a:p>
                  </a:txBody>
                  <a:tcPr marL="6411" marR="6411" marT="641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de-AT" sz="900" b="0" i="0" u="none" strike="noStrike">
                        <a:solidFill>
                          <a:srgbClr val="000000"/>
                        </a:solidFill>
                        <a:effectLst/>
                        <a:latin typeface="Calibri"/>
                      </a:endParaRPr>
                    </a:p>
                  </a:txBody>
                  <a:tcPr marL="6411" marR="6411" marT="6411" marB="0" anchor="b">
                    <a:lnL>
                      <a:noFill/>
                    </a:lnL>
                    <a:lnR>
                      <a:noFill/>
                    </a:lnR>
                    <a:lnT>
                      <a:noFill/>
                    </a:lnT>
                    <a:lnB>
                      <a:noFill/>
                    </a:lnB>
                  </a:tcPr>
                </a:tc>
                <a:tc>
                  <a:txBody>
                    <a:bodyPr/>
                    <a:lstStyle/>
                    <a:p>
                      <a:pPr algn="l" fontAlgn="b"/>
                      <a:r>
                        <a:rPr lang="de-AT" sz="800" b="0" i="0" u="none" strike="noStrike" dirty="0">
                          <a:solidFill>
                            <a:srgbClr val="000000"/>
                          </a:solidFill>
                          <a:effectLst/>
                          <a:latin typeface="Calibri"/>
                        </a:rPr>
                        <a:t>5 Lief. </a:t>
                      </a:r>
                      <a:r>
                        <a:rPr lang="de-AT" sz="800" b="0" i="0" u="none" strike="noStrike" dirty="0" err="1">
                          <a:solidFill>
                            <a:srgbClr val="000000"/>
                          </a:solidFill>
                          <a:effectLst/>
                          <a:latin typeface="Calibri"/>
                        </a:rPr>
                        <a:t>skonto</a:t>
                      </a:r>
                      <a:endParaRPr lang="de-AT" sz="800" b="0" i="0" u="none" strike="noStrike" dirty="0">
                        <a:solidFill>
                          <a:srgbClr val="000000"/>
                        </a:solidFill>
                        <a:effectLst/>
                        <a:latin typeface="Calibri"/>
                      </a:endParaRPr>
                    </a:p>
                  </a:txBody>
                  <a:tcPr marL="6411" marR="6411" marT="6411" marB="0" anchor="b">
                    <a:lnL>
                      <a:noFill/>
                    </a:lnL>
                    <a:lnR w="635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algn="l" fontAlgn="b"/>
                      <a:endParaRPr lang="de-AT" sz="800" b="0" i="0" u="none" strike="noStrike">
                        <a:solidFill>
                          <a:srgbClr val="000000"/>
                        </a:solidFill>
                        <a:effectLst/>
                        <a:latin typeface="Calibri"/>
                      </a:endParaRPr>
                    </a:p>
                  </a:txBody>
                  <a:tcPr marL="6411" marR="6411" marT="6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de-AT" sz="800" b="0" i="0" u="none" strike="noStrike">
                          <a:solidFill>
                            <a:srgbClr val="000000"/>
                          </a:solidFill>
                          <a:effectLst/>
                          <a:latin typeface="Calibri"/>
                        </a:rPr>
                        <a:t>4 Kundenskotno</a:t>
                      </a:r>
                    </a:p>
                  </a:txBody>
                  <a:tcPr marL="6411" marR="6411" marT="6411" marB="0" anchor="b">
                    <a:lnL w="6350" cap="flat" cmpd="sng" algn="ctr">
                      <a:solidFill>
                        <a:srgbClr val="000000"/>
                      </a:solidFill>
                      <a:prstDash val="solid"/>
                      <a:round/>
                      <a:headEnd type="none" w="med" len="med"/>
                      <a:tailEnd type="none" w="med" len="med"/>
                    </a:lnL>
                    <a:lnR>
                      <a:noFill/>
                    </a:lnR>
                    <a:lnT>
                      <a:noFill/>
                    </a:lnT>
                    <a:lnB>
                      <a:noFill/>
                    </a:lnB>
                    <a:solidFill>
                      <a:srgbClr val="FDE9D9"/>
                    </a:solidFill>
                  </a:tcPr>
                </a:tc>
                <a:tc>
                  <a:txBody>
                    <a:bodyPr/>
                    <a:lstStyle/>
                    <a:p>
                      <a:pPr algn="l" fontAlgn="b"/>
                      <a:endParaRPr lang="de-AT" sz="900" b="0" i="0" u="none" strike="noStrike">
                        <a:solidFill>
                          <a:srgbClr val="000000"/>
                        </a:solidFill>
                        <a:effectLst/>
                        <a:latin typeface="Calibri"/>
                      </a:endParaRPr>
                    </a:p>
                  </a:txBody>
                  <a:tcPr marL="6411" marR="6411" marT="6411" marB="0" anchor="b">
                    <a:lnL>
                      <a:noFill/>
                    </a:lnL>
                    <a:lnR>
                      <a:noFill/>
                    </a:lnR>
                    <a:lnT>
                      <a:noFill/>
                    </a:lnT>
                    <a:lnB>
                      <a:noFill/>
                    </a:lnB>
                  </a:tcPr>
                </a:tc>
                <a:tc>
                  <a:txBody>
                    <a:bodyPr/>
                    <a:lstStyle/>
                    <a:p>
                      <a:pPr algn="l" fontAlgn="b"/>
                      <a:r>
                        <a:rPr lang="de-AT" sz="900" b="0" i="0" u="none" strike="noStrike" dirty="0">
                          <a:solidFill>
                            <a:srgbClr val="000000"/>
                          </a:solidFill>
                          <a:effectLst/>
                          <a:latin typeface="Calibri"/>
                        </a:rPr>
                        <a:t> </a:t>
                      </a:r>
                    </a:p>
                  </a:txBody>
                  <a:tcPr marL="6411" marR="6411" marT="6411"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6"/>
                  </a:ext>
                </a:extLst>
              </a:tr>
              <a:tr h="112007">
                <a:tc>
                  <a:txBody>
                    <a:bodyPr/>
                    <a:lstStyle/>
                    <a:p>
                      <a:pPr algn="l" fontAlgn="b"/>
                      <a:r>
                        <a:rPr lang="de-AT" sz="800" b="1" i="0" u="none" strike="noStrike" dirty="0">
                          <a:solidFill>
                            <a:srgbClr val="FF0000"/>
                          </a:solidFill>
                          <a:effectLst/>
                          <a:latin typeface="Calibri"/>
                        </a:rPr>
                        <a:t> </a:t>
                      </a:r>
                    </a:p>
                  </a:txBody>
                  <a:tcPr marL="6411" marR="6411" marT="6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de-AT" sz="900" b="0" i="0" u="none" strike="noStrike" dirty="0">
                          <a:solidFill>
                            <a:srgbClr val="000000"/>
                          </a:solidFill>
                          <a:effectLst/>
                          <a:latin typeface="Calibri"/>
                        </a:rPr>
                        <a:t> </a:t>
                      </a:r>
                    </a:p>
                  </a:txBody>
                  <a:tcPr marL="6411" marR="6411" marT="6411"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de-AT" sz="900" b="0" i="0" u="none" strike="noStrike">
                          <a:solidFill>
                            <a:srgbClr val="000000"/>
                          </a:solidFill>
                          <a:effectLst/>
                          <a:latin typeface="Calibri"/>
                        </a:rPr>
                        <a:t> </a:t>
                      </a:r>
                    </a:p>
                  </a:txBody>
                  <a:tcPr marL="6411" marR="6411" marT="641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de-AT" sz="800" b="0" i="0" u="none" strike="noStrike">
                          <a:solidFill>
                            <a:srgbClr val="000000"/>
                          </a:solidFill>
                          <a:effectLst/>
                          <a:latin typeface="Calibri"/>
                        </a:rPr>
                        <a:t>2 Vost</a:t>
                      </a:r>
                    </a:p>
                  </a:txBody>
                  <a:tcPr marL="6411" marR="6411" marT="6411"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BF1DE"/>
                    </a:solidFill>
                  </a:tcPr>
                </a:tc>
                <a:tc>
                  <a:txBody>
                    <a:bodyPr/>
                    <a:lstStyle/>
                    <a:p>
                      <a:pPr algn="l" fontAlgn="b"/>
                      <a:endParaRPr lang="de-AT" sz="800" b="0" i="0" u="none" strike="noStrike">
                        <a:solidFill>
                          <a:srgbClr val="000000"/>
                        </a:solidFill>
                        <a:effectLst/>
                        <a:latin typeface="Calibri"/>
                      </a:endParaRPr>
                    </a:p>
                  </a:txBody>
                  <a:tcPr marL="6411" marR="6411" marT="6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de-AT" sz="800" b="0" i="0" u="none" strike="noStrike">
                          <a:solidFill>
                            <a:srgbClr val="000000"/>
                          </a:solidFill>
                          <a:effectLst/>
                          <a:latin typeface="Calibri"/>
                        </a:rPr>
                        <a:t>3 UST</a:t>
                      </a:r>
                    </a:p>
                  </a:txBody>
                  <a:tcPr marL="6411" marR="6411" marT="6411"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de-AT" sz="900" b="0" i="0" u="none" strike="noStrike">
                          <a:solidFill>
                            <a:srgbClr val="000000"/>
                          </a:solidFill>
                          <a:effectLst/>
                          <a:latin typeface="Calibri"/>
                        </a:rPr>
                        <a:t> </a:t>
                      </a:r>
                    </a:p>
                  </a:txBody>
                  <a:tcPr marL="6411" marR="6411" marT="641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de-AT" sz="900" b="0" i="0" u="none" strike="noStrike" dirty="0">
                          <a:solidFill>
                            <a:srgbClr val="000000"/>
                          </a:solidFill>
                          <a:effectLst/>
                          <a:latin typeface="Calibri"/>
                        </a:rPr>
                        <a:t> </a:t>
                      </a:r>
                    </a:p>
                  </a:txBody>
                  <a:tcPr marL="6411" marR="6411" marT="6411"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100117">
                <a:tc>
                  <a:txBody>
                    <a:bodyPr/>
                    <a:lstStyle/>
                    <a:p>
                      <a:pPr algn="l" fontAlgn="b"/>
                      <a:r>
                        <a:rPr lang="de-AT" sz="800" b="1" i="0" u="none" strike="noStrike">
                          <a:solidFill>
                            <a:srgbClr val="FF0000"/>
                          </a:solidFill>
                          <a:effectLst/>
                          <a:latin typeface="Calibri"/>
                        </a:rPr>
                        <a:t>Verzugszinsen</a:t>
                      </a:r>
                    </a:p>
                  </a:txBody>
                  <a:tcPr marL="6411" marR="6411" marT="6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de-AT" sz="800" b="0" i="0" u="none" strike="noStrike">
                          <a:solidFill>
                            <a:srgbClr val="000000"/>
                          </a:solidFill>
                          <a:effectLst/>
                          <a:latin typeface="Calibri"/>
                        </a:rPr>
                        <a:t>8 Verzunszinsenaufw</a:t>
                      </a:r>
                    </a:p>
                  </a:txBody>
                  <a:tcPr marL="6411" marR="6411" marT="641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DE9D9"/>
                    </a:solidFill>
                  </a:tcPr>
                </a:tc>
                <a:tc>
                  <a:txBody>
                    <a:bodyPr/>
                    <a:lstStyle/>
                    <a:p>
                      <a:pPr algn="ctr" fontAlgn="b"/>
                      <a:r>
                        <a:rPr lang="de-AT" sz="800" b="0" i="0" u="none" strike="noStrike">
                          <a:solidFill>
                            <a:srgbClr val="000000"/>
                          </a:solidFill>
                          <a:effectLst/>
                          <a:latin typeface="Calibri"/>
                        </a:rPr>
                        <a:t>/</a:t>
                      </a:r>
                    </a:p>
                  </a:txBody>
                  <a:tcPr marL="6411" marR="6411" marT="641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de-AT" sz="800" b="0" i="0" u="none" strike="noStrike">
                          <a:solidFill>
                            <a:srgbClr val="000000"/>
                          </a:solidFill>
                          <a:effectLst/>
                          <a:latin typeface="Calibri"/>
                        </a:rPr>
                        <a:t>330.. Lieferant</a:t>
                      </a:r>
                    </a:p>
                  </a:txBody>
                  <a:tcPr marL="6411" marR="6411" marT="641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4D79B"/>
                    </a:solidFill>
                  </a:tcPr>
                </a:tc>
                <a:tc>
                  <a:txBody>
                    <a:bodyPr/>
                    <a:lstStyle/>
                    <a:p>
                      <a:pPr algn="l" fontAlgn="b"/>
                      <a:endParaRPr lang="de-AT" sz="800" b="0" i="0" u="none" strike="noStrike">
                        <a:solidFill>
                          <a:srgbClr val="000000"/>
                        </a:solidFill>
                        <a:effectLst/>
                        <a:latin typeface="Calibri"/>
                      </a:endParaRPr>
                    </a:p>
                  </a:txBody>
                  <a:tcPr marL="6411" marR="6411" marT="6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de-AT" sz="800" b="0" i="0" u="none" strike="noStrike">
                          <a:solidFill>
                            <a:srgbClr val="000000"/>
                          </a:solidFill>
                          <a:effectLst/>
                          <a:latin typeface="Calibri"/>
                        </a:rPr>
                        <a:t>2 Kunde </a:t>
                      </a:r>
                    </a:p>
                  </a:txBody>
                  <a:tcPr marL="6411" marR="6411" marT="641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EBF1DE"/>
                    </a:solidFill>
                  </a:tcPr>
                </a:tc>
                <a:tc>
                  <a:txBody>
                    <a:bodyPr/>
                    <a:lstStyle/>
                    <a:p>
                      <a:pPr algn="ctr" fontAlgn="b"/>
                      <a:r>
                        <a:rPr lang="de-AT" sz="800" b="0" i="0" u="none" strike="noStrike">
                          <a:solidFill>
                            <a:srgbClr val="000000"/>
                          </a:solidFill>
                          <a:effectLst/>
                          <a:latin typeface="Calibri"/>
                        </a:rPr>
                        <a:t>/ </a:t>
                      </a:r>
                    </a:p>
                  </a:txBody>
                  <a:tcPr marL="6411" marR="6411" marT="641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de-AT" sz="800" b="0" i="0" u="none" strike="noStrike">
                          <a:solidFill>
                            <a:srgbClr val="000000"/>
                          </a:solidFill>
                          <a:effectLst/>
                          <a:latin typeface="Calibri"/>
                        </a:rPr>
                        <a:t>8 Verzungszinsenertrag</a:t>
                      </a:r>
                    </a:p>
                  </a:txBody>
                  <a:tcPr marL="6411" marR="6411" marT="641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AEEF3"/>
                    </a:solidFill>
                  </a:tcPr>
                </a:tc>
                <a:extLst>
                  <a:ext uri="{0D108BD9-81ED-4DB2-BD59-A6C34878D82A}">
                    <a16:rowId xmlns:a16="http://schemas.microsoft.com/office/drawing/2014/main" val="10018"/>
                  </a:ext>
                </a:extLst>
              </a:tr>
              <a:tr h="112007">
                <a:tc>
                  <a:txBody>
                    <a:bodyPr/>
                    <a:lstStyle/>
                    <a:p>
                      <a:pPr algn="l" fontAlgn="b"/>
                      <a:r>
                        <a:rPr lang="de-AT" sz="800" b="1" i="0" u="none" strike="noStrike">
                          <a:solidFill>
                            <a:srgbClr val="FF0000"/>
                          </a:solidFill>
                          <a:effectLst/>
                          <a:latin typeface="Calibri"/>
                        </a:rPr>
                        <a:t> </a:t>
                      </a:r>
                    </a:p>
                  </a:txBody>
                  <a:tcPr marL="6411" marR="6411" marT="6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de-AT" sz="900" b="0" i="0" u="none" strike="noStrike">
                          <a:solidFill>
                            <a:srgbClr val="000000"/>
                          </a:solidFill>
                          <a:effectLst/>
                          <a:latin typeface="Calibri"/>
                        </a:rPr>
                        <a:t> </a:t>
                      </a:r>
                    </a:p>
                  </a:txBody>
                  <a:tcPr marL="6411" marR="6411" marT="6411"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de-AT" sz="900" b="0" i="0" u="none" strike="noStrike">
                          <a:solidFill>
                            <a:srgbClr val="000000"/>
                          </a:solidFill>
                          <a:effectLst/>
                          <a:latin typeface="Calibri"/>
                        </a:rPr>
                        <a:t> </a:t>
                      </a:r>
                    </a:p>
                  </a:txBody>
                  <a:tcPr marL="6411" marR="6411" marT="641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de-AT" sz="900" b="0" i="0" u="none" strike="noStrike" dirty="0">
                          <a:solidFill>
                            <a:srgbClr val="000000"/>
                          </a:solidFill>
                          <a:effectLst/>
                          <a:latin typeface="Calibri"/>
                        </a:rPr>
                        <a:t> </a:t>
                      </a:r>
                    </a:p>
                  </a:txBody>
                  <a:tcPr marL="6411" marR="6411" marT="6411"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endParaRPr lang="de-AT" sz="800" b="0" i="0" u="none" strike="noStrike">
                        <a:solidFill>
                          <a:srgbClr val="000000"/>
                        </a:solidFill>
                        <a:effectLst/>
                        <a:latin typeface="Calibri"/>
                      </a:endParaRPr>
                    </a:p>
                  </a:txBody>
                  <a:tcPr marL="6411" marR="6411" marT="6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de-AT" sz="900" b="0" i="0" u="none" strike="noStrike">
                          <a:solidFill>
                            <a:srgbClr val="000000"/>
                          </a:solidFill>
                          <a:effectLst/>
                          <a:latin typeface="Calibri"/>
                        </a:rPr>
                        <a:t> </a:t>
                      </a:r>
                    </a:p>
                  </a:txBody>
                  <a:tcPr marL="6411" marR="6411" marT="6411"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de-AT" sz="900" b="0" i="0" u="none" strike="noStrike">
                          <a:solidFill>
                            <a:srgbClr val="000000"/>
                          </a:solidFill>
                          <a:effectLst/>
                          <a:latin typeface="Calibri"/>
                        </a:rPr>
                        <a:t> </a:t>
                      </a:r>
                    </a:p>
                  </a:txBody>
                  <a:tcPr marL="6411" marR="6411" marT="641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de-AT" sz="900" b="0" i="0" u="none" strike="noStrike">
                          <a:solidFill>
                            <a:srgbClr val="000000"/>
                          </a:solidFill>
                          <a:effectLst/>
                          <a:latin typeface="Calibri"/>
                        </a:rPr>
                        <a:t> </a:t>
                      </a:r>
                    </a:p>
                  </a:txBody>
                  <a:tcPr marL="6411" marR="6411" marT="6411"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9"/>
                  </a:ext>
                </a:extLst>
              </a:tr>
              <a:tr h="100117">
                <a:tc>
                  <a:txBody>
                    <a:bodyPr/>
                    <a:lstStyle/>
                    <a:p>
                      <a:pPr algn="l" fontAlgn="b"/>
                      <a:r>
                        <a:rPr lang="de-AT" sz="800" b="1" i="0" u="none" strike="noStrike">
                          <a:solidFill>
                            <a:srgbClr val="FF0000"/>
                          </a:solidFill>
                          <a:effectLst/>
                          <a:latin typeface="Calibri"/>
                        </a:rPr>
                        <a:t>Mahnspesen</a:t>
                      </a:r>
                    </a:p>
                  </a:txBody>
                  <a:tcPr marL="6411" marR="6411" marT="6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de-AT" sz="800" b="0" i="0" u="none" strike="noStrike">
                          <a:solidFill>
                            <a:srgbClr val="000000"/>
                          </a:solidFill>
                          <a:effectLst/>
                          <a:latin typeface="Calibri"/>
                        </a:rPr>
                        <a:t>8 Mahnspesen</a:t>
                      </a:r>
                    </a:p>
                  </a:txBody>
                  <a:tcPr marL="6411" marR="6411" marT="641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DE9D9"/>
                    </a:solidFill>
                  </a:tcPr>
                </a:tc>
                <a:tc>
                  <a:txBody>
                    <a:bodyPr/>
                    <a:lstStyle/>
                    <a:p>
                      <a:pPr algn="ctr" fontAlgn="b"/>
                      <a:r>
                        <a:rPr lang="de-AT" sz="800" b="0" i="0" u="none" strike="noStrike">
                          <a:solidFill>
                            <a:srgbClr val="000000"/>
                          </a:solidFill>
                          <a:effectLst/>
                          <a:latin typeface="Calibri"/>
                        </a:rPr>
                        <a:t>/</a:t>
                      </a:r>
                    </a:p>
                  </a:txBody>
                  <a:tcPr marL="6411" marR="6411" marT="641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de-AT" sz="800" b="0" i="0" u="none" strike="noStrike">
                          <a:solidFill>
                            <a:srgbClr val="000000"/>
                          </a:solidFill>
                          <a:effectLst/>
                          <a:latin typeface="Calibri"/>
                        </a:rPr>
                        <a:t>330.. Lieferant</a:t>
                      </a:r>
                    </a:p>
                  </a:txBody>
                  <a:tcPr marL="6411" marR="6411" marT="641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E4BC"/>
                    </a:solidFill>
                  </a:tcPr>
                </a:tc>
                <a:tc>
                  <a:txBody>
                    <a:bodyPr/>
                    <a:lstStyle/>
                    <a:p>
                      <a:pPr algn="l" fontAlgn="b"/>
                      <a:endParaRPr lang="de-AT" sz="800" b="0" i="0" u="none" strike="noStrike">
                        <a:solidFill>
                          <a:srgbClr val="000000"/>
                        </a:solidFill>
                        <a:effectLst/>
                        <a:latin typeface="Calibri"/>
                      </a:endParaRPr>
                    </a:p>
                  </a:txBody>
                  <a:tcPr marL="6411" marR="6411" marT="6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de-AT" sz="800" b="0" i="0" u="none" strike="noStrike">
                          <a:solidFill>
                            <a:srgbClr val="000000"/>
                          </a:solidFill>
                          <a:effectLst/>
                          <a:latin typeface="Calibri"/>
                        </a:rPr>
                        <a:t>2 Kunde </a:t>
                      </a:r>
                    </a:p>
                  </a:txBody>
                  <a:tcPr marL="6411" marR="6411" marT="641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EBF1DE"/>
                    </a:solidFill>
                  </a:tcPr>
                </a:tc>
                <a:tc>
                  <a:txBody>
                    <a:bodyPr/>
                    <a:lstStyle/>
                    <a:p>
                      <a:pPr algn="ctr" fontAlgn="b"/>
                      <a:r>
                        <a:rPr lang="de-AT" sz="800" b="0" i="0" u="none" strike="noStrike">
                          <a:solidFill>
                            <a:srgbClr val="000000"/>
                          </a:solidFill>
                          <a:effectLst/>
                          <a:latin typeface="Calibri"/>
                        </a:rPr>
                        <a:t>/</a:t>
                      </a:r>
                    </a:p>
                  </a:txBody>
                  <a:tcPr marL="6411" marR="6411" marT="641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de-AT" sz="800" b="0" i="0" u="none" strike="noStrike">
                          <a:solidFill>
                            <a:srgbClr val="000000"/>
                          </a:solidFill>
                          <a:effectLst/>
                          <a:latin typeface="Calibri"/>
                        </a:rPr>
                        <a:t>4 Mahnspesenerträge</a:t>
                      </a:r>
                    </a:p>
                  </a:txBody>
                  <a:tcPr marL="6411" marR="6411" marT="641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AEEF3"/>
                    </a:solidFill>
                  </a:tcPr>
                </a:tc>
                <a:extLst>
                  <a:ext uri="{0D108BD9-81ED-4DB2-BD59-A6C34878D82A}">
                    <a16:rowId xmlns:a16="http://schemas.microsoft.com/office/drawing/2014/main" val="10020"/>
                  </a:ext>
                </a:extLst>
              </a:tr>
              <a:tr h="112007">
                <a:tc>
                  <a:txBody>
                    <a:bodyPr/>
                    <a:lstStyle/>
                    <a:p>
                      <a:pPr algn="l" fontAlgn="b"/>
                      <a:r>
                        <a:rPr lang="de-AT" sz="800" b="1" i="0" u="none" strike="noStrike" dirty="0">
                          <a:solidFill>
                            <a:srgbClr val="FF0000"/>
                          </a:solidFill>
                          <a:effectLst/>
                          <a:latin typeface="Calibri"/>
                        </a:rPr>
                        <a:t> </a:t>
                      </a:r>
                    </a:p>
                  </a:txBody>
                  <a:tcPr marL="6411" marR="6411" marT="6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de-AT" sz="900" b="0" i="0" u="none" strike="noStrike">
                          <a:solidFill>
                            <a:srgbClr val="000000"/>
                          </a:solidFill>
                          <a:effectLst/>
                          <a:latin typeface="Calibri"/>
                        </a:rPr>
                        <a:t> </a:t>
                      </a:r>
                    </a:p>
                  </a:txBody>
                  <a:tcPr marL="6411" marR="6411" marT="6411"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de-AT" sz="900" b="0" i="0" u="none" strike="noStrike">
                          <a:solidFill>
                            <a:srgbClr val="000000"/>
                          </a:solidFill>
                          <a:effectLst/>
                          <a:latin typeface="Calibri"/>
                        </a:rPr>
                        <a:t> </a:t>
                      </a:r>
                    </a:p>
                  </a:txBody>
                  <a:tcPr marL="6411" marR="6411" marT="641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de-AT" sz="900" b="0" i="0" u="none" strike="noStrike" dirty="0">
                          <a:solidFill>
                            <a:srgbClr val="000000"/>
                          </a:solidFill>
                          <a:effectLst/>
                          <a:latin typeface="Calibri"/>
                        </a:rPr>
                        <a:t> </a:t>
                      </a:r>
                    </a:p>
                  </a:txBody>
                  <a:tcPr marL="6411" marR="6411" marT="6411"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endParaRPr lang="de-AT" sz="800" b="0" i="0" u="none" strike="noStrike">
                        <a:solidFill>
                          <a:srgbClr val="000000"/>
                        </a:solidFill>
                        <a:effectLst/>
                        <a:latin typeface="Calibri"/>
                      </a:endParaRPr>
                    </a:p>
                  </a:txBody>
                  <a:tcPr marL="6411" marR="6411" marT="6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de-AT" sz="900" b="0" i="0" u="none" strike="noStrike">
                          <a:solidFill>
                            <a:srgbClr val="000000"/>
                          </a:solidFill>
                          <a:effectLst/>
                          <a:latin typeface="Calibri"/>
                        </a:rPr>
                        <a:t> </a:t>
                      </a:r>
                    </a:p>
                  </a:txBody>
                  <a:tcPr marL="6411" marR="6411" marT="6411"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de-AT" sz="900" b="0" i="0" u="none" strike="noStrike">
                          <a:solidFill>
                            <a:srgbClr val="000000"/>
                          </a:solidFill>
                          <a:effectLst/>
                          <a:latin typeface="Calibri"/>
                        </a:rPr>
                        <a:t> </a:t>
                      </a:r>
                    </a:p>
                  </a:txBody>
                  <a:tcPr marL="6411" marR="6411" marT="641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de-AT" sz="900" b="0" i="0" u="none" strike="noStrike">
                          <a:solidFill>
                            <a:srgbClr val="000000"/>
                          </a:solidFill>
                          <a:effectLst/>
                          <a:latin typeface="Calibri"/>
                        </a:rPr>
                        <a:t> </a:t>
                      </a:r>
                    </a:p>
                  </a:txBody>
                  <a:tcPr marL="6411" marR="6411" marT="6411"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1"/>
                  </a:ext>
                </a:extLst>
              </a:tr>
              <a:tr h="100117">
                <a:tc>
                  <a:txBody>
                    <a:bodyPr/>
                    <a:lstStyle/>
                    <a:p>
                      <a:pPr algn="l" fontAlgn="b"/>
                      <a:r>
                        <a:rPr lang="de-AT" sz="800" b="1" i="0" u="none" strike="noStrike" dirty="0">
                          <a:solidFill>
                            <a:srgbClr val="FF0000"/>
                          </a:solidFill>
                          <a:effectLst/>
                          <a:latin typeface="Calibri"/>
                        </a:rPr>
                        <a:t>Debitkarte (Bankomatkarte)</a:t>
                      </a:r>
                    </a:p>
                  </a:txBody>
                  <a:tcPr marL="6411" marR="6411" marT="6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de-AT" sz="800" b="0" i="0" u="none" strike="noStrike">
                          <a:solidFill>
                            <a:srgbClr val="000000"/>
                          </a:solidFill>
                          <a:effectLst/>
                          <a:latin typeface="Calibri"/>
                        </a:rPr>
                        <a:t>5 HW Eins, 0;7;</a:t>
                      </a:r>
                    </a:p>
                  </a:txBody>
                  <a:tcPr marL="6411" marR="6411" marT="641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DE9D9"/>
                    </a:solidFill>
                  </a:tcPr>
                </a:tc>
                <a:tc>
                  <a:txBody>
                    <a:bodyPr/>
                    <a:lstStyle/>
                    <a:p>
                      <a:pPr algn="ctr" fontAlgn="b"/>
                      <a:r>
                        <a:rPr lang="de-AT" sz="800" b="0" i="0" u="none" strike="noStrike">
                          <a:solidFill>
                            <a:srgbClr val="000000"/>
                          </a:solidFill>
                          <a:effectLst/>
                          <a:latin typeface="Calibri"/>
                        </a:rPr>
                        <a:t>/</a:t>
                      </a:r>
                    </a:p>
                  </a:txBody>
                  <a:tcPr marL="6411" marR="6411" marT="641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de-AT" sz="800" b="0" i="0" u="none" strike="noStrike" dirty="0">
                          <a:solidFill>
                            <a:srgbClr val="000000"/>
                          </a:solidFill>
                          <a:effectLst/>
                          <a:latin typeface="Calibri"/>
                        </a:rPr>
                        <a:t>3 Verb DK</a:t>
                      </a:r>
                    </a:p>
                  </a:txBody>
                  <a:tcPr marL="6411" marR="6411" marT="641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E4BC"/>
                    </a:solidFill>
                  </a:tcPr>
                </a:tc>
                <a:tc>
                  <a:txBody>
                    <a:bodyPr/>
                    <a:lstStyle/>
                    <a:p>
                      <a:pPr algn="l" fontAlgn="b"/>
                      <a:endParaRPr lang="de-AT" sz="800" b="0" i="0" u="none" strike="noStrike">
                        <a:solidFill>
                          <a:srgbClr val="000000"/>
                        </a:solidFill>
                        <a:effectLst/>
                        <a:latin typeface="Calibri"/>
                      </a:endParaRPr>
                    </a:p>
                  </a:txBody>
                  <a:tcPr marL="6411" marR="6411" marT="6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de-AT" sz="800" b="0" i="0" u="none" strike="noStrike" dirty="0">
                          <a:solidFill>
                            <a:srgbClr val="000000"/>
                          </a:solidFill>
                          <a:effectLst/>
                          <a:latin typeface="Calibri"/>
                        </a:rPr>
                        <a:t>2 Ford DK</a:t>
                      </a:r>
                    </a:p>
                  </a:txBody>
                  <a:tcPr marL="6411" marR="6411" marT="641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EBF1DE"/>
                    </a:solidFill>
                  </a:tcPr>
                </a:tc>
                <a:tc>
                  <a:txBody>
                    <a:bodyPr/>
                    <a:lstStyle/>
                    <a:p>
                      <a:pPr algn="ctr" fontAlgn="b"/>
                      <a:r>
                        <a:rPr lang="de-AT" sz="800" b="0" i="0" u="none" strike="noStrike">
                          <a:solidFill>
                            <a:srgbClr val="000000"/>
                          </a:solidFill>
                          <a:effectLst/>
                          <a:latin typeface="Calibri"/>
                        </a:rPr>
                        <a:t>/</a:t>
                      </a:r>
                    </a:p>
                  </a:txBody>
                  <a:tcPr marL="6411" marR="6411" marT="641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de-AT" sz="800" b="0" i="0" u="none" strike="noStrike">
                          <a:solidFill>
                            <a:srgbClr val="000000"/>
                          </a:solidFill>
                          <a:effectLst/>
                          <a:latin typeface="Calibri"/>
                        </a:rPr>
                        <a:t>4 HW Erlöse</a:t>
                      </a:r>
                    </a:p>
                  </a:txBody>
                  <a:tcPr marL="6411" marR="6411" marT="641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AEEF3"/>
                    </a:solidFill>
                  </a:tcPr>
                </a:tc>
                <a:extLst>
                  <a:ext uri="{0D108BD9-81ED-4DB2-BD59-A6C34878D82A}">
                    <a16:rowId xmlns:a16="http://schemas.microsoft.com/office/drawing/2014/main" val="10022"/>
                  </a:ext>
                </a:extLst>
              </a:tr>
              <a:tr h="112007">
                <a:tc>
                  <a:txBody>
                    <a:bodyPr/>
                    <a:lstStyle/>
                    <a:p>
                      <a:pPr algn="l" fontAlgn="b"/>
                      <a:r>
                        <a:rPr lang="de-AT" sz="800" b="1" i="0" u="none" strike="noStrike" dirty="0">
                          <a:solidFill>
                            <a:srgbClr val="FF0000"/>
                          </a:solidFill>
                          <a:effectLst/>
                          <a:latin typeface="Calibri"/>
                        </a:rPr>
                        <a:t> </a:t>
                      </a:r>
                    </a:p>
                  </a:txBody>
                  <a:tcPr marL="6411" marR="6411" marT="6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de-AT" sz="800" b="0" i="0" u="none" strike="noStrike">
                          <a:solidFill>
                            <a:srgbClr val="000000"/>
                          </a:solidFill>
                          <a:effectLst/>
                          <a:latin typeface="Calibri"/>
                        </a:rPr>
                        <a:t>2 Vost</a:t>
                      </a:r>
                    </a:p>
                  </a:txBody>
                  <a:tcPr marL="6411" marR="6411" marT="6411"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EBF1DE"/>
                    </a:solidFill>
                  </a:tcPr>
                </a:tc>
                <a:tc>
                  <a:txBody>
                    <a:bodyPr/>
                    <a:lstStyle/>
                    <a:p>
                      <a:pPr algn="l" fontAlgn="b"/>
                      <a:endParaRPr lang="de-AT" sz="900" b="0" i="0" u="none" strike="noStrike">
                        <a:solidFill>
                          <a:srgbClr val="000000"/>
                        </a:solidFill>
                        <a:effectLst/>
                        <a:latin typeface="Calibri"/>
                      </a:endParaRPr>
                    </a:p>
                  </a:txBody>
                  <a:tcPr marL="6411" marR="6411" marT="641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de-AT" sz="900" b="0" i="0" u="none" strike="noStrike" dirty="0">
                          <a:solidFill>
                            <a:srgbClr val="000000"/>
                          </a:solidFill>
                          <a:effectLst/>
                          <a:latin typeface="Calibri"/>
                        </a:rPr>
                        <a:t> </a:t>
                      </a:r>
                    </a:p>
                  </a:txBody>
                  <a:tcPr marL="6411" marR="6411" marT="6411"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endParaRPr lang="de-AT" sz="800" b="0" i="0" u="none" strike="noStrike">
                        <a:solidFill>
                          <a:srgbClr val="000000"/>
                        </a:solidFill>
                        <a:effectLst/>
                        <a:latin typeface="Calibri"/>
                      </a:endParaRPr>
                    </a:p>
                  </a:txBody>
                  <a:tcPr marL="6411" marR="6411" marT="6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de-AT" sz="900" b="0" i="0" u="none" strike="noStrike">
                          <a:solidFill>
                            <a:srgbClr val="000000"/>
                          </a:solidFill>
                          <a:effectLst/>
                          <a:latin typeface="Calibri"/>
                        </a:rPr>
                        <a:t> </a:t>
                      </a:r>
                    </a:p>
                  </a:txBody>
                  <a:tcPr marL="6411" marR="6411" marT="6411"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de-AT" sz="900" b="0" i="0" u="none" strike="noStrike">
                          <a:solidFill>
                            <a:srgbClr val="000000"/>
                          </a:solidFill>
                          <a:effectLst/>
                          <a:latin typeface="Calibri"/>
                        </a:rPr>
                        <a:t> </a:t>
                      </a:r>
                    </a:p>
                  </a:txBody>
                  <a:tcPr marL="6411" marR="6411" marT="641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de-AT" sz="800" b="0" i="0" u="none" strike="noStrike" dirty="0">
                          <a:solidFill>
                            <a:srgbClr val="000000"/>
                          </a:solidFill>
                          <a:effectLst/>
                          <a:latin typeface="Calibri"/>
                        </a:rPr>
                        <a:t>3 UST</a:t>
                      </a:r>
                    </a:p>
                  </a:txBody>
                  <a:tcPr marL="6411" marR="6411" marT="6411"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4D79B"/>
                    </a:solidFill>
                  </a:tcPr>
                </a:tc>
                <a:extLst>
                  <a:ext uri="{0D108BD9-81ED-4DB2-BD59-A6C34878D82A}">
                    <a16:rowId xmlns:a16="http://schemas.microsoft.com/office/drawing/2014/main" val="10023"/>
                  </a:ext>
                </a:extLst>
              </a:tr>
              <a:tr h="100117">
                <a:tc>
                  <a:txBody>
                    <a:bodyPr/>
                    <a:lstStyle/>
                    <a:p>
                      <a:pPr algn="l" fontAlgn="b"/>
                      <a:r>
                        <a:rPr lang="de-AT" sz="800" b="1" i="0" u="none" strike="noStrike" dirty="0">
                          <a:solidFill>
                            <a:srgbClr val="FF0000"/>
                          </a:solidFill>
                          <a:effectLst/>
                          <a:latin typeface="Calibri"/>
                        </a:rPr>
                        <a:t>D</a:t>
                      </a:r>
                      <a:r>
                        <a:rPr lang="de-AT" sz="800" b="1" i="0" u="none" strike="noStrike">
                          <a:solidFill>
                            <a:srgbClr val="FF0000"/>
                          </a:solidFill>
                          <a:effectLst/>
                          <a:latin typeface="Calibri"/>
                        </a:rPr>
                        <a:t>K </a:t>
                      </a:r>
                      <a:r>
                        <a:rPr lang="de-AT" sz="800" b="1" i="0" u="none" strike="noStrike" dirty="0">
                          <a:solidFill>
                            <a:srgbClr val="FF0000"/>
                          </a:solidFill>
                          <a:effectLst/>
                          <a:latin typeface="Calibri"/>
                        </a:rPr>
                        <a:t>Ausgleich</a:t>
                      </a:r>
                    </a:p>
                  </a:txBody>
                  <a:tcPr marL="6411" marR="6411" marT="6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de-AT" sz="800" b="0" i="0" u="none" strike="noStrike" dirty="0">
                          <a:solidFill>
                            <a:srgbClr val="000000"/>
                          </a:solidFill>
                          <a:effectLst/>
                          <a:latin typeface="Calibri"/>
                        </a:rPr>
                        <a:t>3 Verb DK</a:t>
                      </a:r>
                    </a:p>
                  </a:txBody>
                  <a:tcPr marL="6411" marR="6411" marT="641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4D79B"/>
                    </a:solidFill>
                  </a:tcPr>
                </a:tc>
                <a:tc>
                  <a:txBody>
                    <a:bodyPr/>
                    <a:lstStyle/>
                    <a:p>
                      <a:pPr algn="ctr" fontAlgn="b"/>
                      <a:r>
                        <a:rPr lang="de-AT" sz="800" b="0" i="0" u="none" strike="noStrike">
                          <a:solidFill>
                            <a:srgbClr val="000000"/>
                          </a:solidFill>
                          <a:effectLst/>
                          <a:latin typeface="Calibri"/>
                        </a:rPr>
                        <a:t>/</a:t>
                      </a:r>
                    </a:p>
                  </a:txBody>
                  <a:tcPr marL="6411" marR="6411" marT="641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de-AT" sz="800" b="0" i="0" u="none" strike="noStrike">
                          <a:solidFill>
                            <a:srgbClr val="000000"/>
                          </a:solidFill>
                          <a:effectLst/>
                          <a:latin typeface="Calibri"/>
                        </a:rPr>
                        <a:t>2 Bank</a:t>
                      </a:r>
                    </a:p>
                  </a:txBody>
                  <a:tcPr marL="6411" marR="6411" marT="641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BF1DE"/>
                    </a:solidFill>
                  </a:tcPr>
                </a:tc>
                <a:tc>
                  <a:txBody>
                    <a:bodyPr/>
                    <a:lstStyle/>
                    <a:p>
                      <a:pPr algn="l" fontAlgn="b"/>
                      <a:endParaRPr lang="de-AT" sz="800" b="0" i="0" u="none" strike="noStrike">
                        <a:solidFill>
                          <a:srgbClr val="000000"/>
                        </a:solidFill>
                        <a:effectLst/>
                        <a:latin typeface="Calibri"/>
                      </a:endParaRPr>
                    </a:p>
                  </a:txBody>
                  <a:tcPr marL="6411" marR="6411" marT="6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de-AT" sz="800" b="0" i="0" u="none" strike="noStrike">
                          <a:solidFill>
                            <a:srgbClr val="000000"/>
                          </a:solidFill>
                          <a:effectLst/>
                          <a:latin typeface="Calibri"/>
                        </a:rPr>
                        <a:t>2 Bank</a:t>
                      </a:r>
                    </a:p>
                  </a:txBody>
                  <a:tcPr marL="6411" marR="6411" marT="641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de-AT" sz="800" b="0" i="0" u="none" strike="noStrike">
                          <a:solidFill>
                            <a:srgbClr val="000000"/>
                          </a:solidFill>
                          <a:effectLst/>
                          <a:latin typeface="Calibri"/>
                        </a:rPr>
                        <a:t>/</a:t>
                      </a:r>
                    </a:p>
                  </a:txBody>
                  <a:tcPr marL="6411" marR="6411" marT="641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AT" sz="800" b="0" i="0" u="none" strike="noStrike" dirty="0">
                          <a:solidFill>
                            <a:srgbClr val="000000"/>
                          </a:solidFill>
                          <a:effectLst/>
                          <a:latin typeface="Calibri"/>
                        </a:rPr>
                        <a:t>2 Ford DK</a:t>
                      </a:r>
                    </a:p>
                  </a:txBody>
                  <a:tcPr marL="6411" marR="6411" marT="641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extLst>
                  <a:ext uri="{0D108BD9-81ED-4DB2-BD59-A6C34878D82A}">
                    <a16:rowId xmlns:a16="http://schemas.microsoft.com/office/drawing/2014/main" val="10024"/>
                  </a:ext>
                </a:extLst>
              </a:tr>
              <a:tr h="112007">
                <a:tc>
                  <a:txBody>
                    <a:bodyPr/>
                    <a:lstStyle/>
                    <a:p>
                      <a:pPr algn="l" fontAlgn="b"/>
                      <a:r>
                        <a:rPr lang="de-AT" sz="800" b="1" i="0" u="none" strike="noStrike" dirty="0" err="1">
                          <a:solidFill>
                            <a:srgbClr val="FF0000"/>
                          </a:solidFill>
                          <a:effectLst/>
                          <a:latin typeface="Calibri"/>
                        </a:rPr>
                        <a:t>evntuell</a:t>
                      </a:r>
                      <a:endParaRPr lang="de-AT" sz="800" b="1" i="0" u="none" strike="noStrike" dirty="0">
                        <a:solidFill>
                          <a:srgbClr val="FF0000"/>
                        </a:solidFill>
                        <a:effectLst/>
                        <a:latin typeface="Calibri"/>
                      </a:endParaRPr>
                    </a:p>
                  </a:txBody>
                  <a:tcPr marL="6411" marR="6411" marT="6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de-AT" sz="900" b="0" i="0" u="none" strike="noStrike">
                          <a:solidFill>
                            <a:srgbClr val="000000"/>
                          </a:solidFill>
                          <a:effectLst/>
                          <a:latin typeface="Calibri"/>
                        </a:rPr>
                        <a:t> </a:t>
                      </a:r>
                    </a:p>
                  </a:txBody>
                  <a:tcPr marL="6411" marR="6411" marT="6411"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de-AT" sz="900" b="0" i="0" u="none" strike="noStrike">
                          <a:solidFill>
                            <a:srgbClr val="000000"/>
                          </a:solidFill>
                          <a:effectLst/>
                          <a:latin typeface="Calibri"/>
                        </a:rPr>
                        <a:t> </a:t>
                      </a:r>
                    </a:p>
                  </a:txBody>
                  <a:tcPr marL="6411" marR="6411" marT="641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de-AT" sz="900" b="0" i="0" u="none" strike="noStrike" dirty="0">
                          <a:solidFill>
                            <a:srgbClr val="000000"/>
                          </a:solidFill>
                          <a:effectLst/>
                          <a:latin typeface="Calibri"/>
                        </a:rPr>
                        <a:t> </a:t>
                      </a:r>
                    </a:p>
                  </a:txBody>
                  <a:tcPr marL="6411" marR="6411" marT="6411"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endParaRPr lang="de-AT" sz="800" b="0" i="0" u="none" strike="noStrike">
                        <a:solidFill>
                          <a:srgbClr val="000000"/>
                        </a:solidFill>
                        <a:effectLst/>
                        <a:latin typeface="Calibri"/>
                      </a:endParaRPr>
                    </a:p>
                  </a:txBody>
                  <a:tcPr marL="6411" marR="6411" marT="6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de-AT" sz="800" b="0" i="0" u="none" strike="noStrike">
                          <a:solidFill>
                            <a:srgbClr val="000000"/>
                          </a:solidFill>
                          <a:effectLst/>
                          <a:latin typeface="Calibri"/>
                        </a:rPr>
                        <a:t>7 Spesen BK</a:t>
                      </a:r>
                    </a:p>
                  </a:txBody>
                  <a:tcPr marL="6411" marR="6411" marT="641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b"/>
                      <a:r>
                        <a:rPr lang="de-AT" sz="800" b="0" i="0" u="none" strike="noStrike">
                          <a:solidFill>
                            <a:srgbClr val="000000"/>
                          </a:solidFill>
                          <a:effectLst/>
                          <a:latin typeface="Calibri"/>
                        </a:rPr>
                        <a:t>/</a:t>
                      </a:r>
                    </a:p>
                  </a:txBody>
                  <a:tcPr marL="6411" marR="6411" marT="641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AT" sz="800" b="0" i="0" u="none" strike="noStrike" dirty="0">
                          <a:solidFill>
                            <a:srgbClr val="000000"/>
                          </a:solidFill>
                          <a:effectLst/>
                          <a:latin typeface="Calibri"/>
                        </a:rPr>
                        <a:t>2 Bank</a:t>
                      </a:r>
                    </a:p>
                  </a:txBody>
                  <a:tcPr marL="6411" marR="6411" marT="641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extLst>
                  <a:ext uri="{0D108BD9-81ED-4DB2-BD59-A6C34878D82A}">
                    <a16:rowId xmlns:a16="http://schemas.microsoft.com/office/drawing/2014/main" val="10025"/>
                  </a:ext>
                </a:extLst>
              </a:tr>
              <a:tr h="100117">
                <a:tc>
                  <a:txBody>
                    <a:bodyPr/>
                    <a:lstStyle/>
                    <a:p>
                      <a:pPr algn="l" fontAlgn="b"/>
                      <a:r>
                        <a:rPr lang="de-AT" sz="800" b="1" i="0" u="none" strike="noStrike" dirty="0">
                          <a:solidFill>
                            <a:srgbClr val="FF0000"/>
                          </a:solidFill>
                          <a:effectLst/>
                          <a:latin typeface="Calibri"/>
                        </a:rPr>
                        <a:t>Kreditkarte</a:t>
                      </a:r>
                    </a:p>
                  </a:txBody>
                  <a:tcPr marL="6411" marR="6411" marT="6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de-AT" sz="800" b="0" i="0" u="none" strike="noStrike">
                          <a:solidFill>
                            <a:srgbClr val="000000"/>
                          </a:solidFill>
                          <a:effectLst/>
                          <a:latin typeface="Calibri"/>
                        </a:rPr>
                        <a:t>5 HW Eins, 0;7;</a:t>
                      </a:r>
                    </a:p>
                  </a:txBody>
                  <a:tcPr marL="6411" marR="6411" marT="641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DE9D9"/>
                    </a:solidFill>
                  </a:tcPr>
                </a:tc>
                <a:tc>
                  <a:txBody>
                    <a:bodyPr/>
                    <a:lstStyle/>
                    <a:p>
                      <a:pPr algn="ctr" fontAlgn="b"/>
                      <a:r>
                        <a:rPr lang="de-AT" sz="800" b="0" i="0" u="none" strike="noStrike">
                          <a:solidFill>
                            <a:srgbClr val="000000"/>
                          </a:solidFill>
                          <a:effectLst/>
                          <a:latin typeface="Calibri"/>
                        </a:rPr>
                        <a:t>/</a:t>
                      </a:r>
                    </a:p>
                  </a:txBody>
                  <a:tcPr marL="6411" marR="6411" marT="641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de-AT" sz="800" b="0" i="0" u="none" strike="noStrike" dirty="0">
                          <a:solidFill>
                            <a:srgbClr val="000000"/>
                          </a:solidFill>
                          <a:effectLst/>
                          <a:latin typeface="Calibri"/>
                        </a:rPr>
                        <a:t>3 Verb KK</a:t>
                      </a:r>
                    </a:p>
                  </a:txBody>
                  <a:tcPr marL="6411" marR="6411" marT="641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E4BC"/>
                    </a:solidFill>
                  </a:tcPr>
                </a:tc>
                <a:tc>
                  <a:txBody>
                    <a:bodyPr/>
                    <a:lstStyle/>
                    <a:p>
                      <a:pPr algn="l" fontAlgn="b"/>
                      <a:endParaRPr lang="de-AT" sz="800" b="0" i="0" u="none" strike="noStrike">
                        <a:solidFill>
                          <a:srgbClr val="000000"/>
                        </a:solidFill>
                        <a:effectLst/>
                        <a:latin typeface="Calibri"/>
                      </a:endParaRPr>
                    </a:p>
                  </a:txBody>
                  <a:tcPr marL="6411" marR="6411" marT="6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de-AT" sz="800" b="0" i="0" u="none" strike="noStrike" dirty="0">
                          <a:solidFill>
                            <a:srgbClr val="000000"/>
                          </a:solidFill>
                          <a:effectLst/>
                          <a:latin typeface="Calibri"/>
                        </a:rPr>
                        <a:t>2 Ford BK</a:t>
                      </a:r>
                    </a:p>
                  </a:txBody>
                  <a:tcPr marL="6411" marR="6411" marT="641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EBF1DE"/>
                    </a:solidFill>
                  </a:tcPr>
                </a:tc>
                <a:tc>
                  <a:txBody>
                    <a:bodyPr/>
                    <a:lstStyle/>
                    <a:p>
                      <a:pPr algn="ctr" fontAlgn="b"/>
                      <a:r>
                        <a:rPr lang="de-AT" sz="800" b="0" i="0" u="none" strike="noStrike" dirty="0">
                          <a:solidFill>
                            <a:srgbClr val="000000"/>
                          </a:solidFill>
                          <a:effectLst/>
                          <a:latin typeface="Calibri"/>
                        </a:rPr>
                        <a:t>/</a:t>
                      </a:r>
                    </a:p>
                  </a:txBody>
                  <a:tcPr marL="6411" marR="6411" marT="641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de-AT" sz="800" b="0" i="0" u="none" strike="noStrike" dirty="0">
                          <a:solidFill>
                            <a:srgbClr val="000000"/>
                          </a:solidFill>
                          <a:effectLst/>
                          <a:latin typeface="Calibri"/>
                        </a:rPr>
                        <a:t>4 HW Erlöse</a:t>
                      </a:r>
                    </a:p>
                  </a:txBody>
                  <a:tcPr marL="6411" marR="6411" marT="641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AEEF3"/>
                    </a:solidFill>
                  </a:tcPr>
                </a:tc>
                <a:extLst>
                  <a:ext uri="{0D108BD9-81ED-4DB2-BD59-A6C34878D82A}">
                    <a16:rowId xmlns:a16="http://schemas.microsoft.com/office/drawing/2014/main" val="10026"/>
                  </a:ext>
                </a:extLst>
              </a:tr>
              <a:tr h="112007">
                <a:tc>
                  <a:txBody>
                    <a:bodyPr/>
                    <a:lstStyle/>
                    <a:p>
                      <a:pPr algn="l" fontAlgn="b"/>
                      <a:r>
                        <a:rPr lang="de-AT" sz="800" b="1" i="0" u="none" strike="noStrike">
                          <a:solidFill>
                            <a:srgbClr val="FF0000"/>
                          </a:solidFill>
                          <a:effectLst/>
                          <a:latin typeface="Calibri"/>
                        </a:rPr>
                        <a:t> </a:t>
                      </a:r>
                    </a:p>
                  </a:txBody>
                  <a:tcPr marL="6411" marR="6411" marT="6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de-AT" sz="800" b="0" i="0" u="none" strike="noStrike">
                          <a:solidFill>
                            <a:srgbClr val="000000"/>
                          </a:solidFill>
                          <a:effectLst/>
                          <a:latin typeface="Calibri"/>
                        </a:rPr>
                        <a:t>2 Vost</a:t>
                      </a:r>
                    </a:p>
                  </a:txBody>
                  <a:tcPr marL="6411" marR="6411" marT="6411"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EBF1DE"/>
                    </a:solidFill>
                  </a:tcPr>
                </a:tc>
                <a:tc>
                  <a:txBody>
                    <a:bodyPr/>
                    <a:lstStyle/>
                    <a:p>
                      <a:pPr algn="l" fontAlgn="b"/>
                      <a:r>
                        <a:rPr lang="de-AT" sz="900" b="0" i="0" u="none" strike="noStrike">
                          <a:solidFill>
                            <a:srgbClr val="000000"/>
                          </a:solidFill>
                          <a:effectLst/>
                          <a:latin typeface="Calibri"/>
                        </a:rPr>
                        <a:t> </a:t>
                      </a:r>
                    </a:p>
                  </a:txBody>
                  <a:tcPr marL="6411" marR="6411" marT="641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de-AT" sz="900" b="0" i="0" u="none" strike="noStrike" dirty="0">
                          <a:solidFill>
                            <a:srgbClr val="000000"/>
                          </a:solidFill>
                          <a:effectLst/>
                          <a:latin typeface="Calibri"/>
                        </a:rPr>
                        <a:t> </a:t>
                      </a:r>
                    </a:p>
                  </a:txBody>
                  <a:tcPr marL="6411" marR="6411" marT="6411"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endParaRPr lang="de-AT" sz="800" b="0" i="0" u="none" strike="noStrike">
                        <a:solidFill>
                          <a:srgbClr val="000000"/>
                        </a:solidFill>
                        <a:effectLst/>
                        <a:latin typeface="Calibri"/>
                      </a:endParaRPr>
                    </a:p>
                  </a:txBody>
                  <a:tcPr marL="6411" marR="6411" marT="6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de-AT" sz="900" b="0" i="0" u="none" strike="noStrike">
                          <a:solidFill>
                            <a:srgbClr val="000000"/>
                          </a:solidFill>
                          <a:effectLst/>
                          <a:latin typeface="Calibri"/>
                        </a:rPr>
                        <a:t> </a:t>
                      </a:r>
                    </a:p>
                  </a:txBody>
                  <a:tcPr marL="6411" marR="6411" marT="6411"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de-AT" sz="900" b="0" i="0" u="none" strike="noStrike">
                          <a:solidFill>
                            <a:srgbClr val="000000"/>
                          </a:solidFill>
                          <a:effectLst/>
                          <a:latin typeface="Calibri"/>
                        </a:rPr>
                        <a:t> </a:t>
                      </a:r>
                    </a:p>
                  </a:txBody>
                  <a:tcPr marL="6411" marR="6411" marT="641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de-AT" sz="800" b="0" i="0" u="none" strike="noStrike" dirty="0">
                          <a:solidFill>
                            <a:srgbClr val="000000"/>
                          </a:solidFill>
                          <a:effectLst/>
                          <a:latin typeface="Calibri"/>
                        </a:rPr>
                        <a:t>3 UST</a:t>
                      </a:r>
                    </a:p>
                  </a:txBody>
                  <a:tcPr marL="6411" marR="6411" marT="6411"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4D79B"/>
                    </a:solidFill>
                  </a:tcPr>
                </a:tc>
                <a:extLst>
                  <a:ext uri="{0D108BD9-81ED-4DB2-BD59-A6C34878D82A}">
                    <a16:rowId xmlns:a16="http://schemas.microsoft.com/office/drawing/2014/main" val="10027"/>
                  </a:ext>
                </a:extLst>
              </a:tr>
              <a:tr h="100117">
                <a:tc>
                  <a:txBody>
                    <a:bodyPr/>
                    <a:lstStyle/>
                    <a:p>
                      <a:pPr algn="l" fontAlgn="b"/>
                      <a:r>
                        <a:rPr lang="de-AT" sz="800" b="1" i="0" u="none" strike="noStrike" dirty="0">
                          <a:solidFill>
                            <a:srgbClr val="FF0000"/>
                          </a:solidFill>
                          <a:effectLst/>
                          <a:latin typeface="Calibri"/>
                        </a:rPr>
                        <a:t>KK Ausgleich</a:t>
                      </a:r>
                    </a:p>
                  </a:txBody>
                  <a:tcPr marL="6411" marR="6411" marT="6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de-AT" sz="800" b="0" i="0" u="none" strike="noStrike" dirty="0">
                          <a:solidFill>
                            <a:srgbClr val="000000"/>
                          </a:solidFill>
                          <a:effectLst/>
                          <a:latin typeface="Calibri"/>
                        </a:rPr>
                        <a:t>3 Verb KK</a:t>
                      </a:r>
                    </a:p>
                  </a:txBody>
                  <a:tcPr marL="6411" marR="6411" marT="641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4D79B"/>
                    </a:solidFill>
                  </a:tcPr>
                </a:tc>
                <a:tc>
                  <a:txBody>
                    <a:bodyPr/>
                    <a:lstStyle/>
                    <a:p>
                      <a:pPr algn="ctr" fontAlgn="b"/>
                      <a:r>
                        <a:rPr lang="de-AT" sz="800" b="0" i="0" u="none" strike="noStrike">
                          <a:solidFill>
                            <a:srgbClr val="000000"/>
                          </a:solidFill>
                          <a:effectLst/>
                          <a:latin typeface="Calibri"/>
                        </a:rPr>
                        <a:t>/</a:t>
                      </a:r>
                    </a:p>
                  </a:txBody>
                  <a:tcPr marL="6411" marR="6411" marT="641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de-AT" sz="800" b="0" i="0" u="none" strike="noStrike" dirty="0">
                          <a:solidFill>
                            <a:srgbClr val="000000"/>
                          </a:solidFill>
                          <a:effectLst/>
                          <a:latin typeface="Calibri"/>
                        </a:rPr>
                        <a:t>2 Bank</a:t>
                      </a:r>
                    </a:p>
                  </a:txBody>
                  <a:tcPr marL="6411" marR="6411" marT="641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BF1DE"/>
                    </a:solidFill>
                  </a:tcPr>
                </a:tc>
                <a:tc>
                  <a:txBody>
                    <a:bodyPr/>
                    <a:lstStyle/>
                    <a:p>
                      <a:pPr algn="l" fontAlgn="b"/>
                      <a:endParaRPr lang="de-AT" sz="800" b="0" i="0" u="none" strike="noStrike">
                        <a:solidFill>
                          <a:srgbClr val="000000"/>
                        </a:solidFill>
                        <a:effectLst/>
                        <a:latin typeface="Calibri"/>
                      </a:endParaRPr>
                    </a:p>
                  </a:txBody>
                  <a:tcPr marL="6411" marR="6411" marT="6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de-AT" sz="800" b="0" i="0" u="none" strike="noStrike">
                          <a:solidFill>
                            <a:srgbClr val="000000"/>
                          </a:solidFill>
                          <a:effectLst/>
                          <a:latin typeface="Calibri"/>
                        </a:rPr>
                        <a:t>2 Bank</a:t>
                      </a:r>
                    </a:p>
                  </a:txBody>
                  <a:tcPr marL="6411" marR="6411" marT="641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EBF1DE"/>
                    </a:solidFill>
                  </a:tcPr>
                </a:tc>
                <a:tc>
                  <a:txBody>
                    <a:bodyPr/>
                    <a:lstStyle/>
                    <a:p>
                      <a:pPr algn="ctr" fontAlgn="b"/>
                      <a:r>
                        <a:rPr lang="de-AT" sz="800" b="0" i="0" u="none" strike="noStrike">
                          <a:solidFill>
                            <a:srgbClr val="000000"/>
                          </a:solidFill>
                          <a:effectLst/>
                          <a:latin typeface="Calibri"/>
                        </a:rPr>
                        <a:t>/</a:t>
                      </a:r>
                    </a:p>
                  </a:txBody>
                  <a:tcPr marL="6411" marR="6411" marT="641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de-AT" sz="800" b="0" i="0" u="none" strike="noStrike" dirty="0">
                          <a:solidFill>
                            <a:srgbClr val="000000"/>
                          </a:solidFill>
                          <a:effectLst/>
                          <a:latin typeface="Calibri"/>
                        </a:rPr>
                        <a:t>2 Ford BK</a:t>
                      </a:r>
                    </a:p>
                  </a:txBody>
                  <a:tcPr marL="6411" marR="6411" marT="641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BF1DE"/>
                    </a:solidFill>
                  </a:tcPr>
                </a:tc>
                <a:extLst>
                  <a:ext uri="{0D108BD9-81ED-4DB2-BD59-A6C34878D82A}">
                    <a16:rowId xmlns:a16="http://schemas.microsoft.com/office/drawing/2014/main" val="10028"/>
                  </a:ext>
                </a:extLst>
              </a:tr>
              <a:tr h="112007">
                <a:tc>
                  <a:txBody>
                    <a:bodyPr/>
                    <a:lstStyle/>
                    <a:p>
                      <a:pPr algn="l" fontAlgn="b"/>
                      <a:r>
                        <a:rPr lang="de-AT" sz="800" b="1" i="0" u="none" strike="noStrike" dirty="0">
                          <a:solidFill>
                            <a:srgbClr val="FF0000"/>
                          </a:solidFill>
                          <a:effectLst/>
                          <a:latin typeface="Calibri"/>
                        </a:rPr>
                        <a:t> </a:t>
                      </a:r>
                    </a:p>
                  </a:txBody>
                  <a:tcPr marL="6411" marR="6411" marT="6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de-AT" sz="900" b="0" i="0" u="none" strike="noStrike">
                          <a:solidFill>
                            <a:srgbClr val="000000"/>
                          </a:solidFill>
                          <a:effectLst/>
                          <a:latin typeface="Calibri"/>
                        </a:rPr>
                        <a:t> </a:t>
                      </a:r>
                    </a:p>
                  </a:txBody>
                  <a:tcPr marL="6411" marR="6411" marT="641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de-AT" sz="900" b="0" i="0" u="none" strike="noStrike">
                        <a:solidFill>
                          <a:srgbClr val="000000"/>
                        </a:solidFill>
                        <a:effectLst/>
                        <a:latin typeface="Calibri"/>
                      </a:endParaRPr>
                    </a:p>
                  </a:txBody>
                  <a:tcPr marL="6411" marR="6411" marT="6411" marB="0" anchor="b">
                    <a:lnL>
                      <a:noFill/>
                    </a:lnL>
                    <a:lnR>
                      <a:noFill/>
                    </a:lnR>
                    <a:lnT>
                      <a:noFill/>
                    </a:lnT>
                    <a:lnB>
                      <a:noFill/>
                    </a:lnB>
                  </a:tcPr>
                </a:tc>
                <a:tc>
                  <a:txBody>
                    <a:bodyPr/>
                    <a:lstStyle/>
                    <a:p>
                      <a:pPr algn="l" fontAlgn="b"/>
                      <a:r>
                        <a:rPr lang="de-AT" sz="900" b="0" i="0" u="none" strike="noStrike" dirty="0">
                          <a:solidFill>
                            <a:srgbClr val="000000"/>
                          </a:solidFill>
                          <a:effectLst/>
                          <a:latin typeface="Calibri"/>
                        </a:rPr>
                        <a:t> </a:t>
                      </a:r>
                    </a:p>
                  </a:txBody>
                  <a:tcPr marL="6411" marR="6411" marT="641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de-AT" sz="800" b="0" i="0" u="none" strike="noStrike">
                        <a:solidFill>
                          <a:srgbClr val="000000"/>
                        </a:solidFill>
                        <a:effectLst/>
                        <a:latin typeface="Calibri"/>
                      </a:endParaRPr>
                    </a:p>
                  </a:txBody>
                  <a:tcPr marL="6411" marR="6411" marT="6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de-AT" sz="800" b="0" i="0" u="none" strike="noStrike">
                          <a:solidFill>
                            <a:srgbClr val="000000"/>
                          </a:solidFill>
                          <a:effectLst/>
                          <a:latin typeface="Calibri"/>
                        </a:rPr>
                        <a:t>7 Prov u Geb</a:t>
                      </a:r>
                    </a:p>
                  </a:txBody>
                  <a:tcPr marL="6411" marR="6411" marT="6411" marB="0" anchor="b">
                    <a:lnL w="6350" cap="flat" cmpd="sng" algn="ctr">
                      <a:solidFill>
                        <a:srgbClr val="000000"/>
                      </a:solidFill>
                      <a:prstDash val="solid"/>
                      <a:round/>
                      <a:headEnd type="none" w="med" len="med"/>
                      <a:tailEnd type="none" w="med" len="med"/>
                    </a:lnL>
                    <a:lnR>
                      <a:noFill/>
                    </a:lnR>
                    <a:lnT>
                      <a:noFill/>
                    </a:lnT>
                    <a:lnB>
                      <a:noFill/>
                    </a:lnB>
                    <a:solidFill>
                      <a:srgbClr val="FDE9D9"/>
                    </a:solidFill>
                  </a:tcPr>
                </a:tc>
                <a:tc>
                  <a:txBody>
                    <a:bodyPr/>
                    <a:lstStyle/>
                    <a:p>
                      <a:pPr algn="l" fontAlgn="b"/>
                      <a:endParaRPr lang="de-AT" sz="900" b="0" i="0" u="none" strike="noStrike">
                        <a:solidFill>
                          <a:srgbClr val="000000"/>
                        </a:solidFill>
                        <a:effectLst/>
                        <a:latin typeface="Calibri"/>
                      </a:endParaRPr>
                    </a:p>
                  </a:txBody>
                  <a:tcPr marL="6411" marR="6411" marT="6411" marB="0" anchor="b">
                    <a:lnL>
                      <a:noFill/>
                    </a:lnL>
                    <a:lnR>
                      <a:noFill/>
                    </a:lnR>
                    <a:lnT>
                      <a:noFill/>
                    </a:lnT>
                    <a:lnB>
                      <a:noFill/>
                    </a:lnB>
                  </a:tcPr>
                </a:tc>
                <a:tc>
                  <a:txBody>
                    <a:bodyPr/>
                    <a:lstStyle/>
                    <a:p>
                      <a:pPr algn="l" fontAlgn="b"/>
                      <a:r>
                        <a:rPr lang="de-AT" sz="900" b="0" i="0" u="none" strike="noStrike" dirty="0">
                          <a:solidFill>
                            <a:srgbClr val="000000"/>
                          </a:solidFill>
                          <a:effectLst/>
                          <a:latin typeface="Calibri"/>
                        </a:rPr>
                        <a:t> </a:t>
                      </a:r>
                    </a:p>
                  </a:txBody>
                  <a:tcPr marL="6411" marR="6411" marT="6411"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29"/>
                  </a:ext>
                </a:extLst>
              </a:tr>
              <a:tr h="112007">
                <a:tc>
                  <a:txBody>
                    <a:bodyPr/>
                    <a:lstStyle/>
                    <a:p>
                      <a:pPr algn="l" fontAlgn="b"/>
                      <a:r>
                        <a:rPr lang="de-AT" sz="800" b="1" i="0" u="none" strike="noStrike" dirty="0">
                          <a:solidFill>
                            <a:srgbClr val="000000"/>
                          </a:solidFill>
                          <a:effectLst/>
                          <a:latin typeface="Calibri"/>
                        </a:rPr>
                        <a:t> </a:t>
                      </a:r>
                    </a:p>
                  </a:txBody>
                  <a:tcPr marL="6411" marR="6411" marT="6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de-AT" sz="900" b="0" i="0" u="none" strike="noStrike" dirty="0">
                          <a:solidFill>
                            <a:srgbClr val="000000"/>
                          </a:solidFill>
                          <a:effectLst/>
                          <a:latin typeface="Calibri"/>
                        </a:rPr>
                        <a:t> </a:t>
                      </a:r>
                    </a:p>
                  </a:txBody>
                  <a:tcPr marL="6411" marR="6411" marT="6411"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de-AT" sz="900" b="0" i="0" u="none" strike="noStrike" dirty="0">
                          <a:solidFill>
                            <a:srgbClr val="000000"/>
                          </a:solidFill>
                          <a:effectLst/>
                          <a:latin typeface="Calibri"/>
                        </a:rPr>
                        <a:t> </a:t>
                      </a:r>
                    </a:p>
                  </a:txBody>
                  <a:tcPr marL="6411" marR="6411" marT="641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de-AT" sz="900" b="0" i="0" u="none" strike="noStrike" dirty="0">
                          <a:solidFill>
                            <a:srgbClr val="000000"/>
                          </a:solidFill>
                          <a:effectLst/>
                          <a:latin typeface="Calibri"/>
                        </a:rPr>
                        <a:t> </a:t>
                      </a:r>
                    </a:p>
                  </a:txBody>
                  <a:tcPr marL="6411" marR="6411" marT="6411"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endParaRPr lang="de-AT" sz="800" b="0" i="0" u="none" strike="noStrike">
                        <a:solidFill>
                          <a:srgbClr val="000000"/>
                        </a:solidFill>
                        <a:effectLst/>
                        <a:latin typeface="Calibri"/>
                      </a:endParaRPr>
                    </a:p>
                  </a:txBody>
                  <a:tcPr marL="6411" marR="6411" marT="6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de-AT" sz="800" b="0" i="0" u="none" strike="noStrike">
                          <a:solidFill>
                            <a:srgbClr val="000000"/>
                          </a:solidFill>
                          <a:effectLst/>
                          <a:latin typeface="Calibri"/>
                        </a:rPr>
                        <a:t>2 Vost</a:t>
                      </a:r>
                    </a:p>
                  </a:txBody>
                  <a:tcPr marL="6411" marR="6411" marT="6411"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EBF1DE"/>
                    </a:solidFill>
                  </a:tcPr>
                </a:tc>
                <a:tc>
                  <a:txBody>
                    <a:bodyPr/>
                    <a:lstStyle/>
                    <a:p>
                      <a:pPr algn="l" fontAlgn="b"/>
                      <a:r>
                        <a:rPr lang="de-AT" sz="900" b="0" i="0" u="none" strike="noStrike">
                          <a:solidFill>
                            <a:srgbClr val="000000"/>
                          </a:solidFill>
                          <a:effectLst/>
                          <a:latin typeface="Calibri"/>
                        </a:rPr>
                        <a:t> </a:t>
                      </a:r>
                    </a:p>
                  </a:txBody>
                  <a:tcPr marL="6411" marR="6411" marT="641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de-AT" sz="900" b="0" i="0" u="none" strike="noStrike" dirty="0">
                          <a:solidFill>
                            <a:srgbClr val="000000"/>
                          </a:solidFill>
                          <a:effectLst/>
                          <a:latin typeface="Calibri"/>
                        </a:rPr>
                        <a:t> </a:t>
                      </a:r>
                    </a:p>
                  </a:txBody>
                  <a:tcPr marL="6411" marR="6411" marT="6411"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30"/>
                  </a:ext>
                </a:extLst>
              </a:tr>
            </a:tbl>
          </a:graphicData>
        </a:graphic>
      </p:graphicFrame>
      <p:graphicFrame>
        <p:nvGraphicFramePr>
          <p:cNvPr id="20" name="Tabelle 19"/>
          <p:cNvGraphicFramePr>
            <a:graphicFrameLocks noGrp="1"/>
          </p:cNvGraphicFramePr>
          <p:nvPr>
            <p:extLst>
              <p:ext uri="{D42A27DB-BD31-4B8C-83A1-F6EECF244321}">
                <p14:modId xmlns:p14="http://schemas.microsoft.com/office/powerpoint/2010/main" val="3823816939"/>
              </p:ext>
            </p:extLst>
          </p:nvPr>
        </p:nvGraphicFramePr>
        <p:xfrm>
          <a:off x="5854341" y="5402684"/>
          <a:ext cx="3205244" cy="1440160"/>
        </p:xfrm>
        <a:graphic>
          <a:graphicData uri="http://schemas.openxmlformats.org/drawingml/2006/table">
            <a:tbl>
              <a:tblPr/>
              <a:tblGrid>
                <a:gridCol w="1621068">
                  <a:extLst>
                    <a:ext uri="{9D8B030D-6E8A-4147-A177-3AD203B41FA5}">
                      <a16:colId xmlns:a16="http://schemas.microsoft.com/office/drawing/2014/main" val="20000"/>
                    </a:ext>
                  </a:extLst>
                </a:gridCol>
                <a:gridCol w="805521">
                  <a:extLst>
                    <a:ext uri="{9D8B030D-6E8A-4147-A177-3AD203B41FA5}">
                      <a16:colId xmlns:a16="http://schemas.microsoft.com/office/drawing/2014/main" val="20001"/>
                    </a:ext>
                  </a:extLst>
                </a:gridCol>
                <a:gridCol w="145698">
                  <a:extLst>
                    <a:ext uri="{9D8B030D-6E8A-4147-A177-3AD203B41FA5}">
                      <a16:colId xmlns:a16="http://schemas.microsoft.com/office/drawing/2014/main" val="20002"/>
                    </a:ext>
                  </a:extLst>
                </a:gridCol>
                <a:gridCol w="632957">
                  <a:extLst>
                    <a:ext uri="{9D8B030D-6E8A-4147-A177-3AD203B41FA5}">
                      <a16:colId xmlns:a16="http://schemas.microsoft.com/office/drawing/2014/main" val="20003"/>
                    </a:ext>
                  </a:extLst>
                </a:gridCol>
              </a:tblGrid>
              <a:tr h="144016">
                <a:tc>
                  <a:txBody>
                    <a:bodyPr/>
                    <a:lstStyle/>
                    <a:p>
                      <a:pPr algn="l" fontAlgn="b"/>
                      <a:r>
                        <a:rPr lang="de-AT" sz="800" b="1" i="0" u="none" strike="noStrike" dirty="0">
                          <a:solidFill>
                            <a:srgbClr val="FF0000"/>
                          </a:solidFill>
                          <a:effectLst/>
                          <a:latin typeface="Calibri"/>
                        </a:rPr>
                        <a:t>Bankkonto</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AT" sz="800" b="0" i="0" u="none" strike="noStrike">
                        <a:solidFill>
                          <a:srgbClr val="000000"/>
                        </a:solidFill>
                        <a:effectLst/>
                        <a:latin typeface="Calibri"/>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de-AT" sz="800" b="0" i="0" u="none" strike="noStrike">
                        <a:solidFill>
                          <a:srgbClr val="000000"/>
                        </a:solidFill>
                        <a:effectLst/>
                        <a:latin typeface="Calibri"/>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AT" sz="800" b="0" i="0" u="none" strike="noStrike">
                        <a:solidFill>
                          <a:srgbClr val="000000"/>
                        </a:solidFill>
                        <a:effectLst/>
                        <a:latin typeface="Calibri"/>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44016">
                <a:tc>
                  <a:txBody>
                    <a:bodyPr/>
                    <a:lstStyle/>
                    <a:p>
                      <a:pPr algn="l" fontAlgn="b"/>
                      <a:r>
                        <a:rPr lang="de-AT" sz="800" b="0" i="0" u="none" strike="noStrike" dirty="0">
                          <a:solidFill>
                            <a:srgbClr val="FF0000"/>
                          </a:solidFill>
                          <a:effectLst/>
                          <a:latin typeface="Calibri"/>
                        </a:rPr>
                        <a:t>Bareinzahlung auf das Bankkonto (K)</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AT" sz="800" b="0" i="0" u="none" strike="noStrike">
                          <a:solidFill>
                            <a:srgbClr val="000000"/>
                          </a:solidFill>
                          <a:effectLst/>
                          <a:latin typeface="Calibri"/>
                        </a:rPr>
                        <a:t>2 BVMB</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de-AT" sz="800" b="0" i="0" u="none" strike="noStrike">
                          <a:solidFill>
                            <a:srgbClr val="000000"/>
                          </a:solidFill>
                          <a:effectLst/>
                          <a:latin typeface="Calibri"/>
                        </a:rPr>
                        <a:t>/</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AT" sz="800" b="0" i="0" u="none" strike="noStrike">
                          <a:solidFill>
                            <a:srgbClr val="000000"/>
                          </a:solidFill>
                          <a:effectLst/>
                          <a:latin typeface="Calibri"/>
                        </a:rPr>
                        <a:t>2 Kassa</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extLst>
                  <a:ext uri="{0D108BD9-81ED-4DB2-BD59-A6C34878D82A}">
                    <a16:rowId xmlns:a16="http://schemas.microsoft.com/office/drawing/2014/main" val="10001"/>
                  </a:ext>
                </a:extLst>
              </a:tr>
              <a:tr h="144016">
                <a:tc>
                  <a:txBody>
                    <a:bodyPr/>
                    <a:lstStyle/>
                    <a:p>
                      <a:pPr algn="l" fontAlgn="b"/>
                      <a:r>
                        <a:rPr lang="de-AT" sz="800" b="0" i="0" u="none" strike="noStrike" dirty="0">
                          <a:solidFill>
                            <a:srgbClr val="FF0000"/>
                          </a:solidFill>
                          <a:effectLst/>
                          <a:latin typeface="Calibri"/>
                        </a:rPr>
                        <a:t>Bareinzahlung auf das Bankkonto (B)</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AT" sz="800" b="0" i="0" u="none" strike="noStrike">
                          <a:solidFill>
                            <a:srgbClr val="000000"/>
                          </a:solidFill>
                          <a:effectLst/>
                          <a:latin typeface="Calibri"/>
                        </a:rPr>
                        <a:t>2 Bank</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de-AT" sz="800" b="0" i="0" u="none" strike="noStrike" dirty="0">
                          <a:solidFill>
                            <a:srgbClr val="000000"/>
                          </a:solidFill>
                          <a:effectLst/>
                          <a:latin typeface="Calibri"/>
                        </a:rPr>
                        <a:t>/</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AT" sz="800" b="0" i="0" u="none" strike="noStrike" dirty="0">
                          <a:solidFill>
                            <a:srgbClr val="000000"/>
                          </a:solidFill>
                          <a:effectLst/>
                          <a:latin typeface="Calibri"/>
                        </a:rPr>
                        <a:t>2 BVMB</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extLst>
                  <a:ext uri="{0D108BD9-81ED-4DB2-BD59-A6C34878D82A}">
                    <a16:rowId xmlns:a16="http://schemas.microsoft.com/office/drawing/2014/main" val="10002"/>
                  </a:ext>
                </a:extLst>
              </a:tr>
              <a:tr h="144016">
                <a:tc>
                  <a:txBody>
                    <a:bodyPr/>
                    <a:lstStyle/>
                    <a:p>
                      <a:pPr algn="l" fontAlgn="b"/>
                      <a:r>
                        <a:rPr lang="de-AT" sz="800" b="0" i="0" u="none" strike="noStrike" dirty="0">
                          <a:solidFill>
                            <a:srgbClr val="FF0000"/>
                          </a:solidFill>
                          <a:effectLst/>
                          <a:latin typeface="Calibri"/>
                        </a:rPr>
                        <a:t>Barabhebung vom Bankkonto (K)</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AT" sz="800" b="0" i="0" u="none" strike="noStrike" dirty="0">
                          <a:solidFill>
                            <a:srgbClr val="000000"/>
                          </a:solidFill>
                          <a:effectLst/>
                          <a:latin typeface="Calibri"/>
                        </a:rPr>
                        <a:t>2 Kassa</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de-AT" sz="800" b="0" i="0" u="none" strike="noStrike">
                          <a:solidFill>
                            <a:srgbClr val="000000"/>
                          </a:solidFill>
                          <a:effectLst/>
                          <a:latin typeface="Calibri"/>
                        </a:rPr>
                        <a:t>/</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AT" sz="800" b="0" i="0" u="none" strike="noStrike" dirty="0">
                          <a:solidFill>
                            <a:srgbClr val="000000"/>
                          </a:solidFill>
                          <a:effectLst/>
                          <a:latin typeface="Calibri"/>
                        </a:rPr>
                        <a:t>2 BVMB</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extLst>
                  <a:ext uri="{0D108BD9-81ED-4DB2-BD59-A6C34878D82A}">
                    <a16:rowId xmlns:a16="http://schemas.microsoft.com/office/drawing/2014/main" val="10003"/>
                  </a:ext>
                </a:extLst>
              </a:tr>
              <a:tr h="144016">
                <a:tc>
                  <a:txBody>
                    <a:bodyPr/>
                    <a:lstStyle/>
                    <a:p>
                      <a:pPr algn="l" fontAlgn="b"/>
                      <a:r>
                        <a:rPr lang="de-AT" sz="800" b="0" i="0" u="none" strike="noStrike" dirty="0">
                          <a:solidFill>
                            <a:srgbClr val="FF0000"/>
                          </a:solidFill>
                          <a:effectLst/>
                          <a:latin typeface="Calibri"/>
                        </a:rPr>
                        <a:t>Barabhebung vom Bankkonto (B)</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AT" sz="800" b="0" i="0" u="none" strike="noStrike">
                          <a:solidFill>
                            <a:srgbClr val="000000"/>
                          </a:solidFill>
                          <a:effectLst/>
                          <a:latin typeface="Calibri"/>
                        </a:rPr>
                        <a:t>2 BVMB</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de-AT" sz="800" b="0" i="0" u="none" strike="noStrike">
                          <a:solidFill>
                            <a:srgbClr val="000000"/>
                          </a:solidFill>
                          <a:effectLst/>
                          <a:latin typeface="Calibri"/>
                        </a:rPr>
                        <a:t>/</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AT" sz="800" b="0" i="0" u="none" strike="noStrike" dirty="0">
                          <a:solidFill>
                            <a:srgbClr val="000000"/>
                          </a:solidFill>
                          <a:effectLst/>
                          <a:latin typeface="Calibri"/>
                        </a:rPr>
                        <a:t>2 Bank</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extLst>
                  <a:ext uri="{0D108BD9-81ED-4DB2-BD59-A6C34878D82A}">
                    <a16:rowId xmlns:a16="http://schemas.microsoft.com/office/drawing/2014/main" val="10004"/>
                  </a:ext>
                </a:extLst>
              </a:tr>
              <a:tr h="144016">
                <a:tc>
                  <a:txBody>
                    <a:bodyPr/>
                    <a:lstStyle/>
                    <a:p>
                      <a:pPr algn="l" fontAlgn="b"/>
                      <a:endParaRPr lang="de-AT" sz="800" b="0" i="0" u="none" strike="noStrike" dirty="0">
                        <a:solidFill>
                          <a:srgbClr val="FF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de-AT" sz="800" b="0" i="0" u="none" strike="noStrike">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endParaRPr lang="de-AT" sz="800" b="0" i="0" u="none" strike="noStrike">
                        <a:solidFill>
                          <a:srgbClr val="000000"/>
                        </a:solidFill>
                        <a:effectLst/>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de-AT" sz="800" b="0" i="0" u="none" strike="noStrike" dirty="0">
                        <a:solidFill>
                          <a:srgbClr val="000000"/>
                        </a:solidFill>
                        <a:effectLst/>
                        <a:latin typeface="Calibri"/>
                      </a:endParaRP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0005"/>
                  </a:ext>
                </a:extLst>
              </a:tr>
              <a:tr h="144016">
                <a:tc>
                  <a:txBody>
                    <a:bodyPr/>
                    <a:lstStyle/>
                    <a:p>
                      <a:pPr algn="l" fontAlgn="b"/>
                      <a:r>
                        <a:rPr lang="de-AT" sz="800" b="0" i="0" u="none" strike="noStrike" dirty="0">
                          <a:solidFill>
                            <a:srgbClr val="FF0000"/>
                          </a:solidFill>
                          <a:effectLst/>
                          <a:latin typeface="Calibri"/>
                        </a:rPr>
                        <a:t>Habenzinsen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AT" sz="800" b="0" i="0" u="none" strike="noStrike">
                          <a:solidFill>
                            <a:srgbClr val="000000"/>
                          </a:solidFill>
                          <a:effectLst/>
                          <a:latin typeface="Calibri"/>
                        </a:rPr>
                        <a:t>2 Bank</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de-AT" sz="800" b="0" i="0" u="none" strike="noStrike">
                          <a:solidFill>
                            <a:srgbClr val="000000"/>
                          </a:solidFill>
                          <a:effectLst/>
                          <a:latin typeface="Calibri"/>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AT" sz="800" b="0" i="0" u="none" strike="noStrike" dirty="0">
                          <a:solidFill>
                            <a:srgbClr val="000000"/>
                          </a:solidFill>
                          <a:effectLst/>
                          <a:latin typeface="Calibri"/>
                        </a:rPr>
                        <a:t>8 Zinserträge</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0006"/>
                  </a:ext>
                </a:extLst>
              </a:tr>
              <a:tr h="144016">
                <a:tc>
                  <a:txBody>
                    <a:bodyPr/>
                    <a:lstStyle/>
                    <a:p>
                      <a:pPr algn="l" fontAlgn="b"/>
                      <a:r>
                        <a:rPr lang="de-AT" sz="800" b="0" i="0" u="none" strike="noStrike">
                          <a:solidFill>
                            <a:srgbClr val="FF0000"/>
                          </a:solidFill>
                          <a:effectLst/>
                          <a:latin typeface="Calibri"/>
                        </a:rPr>
                        <a:t>KEST (25% von Habenzinsen)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AT" sz="800" b="0" i="0" u="none" strike="noStrike">
                          <a:solidFill>
                            <a:srgbClr val="000000"/>
                          </a:solidFill>
                          <a:effectLst/>
                          <a:latin typeface="Calibri"/>
                        </a:rPr>
                        <a:t>8 Zinserträge</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b"/>
                      <a:r>
                        <a:rPr lang="de-AT" sz="800" b="0" i="0" u="none" strike="noStrike" dirty="0">
                          <a:solidFill>
                            <a:srgbClr val="000000"/>
                          </a:solidFill>
                          <a:effectLst/>
                          <a:latin typeface="Calibri"/>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AT" sz="800" b="0" i="0" u="none" strike="noStrike" dirty="0">
                          <a:solidFill>
                            <a:srgbClr val="000000"/>
                          </a:solidFill>
                          <a:effectLst/>
                          <a:latin typeface="Calibri"/>
                        </a:rPr>
                        <a:t>2 Bank</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extLst>
                  <a:ext uri="{0D108BD9-81ED-4DB2-BD59-A6C34878D82A}">
                    <a16:rowId xmlns:a16="http://schemas.microsoft.com/office/drawing/2014/main" val="10007"/>
                  </a:ext>
                </a:extLst>
              </a:tr>
              <a:tr h="144016">
                <a:tc>
                  <a:txBody>
                    <a:bodyPr/>
                    <a:lstStyle/>
                    <a:p>
                      <a:pPr algn="l" fontAlgn="b"/>
                      <a:r>
                        <a:rPr lang="de-AT" sz="800" b="0" i="0" u="none" strike="noStrike">
                          <a:solidFill>
                            <a:srgbClr val="FF0000"/>
                          </a:solidFill>
                          <a:effectLst/>
                          <a:latin typeface="Calibri"/>
                        </a:rPr>
                        <a:t>Sollzinsen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AT" sz="800" b="0" i="0" u="none" strike="noStrike">
                          <a:solidFill>
                            <a:srgbClr val="000000"/>
                          </a:solidFill>
                          <a:effectLst/>
                          <a:latin typeface="Calibri"/>
                        </a:rPr>
                        <a:t>8 Zinsaufwand</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b"/>
                      <a:r>
                        <a:rPr lang="de-AT" sz="800" b="0" i="0" u="none" strike="noStrike">
                          <a:solidFill>
                            <a:srgbClr val="000000"/>
                          </a:solidFill>
                          <a:effectLst/>
                          <a:latin typeface="Calibri"/>
                        </a:rPr>
                        <a:t>/</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AT" sz="800" b="0" i="0" u="none" strike="noStrike">
                          <a:solidFill>
                            <a:srgbClr val="000000"/>
                          </a:solidFill>
                          <a:effectLst/>
                          <a:latin typeface="Calibri"/>
                        </a:rPr>
                        <a:t>2 Bank</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extLst>
                  <a:ext uri="{0D108BD9-81ED-4DB2-BD59-A6C34878D82A}">
                    <a16:rowId xmlns:a16="http://schemas.microsoft.com/office/drawing/2014/main" val="10008"/>
                  </a:ext>
                </a:extLst>
              </a:tr>
              <a:tr h="144016">
                <a:tc>
                  <a:txBody>
                    <a:bodyPr/>
                    <a:lstStyle/>
                    <a:p>
                      <a:pPr algn="l" fontAlgn="b"/>
                      <a:r>
                        <a:rPr lang="de-AT" sz="800" b="0" i="0" u="none" strike="noStrike" dirty="0">
                          <a:solidFill>
                            <a:srgbClr val="FF0000"/>
                          </a:solidFill>
                          <a:effectLst/>
                          <a:latin typeface="Calibri"/>
                        </a:rPr>
                        <a:t>Spesen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AT" sz="800" b="0" i="0" u="none" strike="noStrike" dirty="0">
                          <a:solidFill>
                            <a:srgbClr val="000000"/>
                          </a:solidFill>
                          <a:effectLst/>
                          <a:latin typeface="Calibri"/>
                        </a:rPr>
                        <a:t>7 Spesen GV</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b"/>
                      <a:r>
                        <a:rPr lang="de-AT" sz="800" b="0" i="0" u="none" strike="noStrike" dirty="0">
                          <a:solidFill>
                            <a:srgbClr val="000000"/>
                          </a:solidFill>
                          <a:effectLst/>
                          <a:latin typeface="Calibri"/>
                        </a:rPr>
                        <a:t>/</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AT" sz="800" b="0" i="0" u="none" strike="noStrike" dirty="0">
                          <a:solidFill>
                            <a:srgbClr val="000000"/>
                          </a:solidFill>
                          <a:effectLst/>
                          <a:latin typeface="Calibri"/>
                        </a:rPr>
                        <a:t>2 Bank</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extLst>
                  <a:ext uri="{0D108BD9-81ED-4DB2-BD59-A6C34878D82A}">
                    <a16:rowId xmlns:a16="http://schemas.microsoft.com/office/drawing/2014/main" val="10009"/>
                  </a:ext>
                </a:extLst>
              </a:tr>
            </a:tbl>
          </a:graphicData>
        </a:graphic>
      </p:graphicFrame>
      <p:graphicFrame>
        <p:nvGraphicFramePr>
          <p:cNvPr id="24" name="Tabelle 23"/>
          <p:cNvGraphicFramePr>
            <a:graphicFrameLocks noGrp="1"/>
          </p:cNvGraphicFramePr>
          <p:nvPr>
            <p:extLst>
              <p:ext uri="{D42A27DB-BD31-4B8C-83A1-F6EECF244321}">
                <p14:modId xmlns:p14="http://schemas.microsoft.com/office/powerpoint/2010/main" val="3188591442"/>
              </p:ext>
            </p:extLst>
          </p:nvPr>
        </p:nvGraphicFramePr>
        <p:xfrm>
          <a:off x="44068" y="5710339"/>
          <a:ext cx="2511575" cy="1177150"/>
        </p:xfrm>
        <a:graphic>
          <a:graphicData uri="http://schemas.openxmlformats.org/drawingml/2006/table">
            <a:tbl>
              <a:tblPr/>
              <a:tblGrid>
                <a:gridCol w="1052038">
                  <a:extLst>
                    <a:ext uri="{9D8B030D-6E8A-4147-A177-3AD203B41FA5}">
                      <a16:colId xmlns:a16="http://schemas.microsoft.com/office/drawing/2014/main" val="20000"/>
                    </a:ext>
                  </a:extLst>
                </a:gridCol>
                <a:gridCol w="511972">
                  <a:extLst>
                    <a:ext uri="{9D8B030D-6E8A-4147-A177-3AD203B41FA5}">
                      <a16:colId xmlns:a16="http://schemas.microsoft.com/office/drawing/2014/main" val="20001"/>
                    </a:ext>
                  </a:extLst>
                </a:gridCol>
                <a:gridCol w="145779">
                  <a:extLst>
                    <a:ext uri="{9D8B030D-6E8A-4147-A177-3AD203B41FA5}">
                      <a16:colId xmlns:a16="http://schemas.microsoft.com/office/drawing/2014/main" val="20002"/>
                    </a:ext>
                  </a:extLst>
                </a:gridCol>
                <a:gridCol w="801786">
                  <a:extLst>
                    <a:ext uri="{9D8B030D-6E8A-4147-A177-3AD203B41FA5}">
                      <a16:colId xmlns:a16="http://schemas.microsoft.com/office/drawing/2014/main" val="20003"/>
                    </a:ext>
                  </a:extLst>
                </a:gridCol>
              </a:tblGrid>
              <a:tr h="89175">
                <a:tc gridSpan="2">
                  <a:txBody>
                    <a:bodyPr/>
                    <a:lstStyle/>
                    <a:p>
                      <a:pPr algn="l" fontAlgn="b"/>
                      <a:r>
                        <a:rPr lang="de-AT" sz="800" b="1" i="0" u="none" strike="noStrike" dirty="0">
                          <a:solidFill>
                            <a:srgbClr val="FF0000"/>
                          </a:solidFill>
                          <a:effectLst/>
                          <a:latin typeface="Calibri"/>
                        </a:rPr>
                        <a:t>sonstige laufende Buchungen: Privat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de-AT"/>
                    </a:p>
                  </a:txBody>
                  <a:tcPr/>
                </a:tc>
                <a:tc>
                  <a:txBody>
                    <a:bodyPr/>
                    <a:lstStyle/>
                    <a:p>
                      <a:pPr algn="l" fontAlgn="b"/>
                      <a:endParaRPr lang="de-AT" sz="800" b="1" i="0" u="none" strike="noStrike" dirty="0">
                        <a:solidFill>
                          <a:srgbClr val="FF0000"/>
                        </a:solidFill>
                        <a:effectLst/>
                        <a:latin typeface="Calibri"/>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AT" sz="800" b="1" i="0" u="none" strike="noStrike">
                        <a:solidFill>
                          <a:srgbClr val="FF0000"/>
                        </a:solidFill>
                        <a:effectLst/>
                        <a:latin typeface="Calibri"/>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57035">
                <a:tc>
                  <a:txBody>
                    <a:bodyPr/>
                    <a:lstStyle/>
                    <a:p>
                      <a:pPr algn="l" fontAlgn="b"/>
                      <a:r>
                        <a:rPr lang="de-AT" sz="800" b="0" i="0" u="none" strike="noStrike" dirty="0">
                          <a:solidFill>
                            <a:srgbClr val="FF0000"/>
                          </a:solidFill>
                          <a:effectLst/>
                          <a:latin typeface="Calibri"/>
                        </a:rPr>
                        <a:t>Privatentnahme Waren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de-AT" sz="800" b="0" i="0" u="none" strike="noStrike" dirty="0">
                          <a:solidFill>
                            <a:srgbClr val="000000"/>
                          </a:solidFill>
                          <a:effectLst/>
                          <a:latin typeface="Calibri"/>
                        </a:rPr>
                        <a:t>9 Privat</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4D79B"/>
                    </a:solidFill>
                  </a:tcPr>
                </a:tc>
                <a:tc>
                  <a:txBody>
                    <a:bodyPr/>
                    <a:lstStyle/>
                    <a:p>
                      <a:pPr algn="ctr" fontAlgn="b"/>
                      <a:r>
                        <a:rPr lang="de-AT" sz="800" b="0" i="0" u="none" strike="noStrike" dirty="0">
                          <a:solidFill>
                            <a:srgbClr val="000000"/>
                          </a:solidFill>
                          <a:effectLst/>
                          <a:latin typeface="Calibri"/>
                        </a:rPr>
                        <a:t>/</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de-AT" sz="800" b="0" i="0" u="none" strike="noStrike" dirty="0">
                          <a:solidFill>
                            <a:srgbClr val="000000"/>
                          </a:solidFill>
                          <a:effectLst/>
                          <a:latin typeface="Calibri"/>
                        </a:rPr>
                        <a:t>4 Eigenverbrauch</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CE6F1"/>
                    </a:solidFill>
                  </a:tcPr>
                </a:tc>
                <a:extLst>
                  <a:ext uri="{0D108BD9-81ED-4DB2-BD59-A6C34878D82A}">
                    <a16:rowId xmlns:a16="http://schemas.microsoft.com/office/drawing/2014/main" val="10001"/>
                  </a:ext>
                </a:extLst>
              </a:tr>
              <a:tr h="89175">
                <a:tc>
                  <a:txBody>
                    <a:bodyPr/>
                    <a:lstStyle/>
                    <a:p>
                      <a:pPr algn="l" fontAlgn="b"/>
                      <a:r>
                        <a:rPr lang="de-AT" sz="800" b="0" i="0" u="none" strike="noStrike">
                          <a:solidFill>
                            <a:srgbClr val="FF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de-AT" sz="800" b="0" i="0" u="none" strike="noStrike" dirty="0">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de-AT" sz="800" b="0" i="0" u="none" strike="noStrike">
                          <a:solidFill>
                            <a:srgbClr val="000000"/>
                          </a:solidFill>
                          <a:effectLst/>
                          <a:latin typeface="Calibri"/>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de-AT" sz="800" b="0" i="0" u="none" strike="noStrike">
                          <a:solidFill>
                            <a:srgbClr val="000000"/>
                          </a:solidFill>
                          <a:effectLst/>
                          <a:latin typeface="Calibri"/>
                        </a:rPr>
                        <a:t>3 UST</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4D79B"/>
                    </a:solidFill>
                  </a:tcPr>
                </a:tc>
                <a:extLst>
                  <a:ext uri="{0D108BD9-81ED-4DB2-BD59-A6C34878D82A}">
                    <a16:rowId xmlns:a16="http://schemas.microsoft.com/office/drawing/2014/main" val="10002"/>
                  </a:ext>
                </a:extLst>
              </a:tr>
              <a:tr h="89175">
                <a:tc>
                  <a:txBody>
                    <a:bodyPr/>
                    <a:lstStyle/>
                    <a:p>
                      <a:pPr algn="l" fontAlgn="b"/>
                      <a:r>
                        <a:rPr lang="de-AT" sz="800" b="0" i="0" u="none" strike="noStrike">
                          <a:solidFill>
                            <a:srgbClr val="FF0000"/>
                          </a:solidFill>
                          <a:effectLst/>
                          <a:latin typeface="Calibri"/>
                        </a:rPr>
                        <a:t>Privateinlage bar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AT" sz="800" b="0" i="0" u="none" strike="noStrike" dirty="0">
                          <a:solidFill>
                            <a:srgbClr val="000000"/>
                          </a:solidFill>
                          <a:effectLst/>
                          <a:latin typeface="Calibri"/>
                        </a:rPr>
                        <a:t>2 Kassa</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de-AT" sz="800" b="0" i="0" u="none" strike="noStrike">
                          <a:solidFill>
                            <a:srgbClr val="000000"/>
                          </a:solidFill>
                          <a:effectLst/>
                          <a:latin typeface="Calibri"/>
                        </a:rPr>
                        <a:t>/</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AT" sz="800" b="0" i="0" u="none" strike="noStrike">
                          <a:solidFill>
                            <a:srgbClr val="000000"/>
                          </a:solidFill>
                          <a:effectLst/>
                          <a:latin typeface="Calibri"/>
                        </a:rPr>
                        <a:t>9 Privat</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extLst>
                  <a:ext uri="{0D108BD9-81ED-4DB2-BD59-A6C34878D82A}">
                    <a16:rowId xmlns:a16="http://schemas.microsoft.com/office/drawing/2014/main" val="10003"/>
                  </a:ext>
                </a:extLst>
              </a:tr>
              <a:tr h="89175">
                <a:tc>
                  <a:txBody>
                    <a:bodyPr/>
                    <a:lstStyle/>
                    <a:p>
                      <a:pPr algn="l" fontAlgn="b"/>
                      <a:r>
                        <a:rPr lang="de-AT" sz="800" b="0" i="0" u="none" strike="noStrike" dirty="0">
                          <a:solidFill>
                            <a:srgbClr val="FF0000"/>
                          </a:solidFill>
                          <a:effectLst/>
                          <a:latin typeface="Calibri"/>
                        </a:rPr>
                        <a:t>Privateinlage Bank</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AT" sz="800" b="0" i="0" u="none" strike="noStrike">
                          <a:solidFill>
                            <a:srgbClr val="000000"/>
                          </a:solidFill>
                          <a:effectLst/>
                          <a:latin typeface="Calibri"/>
                        </a:rPr>
                        <a:t>2 Bank</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de-AT" sz="800" b="0" i="0" u="none" strike="noStrike">
                          <a:solidFill>
                            <a:srgbClr val="000000"/>
                          </a:solidFill>
                          <a:effectLst/>
                          <a:latin typeface="Calibri"/>
                        </a:rPr>
                        <a:t>/</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AT" sz="800" b="0" i="0" u="none" strike="noStrike">
                          <a:solidFill>
                            <a:srgbClr val="000000"/>
                          </a:solidFill>
                          <a:effectLst/>
                          <a:latin typeface="Calibri"/>
                        </a:rPr>
                        <a:t>9 Privat</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extLst>
                  <a:ext uri="{0D108BD9-81ED-4DB2-BD59-A6C34878D82A}">
                    <a16:rowId xmlns:a16="http://schemas.microsoft.com/office/drawing/2014/main" val="10004"/>
                  </a:ext>
                </a:extLst>
              </a:tr>
              <a:tr h="89175">
                <a:tc>
                  <a:txBody>
                    <a:bodyPr/>
                    <a:lstStyle/>
                    <a:p>
                      <a:pPr algn="l" fontAlgn="b"/>
                      <a:r>
                        <a:rPr lang="de-AT" sz="800" b="0" i="0" u="none" strike="noStrike" dirty="0">
                          <a:solidFill>
                            <a:srgbClr val="FF0000"/>
                          </a:solidFill>
                          <a:effectLst/>
                          <a:latin typeface="Calibri"/>
                        </a:rPr>
                        <a:t>Privatentnahme bar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AT" sz="800" b="0" i="0" u="none" strike="noStrike" dirty="0">
                          <a:solidFill>
                            <a:srgbClr val="000000"/>
                          </a:solidFill>
                          <a:effectLst/>
                          <a:latin typeface="Calibri"/>
                        </a:rPr>
                        <a:t>9 Privat</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b"/>
                      <a:r>
                        <a:rPr lang="de-AT" sz="800" b="0" i="0" u="none" strike="noStrike" dirty="0">
                          <a:solidFill>
                            <a:srgbClr val="000000"/>
                          </a:solidFill>
                          <a:effectLst/>
                          <a:latin typeface="Calibri"/>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AT" sz="800" b="0" i="0" u="none" strike="noStrike" dirty="0">
                          <a:solidFill>
                            <a:srgbClr val="000000"/>
                          </a:solidFill>
                          <a:effectLst/>
                          <a:latin typeface="Calibri"/>
                        </a:rPr>
                        <a:t>2 Kassa</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extLst>
                  <a:ext uri="{0D108BD9-81ED-4DB2-BD59-A6C34878D82A}">
                    <a16:rowId xmlns:a16="http://schemas.microsoft.com/office/drawing/2014/main" val="2153848801"/>
                  </a:ext>
                </a:extLst>
              </a:tr>
              <a:tr h="89175">
                <a:tc>
                  <a:txBody>
                    <a:bodyPr/>
                    <a:lstStyle/>
                    <a:p>
                      <a:pPr algn="l" fontAlgn="b"/>
                      <a:r>
                        <a:rPr lang="de-AT" sz="800" b="0" i="0" u="none" strike="noStrike" dirty="0" err="1">
                          <a:solidFill>
                            <a:srgbClr val="FF0000"/>
                          </a:solidFill>
                          <a:effectLst/>
                          <a:latin typeface="Calibri"/>
                        </a:rPr>
                        <a:t>Privatentn</a:t>
                      </a:r>
                      <a:r>
                        <a:rPr lang="de-AT" sz="800" b="0" i="0" u="none" strike="noStrike" dirty="0">
                          <a:solidFill>
                            <a:srgbClr val="FF0000"/>
                          </a:solidFill>
                          <a:effectLst/>
                          <a:latin typeface="Calibri"/>
                        </a:rPr>
                        <a:t>. Bank</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AT" sz="800" b="0" i="0" u="none" strike="noStrike" dirty="0">
                          <a:solidFill>
                            <a:srgbClr val="000000"/>
                          </a:solidFill>
                          <a:effectLst/>
                          <a:latin typeface="Calibri"/>
                        </a:rPr>
                        <a:t>9 Privat </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b"/>
                      <a:r>
                        <a:rPr lang="de-AT" sz="800" b="0" i="0" u="none" strike="noStrike" dirty="0">
                          <a:solidFill>
                            <a:srgbClr val="000000"/>
                          </a:solidFill>
                          <a:effectLst/>
                          <a:latin typeface="Calibri"/>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AT" sz="800" b="0" i="0" u="none" strike="noStrike" dirty="0">
                          <a:solidFill>
                            <a:srgbClr val="000000"/>
                          </a:solidFill>
                          <a:effectLst/>
                          <a:latin typeface="Calibri"/>
                        </a:rPr>
                        <a:t>2 Bank</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extLst>
                  <a:ext uri="{0D108BD9-81ED-4DB2-BD59-A6C34878D82A}">
                    <a16:rowId xmlns:a16="http://schemas.microsoft.com/office/drawing/2014/main" val="10005"/>
                  </a:ext>
                </a:extLst>
              </a:tr>
              <a:tr h="89175">
                <a:tc>
                  <a:txBody>
                    <a:bodyPr/>
                    <a:lstStyle/>
                    <a:p>
                      <a:pPr algn="l" fontAlgn="b"/>
                      <a:r>
                        <a:rPr lang="de-AT" sz="800" b="0" i="0" u="none" strike="noStrike" dirty="0">
                          <a:solidFill>
                            <a:srgbClr val="FF0000"/>
                          </a:solidFill>
                          <a:effectLst/>
                          <a:latin typeface="Calibri"/>
                        </a:rPr>
                        <a:t>Überweisung U Zahllast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AT" sz="800" b="0" i="0" u="none" strike="noStrike" dirty="0">
                          <a:solidFill>
                            <a:srgbClr val="000000"/>
                          </a:solidFill>
                          <a:effectLst/>
                          <a:latin typeface="Calibri"/>
                        </a:rPr>
                        <a:t>3 UST </a:t>
                      </a:r>
                      <a:r>
                        <a:rPr lang="de-AT" sz="800" b="0" i="0" u="none" strike="noStrike" dirty="0" err="1">
                          <a:solidFill>
                            <a:srgbClr val="000000"/>
                          </a:solidFill>
                          <a:effectLst/>
                          <a:latin typeface="Calibri"/>
                        </a:rPr>
                        <a:t>Zahll</a:t>
                      </a:r>
                      <a:r>
                        <a:rPr lang="de-AT" sz="800" b="0" i="0" u="none" strike="noStrike" dirty="0">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b"/>
                      <a:r>
                        <a:rPr lang="de-AT" sz="800" b="0" i="0" u="none" strike="noStrike" dirty="0">
                          <a:solidFill>
                            <a:srgbClr val="000000"/>
                          </a:solidFill>
                          <a:effectLst/>
                          <a:latin typeface="Calibri"/>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AT" sz="800" b="0" i="0" u="none" strike="noStrike" dirty="0">
                          <a:solidFill>
                            <a:srgbClr val="000000"/>
                          </a:solidFill>
                          <a:effectLst/>
                          <a:latin typeface="Calibri"/>
                        </a:rPr>
                        <a:t>2 Bank</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extLst>
                  <a:ext uri="{0D108BD9-81ED-4DB2-BD59-A6C34878D82A}">
                    <a16:rowId xmlns:a16="http://schemas.microsoft.com/office/drawing/2014/main" val="10006"/>
                  </a:ext>
                </a:extLst>
              </a:tr>
            </a:tbl>
          </a:graphicData>
        </a:graphic>
      </p:graphicFrame>
      <p:sp>
        <p:nvSpPr>
          <p:cNvPr id="2" name="Textfeld 1"/>
          <p:cNvSpPr txBox="1"/>
          <p:nvPr/>
        </p:nvSpPr>
        <p:spPr>
          <a:xfrm>
            <a:off x="7490433" y="4725144"/>
            <a:ext cx="1661030" cy="246221"/>
          </a:xfrm>
          <a:prstGeom prst="rect">
            <a:avLst/>
          </a:prstGeom>
          <a:noFill/>
        </p:spPr>
        <p:txBody>
          <a:bodyPr wrap="square" rtlCol="0">
            <a:spAutoFit/>
          </a:bodyPr>
          <a:lstStyle/>
          <a:p>
            <a:r>
              <a:rPr lang="de-AT" sz="500" dirty="0"/>
              <a:t>Ford. Ausrechnen, davon Prov. U Geb. ausrechnen, davon </a:t>
            </a:r>
            <a:r>
              <a:rPr lang="de-AT" sz="500" dirty="0" err="1"/>
              <a:t>Vost</a:t>
            </a:r>
            <a:r>
              <a:rPr lang="de-AT" sz="500" dirty="0"/>
              <a:t> und der Rest in die Bank verbuchen</a:t>
            </a:r>
          </a:p>
        </p:txBody>
      </p:sp>
      <p:sp>
        <p:nvSpPr>
          <p:cNvPr id="3" name="Textfeld 2"/>
          <p:cNvSpPr txBox="1"/>
          <p:nvPr/>
        </p:nvSpPr>
        <p:spPr>
          <a:xfrm>
            <a:off x="7647078" y="2924944"/>
            <a:ext cx="1496922" cy="246221"/>
          </a:xfrm>
          <a:prstGeom prst="rect">
            <a:avLst/>
          </a:prstGeom>
          <a:noFill/>
        </p:spPr>
        <p:txBody>
          <a:bodyPr wrap="square" rtlCol="0">
            <a:spAutoFit/>
          </a:bodyPr>
          <a:lstStyle/>
          <a:p>
            <a:r>
              <a:rPr lang="de-AT" sz="500" dirty="0"/>
              <a:t>Von der Bank  (98 o. 97 /100*2 o. 3), = Skonto, davon </a:t>
            </a:r>
            <a:r>
              <a:rPr lang="de-AT" sz="500" dirty="0" err="1"/>
              <a:t>Ust</a:t>
            </a:r>
            <a:r>
              <a:rPr lang="de-AT" sz="500" dirty="0"/>
              <a:t> und der Rest an den Kunden </a:t>
            </a:r>
          </a:p>
        </p:txBody>
      </p:sp>
      <p:graphicFrame>
        <p:nvGraphicFramePr>
          <p:cNvPr id="19" name="Tabelle 18"/>
          <p:cNvGraphicFramePr>
            <a:graphicFrameLocks noGrp="1"/>
          </p:cNvGraphicFramePr>
          <p:nvPr>
            <p:extLst>
              <p:ext uri="{D42A27DB-BD31-4B8C-83A1-F6EECF244321}">
                <p14:modId xmlns:p14="http://schemas.microsoft.com/office/powerpoint/2010/main" val="4165868427"/>
              </p:ext>
            </p:extLst>
          </p:nvPr>
        </p:nvGraphicFramePr>
        <p:xfrm>
          <a:off x="2871677" y="6361709"/>
          <a:ext cx="2689199" cy="394335"/>
        </p:xfrm>
        <a:graphic>
          <a:graphicData uri="http://schemas.openxmlformats.org/drawingml/2006/table">
            <a:tbl>
              <a:tblPr firstRow="1" bandRow="1"/>
              <a:tblGrid>
                <a:gridCol w="816706">
                  <a:extLst>
                    <a:ext uri="{9D8B030D-6E8A-4147-A177-3AD203B41FA5}">
                      <a16:colId xmlns:a16="http://schemas.microsoft.com/office/drawing/2014/main" val="20000"/>
                    </a:ext>
                  </a:extLst>
                </a:gridCol>
                <a:gridCol w="597578">
                  <a:extLst>
                    <a:ext uri="{9D8B030D-6E8A-4147-A177-3AD203B41FA5}">
                      <a16:colId xmlns:a16="http://schemas.microsoft.com/office/drawing/2014/main" val="20001"/>
                    </a:ext>
                  </a:extLst>
                </a:gridCol>
                <a:gridCol w="284487">
                  <a:extLst>
                    <a:ext uri="{9D8B030D-6E8A-4147-A177-3AD203B41FA5}">
                      <a16:colId xmlns:a16="http://schemas.microsoft.com/office/drawing/2014/main" val="20002"/>
                    </a:ext>
                  </a:extLst>
                </a:gridCol>
                <a:gridCol w="990428">
                  <a:extLst>
                    <a:ext uri="{9D8B030D-6E8A-4147-A177-3AD203B41FA5}">
                      <a16:colId xmlns:a16="http://schemas.microsoft.com/office/drawing/2014/main" val="20003"/>
                    </a:ext>
                  </a:extLst>
                </a:gridCol>
              </a:tblGrid>
              <a:tr h="74369">
                <a:tc gridSpan="4">
                  <a:txBody>
                    <a:bodyPr/>
                    <a:lstStyle/>
                    <a:p>
                      <a:pPr algn="l" fontAlgn="b"/>
                      <a:r>
                        <a:rPr lang="de-AT" sz="800" b="1" i="0" u="none" strike="noStrike" dirty="0">
                          <a:solidFill>
                            <a:srgbClr val="FF0000"/>
                          </a:solidFill>
                          <a:effectLst/>
                          <a:latin typeface="Calibri"/>
                        </a:rPr>
                        <a:t>Geringwertige Wirtschaftsgüter (1.000,00 € netto)</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de-AT"/>
                    </a:p>
                  </a:txBody>
                  <a:tcPr/>
                </a:tc>
                <a:tc hMerge="1">
                  <a:txBody>
                    <a:bodyPr/>
                    <a:lstStyle/>
                    <a:p>
                      <a:endParaRPr lang="de-AT"/>
                    </a:p>
                  </a:txBody>
                  <a:tcPr/>
                </a:tc>
                <a:tc hMerge="1">
                  <a:txBody>
                    <a:bodyPr/>
                    <a:lstStyle/>
                    <a:p>
                      <a:endParaRPr lang="de-AT"/>
                    </a:p>
                  </a:txBody>
                  <a:tcPr/>
                </a:tc>
                <a:extLst>
                  <a:ext uri="{0D108BD9-81ED-4DB2-BD59-A6C34878D82A}">
                    <a16:rowId xmlns:a16="http://schemas.microsoft.com/office/drawing/2014/main" val="10000"/>
                  </a:ext>
                </a:extLst>
              </a:tr>
              <a:tr h="70828">
                <a:tc>
                  <a:txBody>
                    <a:bodyPr/>
                    <a:lstStyle/>
                    <a:p>
                      <a:pPr algn="l" fontAlgn="b"/>
                      <a:r>
                        <a:rPr lang="de-AT" sz="800" b="0" i="0" u="none" strike="noStrike" dirty="0">
                          <a:solidFill>
                            <a:srgbClr val="FF0000"/>
                          </a:solidFill>
                          <a:effectLst/>
                          <a:latin typeface="Calibri"/>
                        </a:rPr>
                        <a:t>GWG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de-AT" sz="800" b="0" i="0" u="none" strike="noStrike" dirty="0">
                          <a:solidFill>
                            <a:srgbClr val="000000"/>
                          </a:solidFill>
                          <a:effectLst/>
                          <a:latin typeface="Calibri"/>
                        </a:rPr>
                        <a:t>7 GWG</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DE9D9"/>
                    </a:solidFill>
                  </a:tcPr>
                </a:tc>
                <a:tc>
                  <a:txBody>
                    <a:bodyPr/>
                    <a:lstStyle/>
                    <a:p>
                      <a:pPr algn="ctr" fontAlgn="b"/>
                      <a:r>
                        <a:rPr lang="de-AT" sz="800" b="0" i="0" u="none" strike="noStrike">
                          <a:solidFill>
                            <a:srgbClr val="000000"/>
                          </a:solidFill>
                          <a:effectLst/>
                          <a:latin typeface="Calibri"/>
                        </a:rPr>
                        <a:t>/</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de-AT" sz="800" b="0" i="0" u="none" strike="noStrike" dirty="0">
                          <a:solidFill>
                            <a:srgbClr val="000000"/>
                          </a:solidFill>
                          <a:effectLst/>
                          <a:latin typeface="Calibri"/>
                        </a:rPr>
                        <a:t>2 Bank, 330..</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E4BC"/>
                    </a:solidFill>
                  </a:tcPr>
                </a:tc>
                <a:extLst>
                  <a:ext uri="{0D108BD9-81ED-4DB2-BD59-A6C34878D82A}">
                    <a16:rowId xmlns:a16="http://schemas.microsoft.com/office/drawing/2014/main" val="10001"/>
                  </a:ext>
                </a:extLst>
              </a:tr>
              <a:tr h="70828">
                <a:tc>
                  <a:txBody>
                    <a:bodyPr/>
                    <a:lstStyle/>
                    <a:p>
                      <a:pPr algn="l" fontAlgn="b"/>
                      <a:r>
                        <a:rPr lang="de-AT" sz="800" b="0" i="0" u="none" strike="noStrike" dirty="0">
                          <a:solidFill>
                            <a:srgbClr val="FF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de-AT" sz="800" b="0" i="0" u="none" strike="noStrike" dirty="0">
                          <a:solidFill>
                            <a:srgbClr val="000000"/>
                          </a:solidFill>
                          <a:effectLst/>
                          <a:latin typeface="Calibri"/>
                        </a:rPr>
                        <a:t>2 </a:t>
                      </a:r>
                      <a:r>
                        <a:rPr lang="de-AT" sz="800" b="0" i="0" u="none" strike="noStrike" dirty="0" err="1">
                          <a:solidFill>
                            <a:srgbClr val="000000"/>
                          </a:solidFill>
                          <a:effectLst/>
                          <a:latin typeface="Calibri"/>
                        </a:rPr>
                        <a:t>Vost</a:t>
                      </a:r>
                      <a:endParaRPr lang="de-AT" sz="8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EBF1DE"/>
                    </a:solidFill>
                  </a:tcPr>
                </a:tc>
                <a:tc>
                  <a:txBody>
                    <a:bodyPr/>
                    <a:lstStyle/>
                    <a:p>
                      <a:pPr algn="l" fontAlgn="b"/>
                      <a:r>
                        <a:rPr lang="de-AT" sz="800" b="0" i="0" u="none" strike="noStrike" dirty="0">
                          <a:solidFill>
                            <a:srgbClr val="000000"/>
                          </a:solidFill>
                          <a:effectLst/>
                          <a:latin typeface="Calibri"/>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de-AT" sz="800" b="0" i="0" u="none" strike="noStrike" dirty="0">
                          <a:solidFill>
                            <a:srgbClr val="000000"/>
                          </a:solidFill>
                          <a:effectLst/>
                          <a:latin typeface="Calibri"/>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graphicFrame>
        <p:nvGraphicFramePr>
          <p:cNvPr id="21" name="Tabelle 20"/>
          <p:cNvGraphicFramePr>
            <a:graphicFrameLocks noGrp="1"/>
          </p:cNvGraphicFramePr>
          <p:nvPr>
            <p:extLst>
              <p:ext uri="{D42A27DB-BD31-4B8C-83A1-F6EECF244321}">
                <p14:modId xmlns:p14="http://schemas.microsoft.com/office/powerpoint/2010/main" val="3382637824"/>
              </p:ext>
            </p:extLst>
          </p:nvPr>
        </p:nvGraphicFramePr>
        <p:xfrm>
          <a:off x="2871676" y="5661529"/>
          <a:ext cx="2689200" cy="516255"/>
        </p:xfrm>
        <a:graphic>
          <a:graphicData uri="http://schemas.openxmlformats.org/drawingml/2006/table">
            <a:tbl>
              <a:tblPr firstRow="1" bandRow="1"/>
              <a:tblGrid>
                <a:gridCol w="816707">
                  <a:extLst>
                    <a:ext uri="{9D8B030D-6E8A-4147-A177-3AD203B41FA5}">
                      <a16:colId xmlns:a16="http://schemas.microsoft.com/office/drawing/2014/main" val="20000"/>
                    </a:ext>
                  </a:extLst>
                </a:gridCol>
                <a:gridCol w="597578">
                  <a:extLst>
                    <a:ext uri="{9D8B030D-6E8A-4147-A177-3AD203B41FA5}">
                      <a16:colId xmlns:a16="http://schemas.microsoft.com/office/drawing/2014/main" val="20001"/>
                    </a:ext>
                  </a:extLst>
                </a:gridCol>
                <a:gridCol w="284487">
                  <a:extLst>
                    <a:ext uri="{9D8B030D-6E8A-4147-A177-3AD203B41FA5}">
                      <a16:colId xmlns:a16="http://schemas.microsoft.com/office/drawing/2014/main" val="20002"/>
                    </a:ext>
                  </a:extLst>
                </a:gridCol>
                <a:gridCol w="990428">
                  <a:extLst>
                    <a:ext uri="{9D8B030D-6E8A-4147-A177-3AD203B41FA5}">
                      <a16:colId xmlns:a16="http://schemas.microsoft.com/office/drawing/2014/main" val="20003"/>
                    </a:ext>
                  </a:extLst>
                </a:gridCol>
              </a:tblGrid>
              <a:tr h="74369">
                <a:tc gridSpan="4">
                  <a:txBody>
                    <a:bodyPr/>
                    <a:lstStyle/>
                    <a:p>
                      <a:pPr algn="l" fontAlgn="b"/>
                      <a:r>
                        <a:rPr lang="de-AT" sz="800" b="1" i="0" u="none" strike="noStrike" dirty="0">
                          <a:solidFill>
                            <a:srgbClr val="FF0000"/>
                          </a:solidFill>
                          <a:effectLst/>
                          <a:latin typeface="Calibri"/>
                        </a:rPr>
                        <a:t>Einkauf von Anlagevermögen z.B. Betriebs-</a:t>
                      </a:r>
                      <a:r>
                        <a:rPr lang="de-AT" sz="800" b="1" i="0" u="none" strike="noStrike" baseline="0" dirty="0">
                          <a:solidFill>
                            <a:srgbClr val="FF0000"/>
                          </a:solidFill>
                          <a:effectLst/>
                          <a:latin typeface="Calibri"/>
                        </a:rPr>
                        <a:t> u. Geschäftsausstattung (BGA)</a:t>
                      </a:r>
                      <a:endParaRPr lang="de-AT" sz="800" b="1" i="0" u="none" strike="noStrike" dirty="0">
                        <a:solidFill>
                          <a:srgbClr val="FF0000"/>
                        </a:solidFill>
                        <a:effectLst/>
                        <a:latin typeface="Calibri"/>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de-AT"/>
                    </a:p>
                  </a:txBody>
                  <a:tcPr/>
                </a:tc>
                <a:tc hMerge="1">
                  <a:txBody>
                    <a:bodyPr/>
                    <a:lstStyle/>
                    <a:p>
                      <a:endParaRPr lang="de-AT"/>
                    </a:p>
                  </a:txBody>
                  <a:tcPr/>
                </a:tc>
                <a:tc hMerge="1">
                  <a:txBody>
                    <a:bodyPr/>
                    <a:lstStyle/>
                    <a:p>
                      <a:endParaRPr lang="de-AT"/>
                    </a:p>
                  </a:txBody>
                  <a:tcPr/>
                </a:tc>
                <a:extLst>
                  <a:ext uri="{0D108BD9-81ED-4DB2-BD59-A6C34878D82A}">
                    <a16:rowId xmlns:a16="http://schemas.microsoft.com/office/drawing/2014/main" val="10000"/>
                  </a:ext>
                </a:extLst>
              </a:tr>
              <a:tr h="70828">
                <a:tc>
                  <a:txBody>
                    <a:bodyPr/>
                    <a:lstStyle/>
                    <a:p>
                      <a:pPr algn="l" fontAlgn="b"/>
                      <a:r>
                        <a:rPr lang="de-AT" sz="800" b="0" i="0" u="none" strike="noStrike" dirty="0">
                          <a:solidFill>
                            <a:srgbClr val="FF0000"/>
                          </a:solidFill>
                          <a:effectLst/>
                          <a:latin typeface="Calibri"/>
                        </a:rPr>
                        <a:t>BGA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de-AT" sz="800" b="0" i="0" u="none" strike="noStrike" dirty="0">
                          <a:solidFill>
                            <a:srgbClr val="000000"/>
                          </a:solidFill>
                          <a:effectLst/>
                          <a:latin typeface="Calibri"/>
                        </a:rPr>
                        <a:t>0 BGA</a:t>
                      </a:r>
                    </a:p>
                  </a:txBody>
                  <a:tcPr marL="6411" marR="6411" marT="641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chemeClr val="accent3">
                        <a:lumMod val="20000"/>
                        <a:lumOff val="80000"/>
                      </a:schemeClr>
                    </a:solidFill>
                  </a:tcPr>
                </a:tc>
                <a:tc>
                  <a:txBody>
                    <a:bodyPr/>
                    <a:lstStyle/>
                    <a:p>
                      <a:pPr algn="ctr" fontAlgn="b"/>
                      <a:r>
                        <a:rPr lang="de-AT" sz="800" b="0" i="0" u="none" strike="noStrike" dirty="0">
                          <a:solidFill>
                            <a:srgbClr val="000000"/>
                          </a:solidFill>
                          <a:effectLst/>
                          <a:latin typeface="Calibri"/>
                        </a:rPr>
                        <a:t>/</a:t>
                      </a:r>
                    </a:p>
                  </a:txBody>
                  <a:tcPr marL="6411" marR="6411" marT="641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de-AT" sz="800" b="0" i="0" u="none" strike="noStrike" dirty="0">
                          <a:solidFill>
                            <a:srgbClr val="000000"/>
                          </a:solidFill>
                          <a:effectLst/>
                          <a:latin typeface="Calibri"/>
                        </a:rPr>
                        <a:t>2 Bank, 330..</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E4BC"/>
                    </a:solidFill>
                  </a:tcPr>
                </a:tc>
                <a:extLst>
                  <a:ext uri="{0D108BD9-81ED-4DB2-BD59-A6C34878D82A}">
                    <a16:rowId xmlns:a16="http://schemas.microsoft.com/office/drawing/2014/main" val="10001"/>
                  </a:ext>
                </a:extLst>
              </a:tr>
              <a:tr h="70828">
                <a:tc>
                  <a:txBody>
                    <a:bodyPr/>
                    <a:lstStyle/>
                    <a:p>
                      <a:pPr algn="l" fontAlgn="b"/>
                      <a:r>
                        <a:rPr lang="de-AT" sz="800" b="0" i="0" u="none" strike="noStrike" dirty="0">
                          <a:solidFill>
                            <a:srgbClr val="FF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de-AT" sz="800" b="0" i="0" u="none" strike="noStrike" dirty="0">
                          <a:solidFill>
                            <a:srgbClr val="000000"/>
                          </a:solidFill>
                          <a:effectLst/>
                          <a:latin typeface="Calibri"/>
                        </a:rPr>
                        <a:t>2 </a:t>
                      </a:r>
                      <a:r>
                        <a:rPr lang="de-AT" sz="800" b="0" i="0" u="none" strike="noStrike" dirty="0" err="1">
                          <a:solidFill>
                            <a:srgbClr val="000000"/>
                          </a:solidFill>
                          <a:effectLst/>
                          <a:latin typeface="Calibri"/>
                        </a:rPr>
                        <a:t>Vost</a:t>
                      </a:r>
                      <a:endParaRPr lang="de-AT" sz="8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EBF1DE"/>
                    </a:solidFill>
                  </a:tcPr>
                </a:tc>
                <a:tc>
                  <a:txBody>
                    <a:bodyPr/>
                    <a:lstStyle/>
                    <a:p>
                      <a:pPr algn="l" fontAlgn="b"/>
                      <a:r>
                        <a:rPr lang="de-AT" sz="800" b="0" i="0" u="none" strike="noStrike" dirty="0">
                          <a:solidFill>
                            <a:srgbClr val="000000"/>
                          </a:solidFill>
                          <a:effectLst/>
                          <a:latin typeface="Calibri"/>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de-AT" sz="800" b="0" i="0" u="none" strike="noStrike" dirty="0">
                          <a:solidFill>
                            <a:srgbClr val="000000"/>
                          </a:solidFill>
                          <a:effectLst/>
                          <a:latin typeface="Calibri"/>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939309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 1" descr="Bildschirmfoto 2016-11-29 um 23.33.4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29196"/>
          </a:xfrm>
          <a:prstGeom prst="rect">
            <a:avLst/>
          </a:prstGeom>
        </p:spPr>
      </p:pic>
    </p:spTree>
    <p:extLst>
      <p:ext uri="{BB962C8B-B14F-4D97-AF65-F5344CB8AC3E}">
        <p14:creationId xmlns:p14="http://schemas.microsoft.com/office/powerpoint/2010/main" val="16543489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 1" descr="Bildschirmfoto 2016-11-29 um 23.34.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08613" cy="6858000"/>
          </a:xfrm>
          <a:prstGeom prst="rect">
            <a:avLst/>
          </a:prstGeom>
        </p:spPr>
      </p:pic>
    </p:spTree>
    <p:extLst>
      <p:ext uri="{BB962C8B-B14F-4D97-AF65-F5344CB8AC3E}">
        <p14:creationId xmlns:p14="http://schemas.microsoft.com/office/powerpoint/2010/main" val="16543489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 1" descr="Bildschirmfoto 2016-11-29 um 23.34.1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665" y="0"/>
            <a:ext cx="9073335" cy="6858000"/>
          </a:xfrm>
          <a:prstGeom prst="rect">
            <a:avLst/>
          </a:prstGeom>
        </p:spPr>
      </p:pic>
    </p:spTree>
    <p:extLst>
      <p:ext uri="{BB962C8B-B14F-4D97-AF65-F5344CB8AC3E}">
        <p14:creationId xmlns:p14="http://schemas.microsoft.com/office/powerpoint/2010/main" val="16543489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 1" descr="Bildschirmfoto 2016-11-29 um 23.34.2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19457" cy="6858000"/>
          </a:xfrm>
          <a:prstGeom prst="rect">
            <a:avLst/>
          </a:prstGeom>
        </p:spPr>
      </p:pic>
    </p:spTree>
    <p:extLst>
      <p:ext uri="{BB962C8B-B14F-4D97-AF65-F5344CB8AC3E}">
        <p14:creationId xmlns:p14="http://schemas.microsoft.com/office/powerpoint/2010/main" val="16543489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 1" descr="Bildschirmfoto 2016-11-29 um 23.34.3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7036"/>
            <a:ext cx="9144000" cy="6670964"/>
          </a:xfrm>
          <a:prstGeom prst="rect">
            <a:avLst/>
          </a:prstGeom>
        </p:spPr>
      </p:pic>
    </p:spTree>
    <p:extLst>
      <p:ext uri="{BB962C8B-B14F-4D97-AF65-F5344CB8AC3E}">
        <p14:creationId xmlns:p14="http://schemas.microsoft.com/office/powerpoint/2010/main" val="16543489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 1" descr="Bildschirmfoto 2016-11-29 um 23.34.4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5458080" cy="3980238"/>
          </a:xfrm>
          <a:prstGeom prst="rect">
            <a:avLst/>
          </a:prstGeom>
        </p:spPr>
      </p:pic>
      <p:pic>
        <p:nvPicPr>
          <p:cNvPr id="3" name="Bild 2" descr="Bildschirmfoto 2016-11-29 um 23.35.0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3395" y="3190688"/>
            <a:ext cx="5885070" cy="3369174"/>
          </a:xfrm>
          <a:prstGeom prst="rect">
            <a:avLst/>
          </a:prstGeom>
        </p:spPr>
      </p:pic>
      <p:pic>
        <p:nvPicPr>
          <p:cNvPr id="4" name="Bild 3" descr="Bildschirmfoto 2016-11-29 um 23.36.2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85070" y="1004881"/>
            <a:ext cx="3099557" cy="1879083"/>
          </a:xfrm>
          <a:prstGeom prst="rect">
            <a:avLst/>
          </a:prstGeom>
        </p:spPr>
      </p:pic>
    </p:spTree>
    <p:extLst>
      <p:ext uri="{BB962C8B-B14F-4D97-AF65-F5344CB8AC3E}">
        <p14:creationId xmlns:p14="http://schemas.microsoft.com/office/powerpoint/2010/main" val="1654348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1365</Words>
  <Application>Microsoft Macintosh PowerPoint</Application>
  <PresentationFormat>Bildschirmpräsentation (4:3)</PresentationFormat>
  <Paragraphs>480</Paragraphs>
  <Slides>30</Slides>
  <Notes>0</Notes>
  <HiddenSlides>0</HiddenSlides>
  <MMClips>0</MMClips>
  <ScaleCrop>false</ScaleCrop>
  <HeadingPairs>
    <vt:vector size="6" baseType="variant">
      <vt:variant>
        <vt:lpstr>Verwendete Schriftarten</vt:lpstr>
      </vt:variant>
      <vt:variant>
        <vt:i4>2</vt:i4>
      </vt:variant>
      <vt:variant>
        <vt:lpstr>Design</vt:lpstr>
      </vt:variant>
      <vt:variant>
        <vt:i4>1</vt:i4>
      </vt:variant>
      <vt:variant>
        <vt:lpstr>Folientitel</vt:lpstr>
      </vt:variant>
      <vt:variant>
        <vt:i4>30</vt:i4>
      </vt:variant>
    </vt:vector>
  </HeadingPairs>
  <TitlesOfParts>
    <vt:vector size="33" baseType="lpstr">
      <vt:lpstr>Arial</vt:lpstr>
      <vt:lpstr>Calibri</vt:lpstr>
      <vt:lpstr>Office-Design</vt:lpstr>
      <vt:lpstr>Doppelte Buchhaltung</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Buchung Einkauf von Waren,     Buchung Verkauf von Waren Buchung Umsatzsteuer – Zahllast</vt:lpstr>
      <vt:lpstr>PowerPoint-Präsentation</vt:lpstr>
      <vt:lpstr>PowerPoint-Präsentation</vt:lpstr>
      <vt:lpstr>Bezugskosten und Versandkosten</vt:lpstr>
      <vt:lpstr>Warenrücksendung: Buchungssatz umdrehen</vt:lpstr>
      <vt:lpstr>Nachträglicher Rabatt:</vt:lpstr>
      <vt:lpstr>Sonstige Warenkonten </vt:lpstr>
      <vt:lpstr>PowerPoint-Präsentation</vt:lpstr>
      <vt:lpstr>PowerPoint-Präsentation</vt:lpstr>
      <vt:lpstr>Verkauf mit Kreditkarten und Ausgleich der Kreditkartenforderung</vt:lpstr>
      <vt:lpstr>PowerPoint-Präsentation</vt:lpstr>
      <vt:lpstr>Barverkehr mit Banken (Gelder unterwegs)</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Doppelte Buchhaltung</dc:title>
  <dc:creator>werner holzheu</dc:creator>
  <cp:lastModifiedBy>HOLZHEU Werner</cp:lastModifiedBy>
  <cp:revision>30</cp:revision>
  <dcterms:created xsi:type="dcterms:W3CDTF">2016-11-29T22:42:11Z</dcterms:created>
  <dcterms:modified xsi:type="dcterms:W3CDTF">2023-11-16T20:32:19Z</dcterms:modified>
</cp:coreProperties>
</file>