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"/>
  </p:notesMasterIdLst>
  <p:handoutMasterIdLst>
    <p:handoutMasterId r:id="rId4"/>
  </p:handoutMasterIdLst>
  <p:sldIdLst>
    <p:sldId id="26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6"/>
    <p:restoredTop sz="99646" autoAdjust="0"/>
  </p:normalViewPr>
  <p:slideViewPr>
    <p:cSldViewPr snapToGrid="0" snapToObjects="1">
      <p:cViewPr varScale="1">
        <p:scale>
          <a:sx n="94" d="100"/>
          <a:sy n="94" d="100"/>
        </p:scale>
        <p:origin x="2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17A9-C1C7-2A40-9047-C8505F8943E5}" type="datetimeFigureOut">
              <a:rPr lang="de-DE" smtClean="0"/>
              <a:t>11.11.23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C51E-2CCC-A942-9B39-CCAE58B9B9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423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49C6-2C48-2B41-A025-77714EEB4CBE}" type="datetimeFigureOut">
              <a:rPr lang="de-DE" smtClean="0"/>
              <a:t>11.11.23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BFFDC-16F7-5E41-BE96-4ECB7F0703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1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AT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Saturday, November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Saturday, November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6" y="16035"/>
            <a:ext cx="3701481" cy="6014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de-DE" sz="1400" b="1" dirty="0" err="1">
                <a:solidFill>
                  <a:schemeClr val="tx1"/>
                </a:solidFill>
                <a:cs typeface="Chalkduster"/>
              </a:rPr>
              <a:t>Concept</a:t>
            </a:r>
            <a:r>
              <a:rPr lang="de-DE" sz="1400" b="1" dirty="0">
                <a:solidFill>
                  <a:schemeClr val="tx1"/>
                </a:solidFill>
                <a:cs typeface="Chalkduster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cs typeface="Chalkduster"/>
              </a:rPr>
              <a:t>Map</a:t>
            </a:r>
            <a:r>
              <a:rPr lang="de-DE" sz="1400" b="1" dirty="0">
                <a:solidFill>
                  <a:schemeClr val="tx1"/>
                </a:solidFill>
                <a:cs typeface="Chalkduster"/>
              </a:rPr>
              <a:t>: Umsatzsteuer, Theorie und UVA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99417" y="619893"/>
            <a:ext cx="2308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1) Was ist die Umsatzsteuer?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04857" y="684927"/>
            <a:ext cx="2838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292934"/>
                </a:solidFill>
                <a:latin typeface="+mj-lt"/>
                <a:cs typeface="Chalkduster"/>
              </a:rPr>
              <a:t>2a) Was unterliegt der Umsatzsteuer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00843" y="889686"/>
            <a:ext cx="603081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de-DE" sz="800" b="1" dirty="0">
                <a:cs typeface="Chalkduster"/>
              </a:rPr>
              <a:t>Lieferungen / Leistungen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b="1" dirty="0">
                <a:cs typeface="Chalkduster"/>
              </a:rPr>
              <a:t>von Unternehmern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b="1" dirty="0">
                <a:cs typeface="Chalkduster"/>
              </a:rPr>
              <a:t>im Rahmen des Unternehmens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b="1" dirty="0">
                <a:cs typeface="Chalkduster"/>
              </a:rPr>
              <a:t>im Inland</a:t>
            </a:r>
          </a:p>
          <a:p>
            <a:pPr marL="228600" indent="-228600">
              <a:buFont typeface="+mj-lt"/>
              <a:buAutoNum type="arabicPeriod"/>
            </a:pPr>
            <a:r>
              <a:rPr lang="de-DE" sz="800" b="1" dirty="0">
                <a:cs typeface="Chalkduster"/>
              </a:rPr>
              <a:t>gegen Entgelt</a:t>
            </a:r>
          </a:p>
          <a:p>
            <a:pPr marL="228600" indent="-228600">
              <a:buFont typeface="+mj-lt"/>
              <a:buAutoNum type="arabicPeriod"/>
            </a:pPr>
            <a:endParaRPr lang="de-DE" sz="800" dirty="0">
              <a:cs typeface="Chalkduster"/>
            </a:endParaRPr>
          </a:p>
          <a:p>
            <a:r>
              <a:rPr lang="de-DE" sz="800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+Eigenverbrauch</a:t>
            </a:r>
          </a:p>
          <a:p>
            <a:r>
              <a:rPr lang="de-DE" sz="800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+ Import / </a:t>
            </a:r>
            <a:r>
              <a:rPr lang="de-DE" sz="800" dirty="0" err="1">
                <a:solidFill>
                  <a:schemeClr val="tx2">
                    <a:lumMod val="75000"/>
                  </a:schemeClr>
                </a:solidFill>
                <a:cs typeface="Chalkduster"/>
              </a:rPr>
              <a:t>InnergemeinschaftlicherErwerb</a:t>
            </a:r>
            <a:r>
              <a:rPr lang="de-DE" sz="800" dirty="0">
                <a:solidFill>
                  <a:schemeClr val="tx2">
                    <a:lumMod val="75000"/>
                  </a:schemeClr>
                </a:solidFill>
                <a:cs typeface="Chalkduster"/>
              </a:rPr>
              <a:t> (EU-Import).</a:t>
            </a:r>
            <a:endParaRPr lang="de-DE" sz="800" b="1" dirty="0">
              <a:solidFill>
                <a:srgbClr val="FF0000"/>
              </a:solidFill>
              <a:cs typeface="Chalkduster"/>
            </a:endParaRPr>
          </a:p>
          <a:p>
            <a:r>
              <a:rPr lang="de-DE" sz="800" b="1" i="1" dirty="0">
                <a:solidFill>
                  <a:srgbClr val="292934"/>
                </a:solidFill>
                <a:cs typeface="Chalkduster"/>
              </a:rPr>
              <a:t>...</a:t>
            </a:r>
            <a:r>
              <a:rPr lang="de-DE" sz="900" b="1" i="1" dirty="0">
                <a:solidFill>
                  <a:srgbClr val="292934"/>
                </a:solidFill>
                <a:cs typeface="Chalkduster"/>
              </a:rPr>
              <a:t>was unterliegt nicht</a:t>
            </a:r>
            <a:r>
              <a:rPr lang="de-DE" sz="800" b="1" i="1" dirty="0">
                <a:solidFill>
                  <a:srgbClr val="292934"/>
                </a:solidFill>
                <a:cs typeface="Chalkduster"/>
              </a:rPr>
              <a:t>: Keine UST fällt an, wenn eins der Elemente 1-5 fehlt, oder wenn eine Steuerbefreiung vorliegt </a:t>
            </a:r>
          </a:p>
          <a:p>
            <a:r>
              <a:rPr lang="de-DE" sz="800" i="1" dirty="0">
                <a:solidFill>
                  <a:srgbClr val="292934"/>
                </a:solidFill>
                <a:cs typeface="Chalkduster"/>
              </a:rPr>
              <a:t>(Steuerbefreit sind: Export, Banken, Versicherungen, Gesundheit, z.T. Post, oder </a:t>
            </a:r>
            <a:r>
              <a:rPr lang="de-DE" sz="800" b="1" i="1" dirty="0">
                <a:solidFill>
                  <a:srgbClr val="292934"/>
                </a:solidFill>
                <a:cs typeface="Chalkduster"/>
              </a:rPr>
              <a:t>Kleinunternehmer (Umsatz netto &lt; 30.000€</a:t>
            </a:r>
            <a:r>
              <a:rPr lang="de-DE" sz="800" i="1" dirty="0">
                <a:solidFill>
                  <a:srgbClr val="292934"/>
                </a:solidFill>
                <a:cs typeface="Chalkduster"/>
              </a:rPr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" y="889686"/>
            <a:ext cx="3155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de-DE" sz="800" b="1" dirty="0">
                <a:cs typeface="Chalkduster"/>
              </a:rPr>
              <a:t>Umsatzsteuer</a:t>
            </a:r>
            <a:r>
              <a:rPr lang="de-DE" sz="800" dirty="0">
                <a:cs typeface="Chalkduster"/>
              </a:rPr>
              <a:t> (= Mehrwertsteuer) ist eine der </a:t>
            </a:r>
            <a:r>
              <a:rPr lang="de-DE" sz="800" b="1" dirty="0">
                <a:cs typeface="Chalkduster"/>
              </a:rPr>
              <a:t>wichtigsten Steuern </a:t>
            </a:r>
            <a:r>
              <a:rPr lang="de-DE" sz="800" dirty="0">
                <a:cs typeface="Chalkduster"/>
              </a:rPr>
              <a:t>für den Staat.</a:t>
            </a:r>
          </a:p>
          <a:p>
            <a:pPr marL="171450" indent="-171450">
              <a:buFont typeface="Arial"/>
              <a:buChar char="•"/>
            </a:pPr>
            <a:r>
              <a:rPr lang="de-DE" sz="800" b="1" dirty="0">
                <a:cs typeface="Chalkduster"/>
              </a:rPr>
              <a:t>Transaktionssteuer</a:t>
            </a:r>
            <a:r>
              <a:rPr lang="de-DE" sz="800" dirty="0">
                <a:cs typeface="Chalkduster"/>
              </a:rPr>
              <a:t>: Transaktionen sind z.B. Verkäufen von Waren oder Erbringen von Dienstleistungen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>
                <a:cs typeface="Chalkduster"/>
              </a:rPr>
              <a:t>Zwischen Unternehmen = </a:t>
            </a:r>
            <a:r>
              <a:rPr lang="de-DE" sz="800" b="1" dirty="0">
                <a:cs typeface="Chalkduster"/>
              </a:rPr>
              <a:t>Durchlaufposten</a:t>
            </a:r>
            <a:r>
              <a:rPr lang="de-DE" sz="800" dirty="0">
                <a:cs typeface="Chalkduster"/>
              </a:rPr>
              <a:t>, d.h. sie können sich die UST, die sie an Unternehmen „vor Ihnen“ bezahlt haben von Ihrer Umsatzsteuerverbindlichkeit abziehen.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>
                <a:cs typeface="Chalkduster"/>
              </a:rPr>
              <a:t>Letztverbraucher (Konsument) bezahlt die gesamte UST.</a:t>
            </a:r>
          </a:p>
          <a:p>
            <a:pPr marL="171450" indent="-171450">
              <a:buFont typeface="Arial"/>
              <a:buChar char="•"/>
            </a:pPr>
            <a:r>
              <a:rPr lang="de-DE" sz="800" dirty="0">
                <a:cs typeface="Chalkduster"/>
              </a:rPr>
              <a:t>In Österreich macht sie mehr als </a:t>
            </a:r>
            <a:r>
              <a:rPr lang="de-DE" sz="800" b="1" dirty="0">
                <a:cs typeface="Chalkduster"/>
              </a:rPr>
              <a:t>20 Mrd. EUR </a:t>
            </a:r>
            <a:r>
              <a:rPr lang="de-DE" sz="800" dirty="0">
                <a:cs typeface="Chalkduster"/>
              </a:rPr>
              <a:t>pro Jahr aus und gilt mit der Lohnsteuer als wichtigste Einnahmequelle des Staates.</a:t>
            </a:r>
          </a:p>
        </p:txBody>
      </p:sp>
      <p:sp>
        <p:nvSpPr>
          <p:cNvPr id="26" name="Titel 1"/>
          <p:cNvSpPr txBox="1">
            <a:spLocks/>
          </p:cNvSpPr>
          <p:nvPr/>
        </p:nvSpPr>
        <p:spPr>
          <a:xfrm>
            <a:off x="3769747" y="16035"/>
            <a:ext cx="5343102" cy="6014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Kompetenzen: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Geschäftsfälle umsatzsteuerlich beurteilen können,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System der Umsatzsteuer erklären können</a:t>
            </a:r>
          </a:p>
          <a:p>
            <a:pPr marL="285750" indent="-285750">
              <a:buFont typeface="Arial"/>
              <a:buChar char="•"/>
            </a:pPr>
            <a:r>
              <a:rPr lang="de-DE" sz="1000" dirty="0">
                <a:solidFill>
                  <a:srgbClr val="292934"/>
                </a:solidFill>
                <a:latin typeface="+mn-lt"/>
                <a:cs typeface="Chalkduster"/>
              </a:rPr>
              <a:t>UVA erstellen können, von Brutto nach Netto und retour rechnen können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0" y="2396436"/>
            <a:ext cx="2628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292934"/>
                </a:solidFill>
                <a:latin typeface="+mj-lt"/>
                <a:cs typeface="Chalkduster"/>
              </a:rPr>
              <a:t>3) Wie wird die Zahllast ermittelt? </a:t>
            </a:r>
          </a:p>
        </p:txBody>
      </p:sp>
      <p:sp>
        <p:nvSpPr>
          <p:cNvPr id="35" name="Rechteck 34"/>
          <p:cNvSpPr/>
          <p:nvPr/>
        </p:nvSpPr>
        <p:spPr>
          <a:xfrm>
            <a:off x="3248737" y="670007"/>
            <a:ext cx="5864112" cy="16237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3248736" y="2316025"/>
            <a:ext cx="5864113" cy="71927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3304857" y="2275081"/>
            <a:ext cx="197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292934"/>
                </a:solidFill>
                <a:latin typeface="+mj-lt"/>
                <a:cs typeface="Chalkduster"/>
              </a:rPr>
              <a:t>2b) Wie hoch ist die UST</a:t>
            </a:r>
          </a:p>
        </p:txBody>
      </p:sp>
      <p:cxnSp>
        <p:nvCxnSpPr>
          <p:cNvPr id="37" name="Gerade Verbindung mit Pfeil 36"/>
          <p:cNvCxnSpPr/>
          <p:nvPr/>
        </p:nvCxnSpPr>
        <p:spPr>
          <a:xfrm>
            <a:off x="6347555" y="6394207"/>
            <a:ext cx="5954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304857" y="2483611"/>
            <a:ext cx="560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rgbClr val="292934"/>
                </a:solidFill>
                <a:cs typeface="Chalkduster"/>
              </a:rPr>
              <a:t>20% Normalsteuersatz (für fast alles: Maschinen, Kleidung, etc.) </a:t>
            </a:r>
            <a:r>
              <a:rPr lang="de-DE" sz="800" dirty="0">
                <a:solidFill>
                  <a:srgbClr val="292934"/>
                </a:solidFill>
                <a:cs typeface="Chalkduster"/>
              </a:rPr>
              <a:t>normalerweise Getränke … ab 2022</a:t>
            </a:r>
            <a:endParaRPr lang="de-DE" sz="800" b="1" dirty="0">
              <a:solidFill>
                <a:srgbClr val="292934"/>
              </a:solidFill>
              <a:cs typeface="Chalkduster"/>
            </a:endParaRPr>
          </a:p>
          <a:p>
            <a:r>
              <a:rPr lang="de-DE" sz="800" dirty="0">
                <a:solidFill>
                  <a:srgbClr val="292934"/>
                </a:solidFill>
                <a:cs typeface="Chalkduster"/>
              </a:rPr>
              <a:t>13% seit 1.1.2016: ermäßigter Steuersatz für Pflanzen, Tierfutter, normalerweise auch Kunst &amp; Kultur, Theater, Kino, </a:t>
            </a:r>
          </a:p>
          <a:p>
            <a:r>
              <a:rPr lang="de-DE" sz="800" dirty="0">
                <a:solidFill>
                  <a:srgbClr val="292934"/>
                </a:solidFill>
                <a:cs typeface="Chalkduster"/>
              </a:rPr>
              <a:t>10% ermäßigter Steuersatz für Speisen Übernachtung im Hotel,  Bücher,)</a:t>
            </a: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7" y="2762611"/>
            <a:ext cx="3155350" cy="1368017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94" y="3303426"/>
            <a:ext cx="2307649" cy="3285007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209" y="3254752"/>
            <a:ext cx="2361648" cy="3353937"/>
          </a:xfrm>
          <a:prstGeom prst="rect">
            <a:avLst/>
          </a:prstGeom>
        </p:spPr>
      </p:pic>
      <p:sp>
        <p:nvSpPr>
          <p:cNvPr id="31" name="Rechteck 30"/>
          <p:cNvSpPr/>
          <p:nvPr/>
        </p:nvSpPr>
        <p:spPr>
          <a:xfrm>
            <a:off x="4119560" y="3479800"/>
            <a:ext cx="2227995" cy="1457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4078752" y="5098806"/>
            <a:ext cx="2268803" cy="97179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6490252" y="4597401"/>
            <a:ext cx="2361648" cy="2142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205336" y="3981366"/>
            <a:ext cx="17107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am 15. des übernächsten Monats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6765" y="3717740"/>
            <a:ext cx="773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Einkauf:</a:t>
            </a:r>
          </a:p>
          <a:p>
            <a:r>
              <a:rPr lang="de-DE" sz="1000" b="1" dirty="0"/>
              <a:t>Vorsteuer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541215" y="3684362"/>
            <a:ext cx="1025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Verkauf:</a:t>
            </a:r>
          </a:p>
          <a:p>
            <a:r>
              <a:rPr lang="de-DE" sz="1000" b="1" dirty="0"/>
              <a:t>Umsatzsteuer</a:t>
            </a:r>
          </a:p>
        </p:txBody>
      </p:sp>
      <p:sp>
        <p:nvSpPr>
          <p:cNvPr id="39" name="Rechteck 38"/>
          <p:cNvSpPr/>
          <p:nvPr/>
        </p:nvSpPr>
        <p:spPr>
          <a:xfrm>
            <a:off x="6543923" y="6068900"/>
            <a:ext cx="2361648" cy="56470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/>
          <p:cNvSpPr txBox="1"/>
          <p:nvPr/>
        </p:nvSpPr>
        <p:spPr>
          <a:xfrm>
            <a:off x="48436" y="4105617"/>
            <a:ext cx="384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292934"/>
                </a:solidFill>
                <a:latin typeface="+mj-lt"/>
                <a:cs typeface="Chalkduster"/>
              </a:rPr>
              <a:t>5) Berechnungen: Von Netto auf Brutto und retour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3545459" y="2977753"/>
            <a:ext cx="52123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solidFill>
                  <a:srgbClr val="292934"/>
                </a:solidFill>
                <a:latin typeface="+mj-lt"/>
                <a:cs typeface="Chalkduster"/>
              </a:rPr>
              <a:t>4) Umsatzsteuervoranmeldung: Monatliche Meldung beim Finanzamt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CA5BC9-675E-1A43-0602-4C1E3297F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85" y="4457305"/>
            <a:ext cx="3441821" cy="21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/>
      <p:bldP spid="19" grpId="0"/>
      <p:bldP spid="35" grpId="0" animBg="1"/>
      <p:bldP spid="36" grpId="0" animBg="1"/>
      <p:bldP spid="28" grpId="0"/>
      <p:bldP spid="25" grpId="0"/>
      <p:bldP spid="31" grpId="0" animBg="1"/>
      <p:bldP spid="32" grpId="0" animBg="1"/>
      <p:bldP spid="34" grpId="0" animBg="1"/>
      <p:bldP spid="3" grpId="0"/>
      <p:bldP spid="5" grpId="0"/>
      <p:bldP spid="38" grpId="0"/>
      <p:bldP spid="39" grpId="0" animBg="1"/>
      <p:bldP spid="56" grpId="0"/>
      <p:bldP spid="5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305</Words>
  <Application>Microsoft Macintosh PowerPoint</Application>
  <PresentationFormat>Bildschirmpräsentation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Klarheit</vt:lpstr>
      <vt:lpstr>Concept Map: Umsatzsteuer, Theorie und UVA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UST</dc:title>
  <dc:creator>werner holzheu</dc:creator>
  <cp:lastModifiedBy>HOLZHEU Werner</cp:lastModifiedBy>
  <cp:revision>74</cp:revision>
  <cp:lastPrinted>2021-10-14T10:26:23Z</cp:lastPrinted>
  <dcterms:created xsi:type="dcterms:W3CDTF">2014-02-19T12:04:45Z</dcterms:created>
  <dcterms:modified xsi:type="dcterms:W3CDTF">2023-11-11T14:48:46Z</dcterms:modified>
</cp:coreProperties>
</file>