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5" r:id="rId3"/>
    <p:sldId id="265" r:id="rId4"/>
    <p:sldId id="276" r:id="rId5"/>
    <p:sldId id="277" r:id="rId6"/>
    <p:sldId id="286" r:id="rId7"/>
    <p:sldId id="268" r:id="rId8"/>
    <p:sldId id="284" r:id="rId9"/>
    <p:sldId id="287" r:id="rId10"/>
    <p:sldId id="270" r:id="rId11"/>
    <p:sldId id="258" r:id="rId12"/>
    <p:sldId id="289" r:id="rId13"/>
    <p:sldId id="271" r:id="rId14"/>
    <p:sldId id="290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ner Holzheu" initials="WH" lastIdx="1" clrIdx="0">
    <p:extLst>
      <p:ext uri="{19B8F6BF-5375-455C-9EA6-DF929625EA0E}">
        <p15:presenceInfo xmlns:p15="http://schemas.microsoft.com/office/powerpoint/2012/main" userId="S::werner.holzheu@bergheidengasse.at::68ed8f65-bff4-493a-80e1-f5db0341d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3"/>
    <p:restoredTop sz="95964"/>
  </p:normalViewPr>
  <p:slideViewPr>
    <p:cSldViewPr snapToGrid="0" snapToObjects="1">
      <p:cViewPr varScale="1">
        <p:scale>
          <a:sx n="127" d="100"/>
          <a:sy n="127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9T16:02:58.721" idx="1">
    <p:pos x="3476" y="79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3A41E-04DA-D84F-953F-3E3E87E0CB48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D0A57-3D4B-F146-ABD9-64AA905F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99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432A4-936D-AE4C-AC3B-50350922972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59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CDD95-ED2D-9340-9CF3-32130211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0C7096-497B-A944-B19C-E0D42B01D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17536F-2086-D941-981C-1E13843E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2AA7E6-1973-E34E-ABFB-23A24AD5B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7008D5-B4B4-3D40-8D8E-899B89AF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05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2169C-7CC5-7144-B46B-3D30DDA6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FC4564-3ECD-6B42-A19A-04550EE74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878F4D-84A7-3B43-94BB-7346A074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9940C3-2779-C84A-B668-19F21D06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7D835E-A706-0F49-BF9A-A53358A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80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F499F98-7E67-EC4B-97D0-B950F5C123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85B293-7C99-C04D-8ABC-8BC565C72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784BA2-D223-6D4D-BCBE-C9642925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45DC20-3A06-1B4E-ADC7-E22EA6C6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B45113-6099-F543-A7D7-CBCF3D4E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86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441B2-201A-EA42-AF25-865AA15A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213971-5E5A-8A45-8BA0-FDAA9BF5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B1628E-C338-504E-AF79-00973A6A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6DEF16-D166-B441-AB79-E5AA40C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9E5D47-3D5D-0145-97E6-91861E8C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77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AA334-AC41-424B-A9A8-4EF528F3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B7C1BB-C375-4341-9277-305691D68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2E61A-F5B2-6845-852C-BE935F49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95E8C-6F7D-8C4D-9696-7205FD63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1F5CD-9C52-5948-96ED-A7BB389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63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FBFA-626B-5E4A-B6B9-986CCE3A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8A4709-F176-F140-843A-9F38177E1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5AC4FB-1C65-1F42-96E5-43393FA9F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AA0603-2C8D-6148-A330-39882361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D7AFC0-C6CC-2547-A9A3-C42BF589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66F5C6-0CC5-5C42-94D1-FECC8F60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04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A086C-A6B2-C947-A743-7209B0D9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2FE3D1-22A9-244B-9199-5993A902C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DD91C7-EDC8-9B4D-8E4E-52DD2002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FF8F85-DCE2-FD45-80A6-5F83F1F39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A5F183-DBC0-D649-AFF4-162E8B827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D3103D2-DCB9-F246-9EC5-E348D979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DAAD253-B5AC-B44E-A7B8-DA9D14B9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DBD873-CFD3-1E4D-A968-1985B37B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4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9855F-42F7-9C44-BC41-200C40EE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4158D9-624E-764E-BB69-F3FC17E0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C45333-8B18-8D42-ACB4-E04F10F5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1AB697-2CD6-7E49-A60D-C14AD87A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34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6F44269-A559-2D4E-B30D-941F089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321E08-DB68-0C45-AF2C-C8EC8BAA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414235-CB45-9546-8B48-B21AB4F6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35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1630D-1133-B14A-AF2F-195D249B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9B89C9-140B-F04F-A2D3-A6CE408DE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14DE3A-A4FA-9C41-867F-BA2C8070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98BE7B-4833-4D43-ADD6-584D9AA05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CED0EF-68C6-8B43-AD45-34C0968B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8776C2-3667-0448-B96A-66F97EBB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83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AE72C-D455-4C4E-AEE2-09EAF6F5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ECD71E3-3263-F140-B23D-2D776F10D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5CD638-72BA-CB43-877C-6F2BF04B9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E9FAD9-6AFC-B441-B83C-AF18610D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C79F36-3E57-4547-8E3C-44712E73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C53BEA-B6AD-9747-9863-230BCE9E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56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D87CBF-B412-C540-AFF0-CC4E48D6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7B1308-1C7C-134A-AF78-17097D053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81659-F7C0-2148-A921-AD819DE01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8C119-D1CC-3E42-9E92-F59CF199278A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4C41DD-98B4-784E-882E-1882A76AF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2FD199-45B3-464D-9D91-0A477AAF4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A1044-A817-D148-A7FE-2C8EBCF98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/>
              <a:t>Bilanzierung</a:t>
            </a:r>
            <a:r>
              <a:rPr lang="de-DE" dirty="0"/>
              <a:t>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Musterklausur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8F3AA7-2BFA-0942-A749-361EB9523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de-DE" dirty="0"/>
              <a:t>Werner </a:t>
            </a:r>
            <a:r>
              <a:rPr lang="de-DE" dirty="0" err="1"/>
              <a:t>Holzheu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84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3180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  </a:t>
            </a:r>
          </a:p>
          <a:p>
            <a:r>
              <a:rPr lang="de-DE" dirty="0">
                <a:latin typeface="+mj-lt"/>
                <a:cs typeface="Chalkduster"/>
              </a:rPr>
              <a:t>Rückstellungen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955754" y="89584"/>
            <a:ext cx="571224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Anlässe für Rückstellungen beschreiben können, Bedeutung von Rückstellungen einschätzen können, Rückstellungen im Jahr der Entstehung bilden können, Rückstellungen im Folgejahr richtig behandeln können</a:t>
            </a:r>
          </a:p>
          <a:p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02401" y="761200"/>
            <a:ext cx="2555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Rückstellungen?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14048" y="757074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35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017654" y="1123834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359362" y="1099755"/>
            <a:ext cx="3754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Passivposten</a:t>
            </a:r>
            <a:r>
              <a:rPr lang="de-AT" sz="900" dirty="0">
                <a:latin typeface="+mj-lt"/>
                <a:cs typeface="Chalkduster"/>
              </a:rPr>
              <a:t> (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Vorsorgen</a:t>
            </a:r>
            <a:r>
              <a:rPr lang="de-AT" sz="900" dirty="0">
                <a:latin typeface="+mj-lt"/>
                <a:cs typeface="Chalkduster"/>
              </a:rPr>
              <a:t>) für 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ungewisse Verbindlichkeiten</a:t>
            </a:r>
            <a:r>
              <a:rPr lang="de-AT" sz="900" dirty="0">
                <a:latin typeface="+mj-lt"/>
                <a:cs typeface="Chalkduster"/>
              </a:rPr>
              <a:t> (Höhe, Wann, ob überhaupt)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Pensionen/Abfertigungen (lfr.)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Betriebssteuern (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Rechts- und Beratungskosten (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Prozesskosten, Schadenersatzleistungen (eher 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 Extrembeispiel: 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VW Abgasbetrug, BP Golf </a:t>
            </a:r>
            <a:r>
              <a:rPr lang="de-AT" sz="900" dirty="0" err="1">
                <a:solidFill>
                  <a:srgbClr val="FF0000"/>
                </a:solidFill>
                <a:latin typeface="+mj-lt"/>
                <a:cs typeface="Chalkduster"/>
              </a:rPr>
              <a:t>Mex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. 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Sonstige ...</a:t>
            </a:r>
          </a:p>
        </p:txBody>
      </p:sp>
      <p:sp>
        <p:nvSpPr>
          <p:cNvPr id="15" name="Pfeil nach unten 14"/>
          <p:cNvSpPr/>
          <p:nvPr/>
        </p:nvSpPr>
        <p:spPr>
          <a:xfrm flipV="1">
            <a:off x="7108295" y="1351691"/>
            <a:ext cx="439598" cy="82448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465726" y="1257476"/>
            <a:ext cx="32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Höchstwertprinzip,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 – man muss sich eher ärmer machen) d.h. bei einer Werterhöhung bzw. einer drohenden Verbindlichkeit muss schon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vorgesorgt</a:t>
            </a:r>
            <a:r>
              <a:rPr lang="de-DE" sz="900" dirty="0">
                <a:latin typeface="+mj-lt"/>
                <a:cs typeface="Chalkduster"/>
              </a:rPr>
              <a:t> werden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obwohl</a:t>
            </a:r>
            <a:r>
              <a:rPr lang="de-DE" sz="900" dirty="0">
                <a:latin typeface="+mj-lt"/>
                <a:cs typeface="Chalkduster"/>
              </a:rPr>
              <a:t> die Verbindlichkeit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noch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ungewiss</a:t>
            </a:r>
            <a:r>
              <a:rPr lang="de-DE" sz="900" dirty="0">
                <a:latin typeface="+mj-lt"/>
                <a:cs typeface="Chalkduster"/>
              </a:rPr>
              <a:t> ist (d.h. sie könnte gar nicht entstehen) </a:t>
            </a:r>
          </a:p>
        </p:txBody>
      </p:sp>
      <p:sp>
        <p:nvSpPr>
          <p:cNvPr id="21" name="Rechteck 20"/>
          <p:cNvSpPr/>
          <p:nvPr/>
        </p:nvSpPr>
        <p:spPr>
          <a:xfrm>
            <a:off x="1652849" y="3121547"/>
            <a:ext cx="8892680" cy="3646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1179" y="2752213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7892560" y="3986050"/>
            <a:ext cx="738878" cy="6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8286523" y="4096120"/>
            <a:ext cx="439182" cy="31546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 err="1">
                <a:latin typeface="+mj-lt"/>
              </a:rPr>
              <a:t>Rst</a:t>
            </a:r>
            <a:endParaRPr lang="de-DE" sz="500" dirty="0">
              <a:latin typeface="+mj-lt"/>
            </a:endParaRP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1739874" y="3271178"/>
          <a:ext cx="8013700" cy="19558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Schritte und Reihenfolge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Berechnung u. Besonderheiten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Buchung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elle 28"/>
          <p:cNvGraphicFramePr>
            <a:graphicFrameLocks noGrp="1"/>
          </p:cNvGraphicFramePr>
          <p:nvPr/>
        </p:nvGraphicFramePr>
        <p:xfrm>
          <a:off x="1739874" y="3579047"/>
          <a:ext cx="8013700" cy="27940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Jahr Entstehung </a:t>
                      </a:r>
                      <a:r>
                        <a:rPr lang="de-DE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31.12. .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.. Bildung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 gibt noch keine Rückstellung aus den Vorjahren.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Aufwandskonto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Rückstellungskonto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Tabelle 40"/>
          <p:cNvGraphicFramePr>
            <a:graphicFrameLocks noGrp="1"/>
          </p:cNvGraphicFramePr>
          <p:nvPr/>
        </p:nvGraphicFramePr>
        <p:xfrm>
          <a:off x="1739874" y="4530281"/>
          <a:ext cx="8013700" cy="37846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Folgejahr...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1) Rückstellung wurde in richtiger Höhe gebucht und die Rechnung ist zu zahlen.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elle 41"/>
          <p:cNvGraphicFramePr>
            <a:graphicFrameLocks noGrp="1"/>
          </p:cNvGraphicFramePr>
          <p:nvPr/>
        </p:nvGraphicFramePr>
        <p:xfrm>
          <a:off x="1739874" y="4958928"/>
          <a:ext cx="8013700" cy="37846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557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... es wurde zu wenig rückgestellt, Verwendung + zusätzlicher Aufwand (VP)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Aufwand aus VP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elle 42"/>
          <p:cNvGraphicFramePr>
            <a:graphicFrameLocks noGrp="1"/>
          </p:cNvGraphicFramePr>
          <p:nvPr/>
        </p:nvGraphicFramePr>
        <p:xfrm>
          <a:off x="1739874" y="5446213"/>
          <a:ext cx="8013700" cy="51308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3) ... es wurde zu viel rückgestellt, Zahlung des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niedr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Betrages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Rückstellungen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Rückstellungen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4 Erträge aus der Aufl. v Rückst.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Tabelle 43"/>
          <p:cNvGraphicFramePr>
            <a:graphicFrameLocks noGrp="1"/>
          </p:cNvGraphicFramePr>
          <p:nvPr/>
        </p:nvGraphicFramePr>
        <p:xfrm>
          <a:off x="1739874" y="5735386"/>
          <a:ext cx="8013700" cy="871094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782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Besondere Rückstellung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29"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Jahr Entstehung 31.12. ... Bildung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Abfertigung alt,...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6 Zuweisung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Abf.rst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 für Abf.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82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Bezahlung der Abfertigung und EST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6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Abfertigungsaufw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Arb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.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2 Bank, 3 Verb. Finanzamt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45" name="Gerade Verbindung 44"/>
          <p:cNvCxnSpPr/>
          <p:nvPr/>
        </p:nvCxnSpPr>
        <p:spPr>
          <a:xfrm>
            <a:off x="6901473" y="3992314"/>
            <a:ext cx="792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eck 45"/>
          <p:cNvSpPr/>
          <p:nvPr/>
        </p:nvSpPr>
        <p:spPr>
          <a:xfrm>
            <a:off x="6866438" y="4096120"/>
            <a:ext cx="406696" cy="3092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 err="1">
                <a:latin typeface="+mj-lt"/>
              </a:rPr>
              <a:t>Aufw</a:t>
            </a:r>
            <a:endParaRPr lang="de-DE" sz="500" dirty="0">
              <a:latin typeface="+mj-lt"/>
            </a:endParaRPr>
          </a:p>
        </p:txBody>
      </p:sp>
      <p:cxnSp>
        <p:nvCxnSpPr>
          <p:cNvPr id="51" name="Gerade Verbindung 50"/>
          <p:cNvCxnSpPr/>
          <p:nvPr/>
        </p:nvCxnSpPr>
        <p:spPr>
          <a:xfrm>
            <a:off x="7273134" y="3986050"/>
            <a:ext cx="0" cy="527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8286523" y="3979786"/>
            <a:ext cx="0" cy="527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7110269" y="3807648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>
                <a:latin typeface="+mj-lt"/>
              </a:rPr>
              <a:t>GuV</a:t>
            </a:r>
            <a:endParaRPr lang="de-DE" sz="800" dirty="0">
              <a:latin typeface="+mj-lt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8104422" y="3807648"/>
            <a:ext cx="4311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j-lt"/>
              </a:rPr>
              <a:t>Bilanz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3359362" y="4664711"/>
            <a:ext cx="4539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</a:rPr>
              <a:t>=</a:t>
            </a:r>
          </a:p>
          <a:p>
            <a:endParaRPr lang="de-DE" sz="800" dirty="0">
              <a:latin typeface="+mj-lt"/>
            </a:endParaRPr>
          </a:p>
          <a:p>
            <a:r>
              <a:rPr lang="de-DE" sz="800" dirty="0">
                <a:latin typeface="+mj-lt"/>
              </a:rPr>
              <a:t>Zu </a:t>
            </a:r>
          </a:p>
          <a:p>
            <a:r>
              <a:rPr lang="de-DE" sz="800" dirty="0">
                <a:latin typeface="+mj-lt"/>
              </a:rPr>
              <a:t>Wenig</a:t>
            </a:r>
          </a:p>
          <a:p>
            <a:endParaRPr lang="de-DE" sz="800" dirty="0">
              <a:latin typeface="+mj-lt"/>
            </a:endParaRPr>
          </a:p>
          <a:p>
            <a:r>
              <a:rPr lang="de-DE" sz="800" dirty="0">
                <a:latin typeface="+mj-lt"/>
              </a:rPr>
              <a:t>Zu </a:t>
            </a:r>
          </a:p>
          <a:p>
            <a:r>
              <a:rPr lang="de-DE" sz="800" dirty="0">
                <a:latin typeface="+mj-lt"/>
              </a:rPr>
              <a:t>viel</a:t>
            </a:r>
          </a:p>
        </p:txBody>
      </p:sp>
      <p:sp>
        <p:nvSpPr>
          <p:cNvPr id="59" name="Rechteck 58"/>
          <p:cNvSpPr/>
          <p:nvPr/>
        </p:nvSpPr>
        <p:spPr>
          <a:xfrm>
            <a:off x="3359362" y="4506923"/>
            <a:ext cx="453970" cy="14247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60" name="Bild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46" y="2167591"/>
            <a:ext cx="1174197" cy="584622"/>
          </a:xfrm>
          <a:prstGeom prst="rect">
            <a:avLst/>
          </a:prstGeom>
        </p:spPr>
      </p:pic>
      <p:pic>
        <p:nvPicPr>
          <p:cNvPr id="61" name="Bild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443" y="2176174"/>
            <a:ext cx="586858" cy="77022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945" y="2416018"/>
            <a:ext cx="723478" cy="63304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524" y="2416018"/>
            <a:ext cx="1972169" cy="6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41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5820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</a:t>
            </a:r>
          </a:p>
          <a:p>
            <a:r>
              <a:rPr lang="de-DE" dirty="0">
                <a:latin typeface="+mj-lt"/>
                <a:cs typeface="Chalkduster"/>
              </a:rPr>
              <a:t>Rechnungsabgrenzungen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19700" y="89584"/>
            <a:ext cx="5448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Eigene VZ, Fremde VZ, eigene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und fremde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unterscheiden können.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Prinzip für Rechnungsabgrenzungen erklären können, 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Rechnungsabgrenzungen richtig buchen können.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40708" y="761200"/>
            <a:ext cx="2650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R-abgrenzungen?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220540" y="757074"/>
            <a:ext cx="24726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Welches Bewertungsprinzip?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98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653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617073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739372" y="1123834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sp>
        <p:nvSpPr>
          <p:cNvPr id="21" name="Rechteck 20"/>
          <p:cNvSpPr/>
          <p:nvPr/>
        </p:nvSpPr>
        <p:spPr>
          <a:xfrm>
            <a:off x="1524000" y="2982352"/>
            <a:ext cx="9042400" cy="3875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28173" y="2610643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8331708" y="1634784"/>
            <a:ext cx="236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Periodengen-Reinheit,</a:t>
            </a:r>
          </a:p>
          <a:p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j-lt"/>
                <a:cs typeface="Chalkduster"/>
              </a:rPr>
              <a:t>Aufwendungen</a:t>
            </a:r>
            <a:r>
              <a:rPr lang="de-DE" sz="900" dirty="0">
                <a:latin typeface="+mj-lt"/>
                <a:cs typeface="Chalkduster"/>
              </a:rPr>
              <a:t> und 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+mj-lt"/>
                <a:cs typeface="Chalkduster"/>
              </a:rPr>
              <a:t>Erträge</a:t>
            </a:r>
            <a:r>
              <a:rPr lang="de-DE" sz="900" dirty="0">
                <a:latin typeface="+mj-lt"/>
                <a:cs typeface="Chalkduster"/>
              </a:rPr>
              <a:t> sollen in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die Periode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gebucht</a:t>
            </a:r>
            <a:r>
              <a:rPr lang="de-DE" sz="900" dirty="0">
                <a:latin typeface="+mj-lt"/>
                <a:cs typeface="Chalkduster"/>
              </a:rPr>
              <a:t> werden, in der sie wirtschaftlich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gehören. </a:t>
            </a:r>
            <a:r>
              <a:rPr lang="de-DE" sz="900" dirty="0">
                <a:latin typeface="+mj-lt"/>
                <a:cs typeface="Chalkduster"/>
              </a:rPr>
              <a:t>... </a:t>
            </a:r>
            <a:r>
              <a:rPr lang="de-DE" sz="900" dirty="0" err="1">
                <a:latin typeface="+mj-lt"/>
                <a:cs typeface="Chalkduster"/>
              </a:rPr>
              <a:t>darurch</a:t>
            </a:r>
            <a:r>
              <a:rPr lang="de-DE" sz="900" dirty="0">
                <a:latin typeface="+mj-lt"/>
                <a:cs typeface="Chalkduster"/>
              </a:rPr>
              <a:t> entstehen...</a:t>
            </a:r>
            <a:endParaRPr lang="de-DE" sz="900" dirty="0">
              <a:solidFill>
                <a:srgbClr val="FF0000"/>
              </a:solidFill>
              <a:latin typeface="+mj-lt"/>
              <a:cs typeface="Chalkduster"/>
            </a:endParaRPr>
          </a:p>
          <a:p>
            <a:r>
              <a:rPr lang="de-DE" sz="900" dirty="0">
                <a:solidFill>
                  <a:srgbClr val="008000"/>
                </a:solidFill>
                <a:latin typeface="+mj-lt"/>
                <a:cs typeface="Chalkduster"/>
              </a:rPr>
              <a:t>E VZ (ARA), F </a:t>
            </a:r>
            <a:r>
              <a:rPr lang="de-DE" sz="900" dirty="0" err="1">
                <a:solidFill>
                  <a:srgbClr val="008000"/>
                </a:solidFill>
                <a:latin typeface="+mj-lt"/>
                <a:cs typeface="Chalkduster"/>
              </a:rPr>
              <a:t>Rst</a:t>
            </a:r>
            <a:r>
              <a:rPr lang="de-DE" sz="900" dirty="0">
                <a:solidFill>
                  <a:srgbClr val="008000"/>
                </a:solidFill>
                <a:latin typeface="+mj-lt"/>
                <a:cs typeface="Chalkduster"/>
              </a:rPr>
              <a:t> = Forderung</a:t>
            </a:r>
          </a:p>
          <a:p>
            <a:r>
              <a:rPr lang="de-DE" sz="900" dirty="0">
                <a:latin typeface="+mj-lt"/>
                <a:cs typeface="Chalkduster"/>
              </a:rPr>
              <a:t>F VZ (PRA), 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= </a:t>
            </a:r>
            <a:r>
              <a:rPr lang="de-DE" sz="900" dirty="0" err="1">
                <a:latin typeface="+mj-lt"/>
                <a:cs typeface="Chalkduster"/>
              </a:rPr>
              <a:t>Verbindl.keit</a:t>
            </a:r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2293597" y="2072622"/>
            <a:ext cx="445774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1757232" y="2072622"/>
            <a:ext cx="445774" cy="4571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aphicFrame>
        <p:nvGraphicFramePr>
          <p:cNvPr id="32" name="Tabelle 31"/>
          <p:cNvGraphicFramePr>
            <a:graphicFrameLocks noGrp="1"/>
          </p:cNvGraphicFramePr>
          <p:nvPr/>
        </p:nvGraphicFramePr>
        <p:xfrm>
          <a:off x="2525607" y="3444839"/>
          <a:ext cx="3733800" cy="1598049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1) Eigene Vorauszahlungen (Transitorien)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Aktive Rechnungsabgrenzung (netto)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1">
                <a:tc gridSpan="5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währen des Jahres ... bei Zahlung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od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Vorausbuchcung</a:t>
                      </a:r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whrd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Jahr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7 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Bank,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Bildung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ARA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6, 7 Aufwand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Sturz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1.1. Folgej.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de-DE" sz="8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ARA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3" name="Tabelle 32"/>
          <p:cNvGraphicFramePr>
            <a:graphicFrameLocks noGrp="1"/>
          </p:cNvGraphicFramePr>
          <p:nvPr/>
        </p:nvGraphicFramePr>
        <p:xfrm>
          <a:off x="2498428" y="5175270"/>
          <a:ext cx="3760979" cy="1598049"/>
        </p:xfrm>
        <a:graphic>
          <a:graphicData uri="http://schemas.openxmlformats.org/drawingml/2006/table">
            <a:tbl>
              <a:tblPr/>
              <a:tblGrid>
                <a:gridCol w="898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Fremde Vorauszahlungen (Transitorien)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Passive Rechnungsabgrenzung (netto)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währ. Jahres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Ertrag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whrd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Jahr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Kassa, Bank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PRA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1.1.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Folgej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PRA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7" name="Tabelle 36"/>
          <p:cNvGraphicFramePr>
            <a:graphicFrameLocks noGrp="1"/>
          </p:cNvGraphicFramePr>
          <p:nvPr/>
        </p:nvGraphicFramePr>
        <p:xfrm>
          <a:off x="6741609" y="3444838"/>
          <a:ext cx="3733800" cy="1490588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256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3) Eigene Rückstände (Antizipationen)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ggf. UST erfassen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während des Jahres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nichts, da im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Nachhin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bezahlt wird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s. Verb.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Folgejahr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s. Verb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Kassa, etc.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12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7 Aufwand (für Folgejahr)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8" name="Tabelle 37"/>
          <p:cNvGraphicFramePr>
            <a:graphicFrameLocks noGrp="1"/>
          </p:cNvGraphicFramePr>
          <p:nvPr/>
        </p:nvGraphicFramePr>
        <p:xfrm>
          <a:off x="6741610" y="5235534"/>
          <a:ext cx="3733799" cy="1476172"/>
        </p:xfrm>
        <a:graphic>
          <a:graphicData uri="http://schemas.openxmlformats.org/drawingml/2006/table">
            <a:tbl>
              <a:tblPr/>
              <a:tblGrid>
                <a:gridCol w="89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454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4) Fremde Rückstände (Antizipationen)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54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ggf. VOST erfassen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...nichts da im Nachhinein bezahlt wird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Bildung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s. Forderung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4, 8Ertrag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Kassa, etc.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s. Forderung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305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4, 8 Ertrag (für Folgejahr)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9" name="Rechteck 38"/>
          <p:cNvSpPr/>
          <p:nvPr/>
        </p:nvSpPr>
        <p:spPr>
          <a:xfrm>
            <a:off x="3402401" y="3138689"/>
            <a:ext cx="2277560" cy="2170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00" dirty="0" err="1">
                <a:latin typeface="+mj-lt"/>
              </a:rPr>
              <a:t>Vor</a:t>
            </a:r>
            <a:r>
              <a:rPr lang="de-DE" sz="900" dirty="0" err="1">
                <a:solidFill>
                  <a:srgbClr val="FF0000"/>
                </a:solidFill>
                <a:latin typeface="+mj-lt"/>
              </a:rPr>
              <a:t>aus</a:t>
            </a:r>
            <a:r>
              <a:rPr lang="de-DE" sz="900" dirty="0" err="1">
                <a:latin typeface="+mj-lt"/>
              </a:rPr>
              <a:t>z</a:t>
            </a:r>
            <a:r>
              <a:rPr lang="de-DE" sz="900" dirty="0">
                <a:latin typeface="+mj-lt"/>
              </a:rPr>
              <a:t>.        </a:t>
            </a:r>
            <a:r>
              <a:rPr lang="de-DE" sz="900" dirty="0">
                <a:solidFill>
                  <a:srgbClr val="FF0000"/>
                </a:solidFill>
                <a:latin typeface="+mj-lt"/>
              </a:rPr>
              <a:t>Aus</a:t>
            </a:r>
            <a:r>
              <a:rPr lang="de-DE" sz="900" dirty="0">
                <a:latin typeface="+mj-lt"/>
              </a:rPr>
              <a:t>buchen       </a:t>
            </a:r>
            <a:r>
              <a:rPr lang="de-DE" sz="900" dirty="0">
                <a:solidFill>
                  <a:srgbClr val="FF0000"/>
                </a:solidFill>
                <a:latin typeface="+mj-lt"/>
              </a:rPr>
              <a:t>„ im Voraus, ...“</a:t>
            </a:r>
          </a:p>
        </p:txBody>
      </p:sp>
      <p:sp>
        <p:nvSpPr>
          <p:cNvPr id="62" name="Rechteck 61"/>
          <p:cNvSpPr/>
          <p:nvPr/>
        </p:nvSpPr>
        <p:spPr>
          <a:xfrm>
            <a:off x="7454901" y="3087087"/>
            <a:ext cx="2890233" cy="2686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latin typeface="+mj-lt"/>
              </a:rPr>
              <a:t>Rücks</a:t>
            </a:r>
            <a:r>
              <a:rPr lang="de-DE" sz="1000" dirty="0">
                <a:solidFill>
                  <a:schemeClr val="bg1"/>
                </a:solidFill>
                <a:latin typeface="+mj-lt"/>
              </a:rPr>
              <a:t>tä</a:t>
            </a:r>
            <a:r>
              <a:rPr lang="de-DE" sz="1000" dirty="0">
                <a:latin typeface="+mj-lt"/>
              </a:rPr>
              <a:t>nd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e</a:t>
            </a:r>
            <a:r>
              <a:rPr lang="de-DE" sz="1000" dirty="0">
                <a:latin typeface="+mj-lt"/>
              </a:rPr>
              <a:t>       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Ein</a:t>
            </a:r>
            <a:r>
              <a:rPr lang="de-DE" sz="1000" dirty="0">
                <a:latin typeface="+mj-lt"/>
              </a:rPr>
              <a:t>buchen„...        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„ Im Nachhinein...“</a:t>
            </a:r>
          </a:p>
        </p:txBody>
      </p:sp>
      <p:sp>
        <p:nvSpPr>
          <p:cNvPr id="63" name="Rechteck 62"/>
          <p:cNvSpPr/>
          <p:nvPr/>
        </p:nvSpPr>
        <p:spPr>
          <a:xfrm>
            <a:off x="1750868" y="4378189"/>
            <a:ext cx="651827" cy="6646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latin typeface="+mj-lt"/>
              </a:rPr>
              <a:t>Eigen</a:t>
            </a:r>
          </a:p>
          <a:p>
            <a:pPr algn="ctr"/>
            <a:endParaRPr lang="de-DE" sz="1000" dirty="0">
              <a:latin typeface="+mj-lt"/>
            </a:endParaRPr>
          </a:p>
          <a:p>
            <a:pPr algn="ctr"/>
            <a:r>
              <a:rPr lang="de-DE" sz="1000" dirty="0">
                <a:solidFill>
                  <a:srgbClr val="FF0000"/>
                </a:solidFill>
                <a:latin typeface="+mj-lt"/>
              </a:rPr>
              <a:t>„wir zahlen“</a:t>
            </a:r>
          </a:p>
        </p:txBody>
      </p:sp>
      <p:sp>
        <p:nvSpPr>
          <p:cNvPr id="64" name="Rechteck 63"/>
          <p:cNvSpPr/>
          <p:nvPr/>
        </p:nvSpPr>
        <p:spPr>
          <a:xfrm>
            <a:off x="1723688" y="5886859"/>
            <a:ext cx="679006" cy="6059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latin typeface="+mj-lt"/>
              </a:rPr>
              <a:t>Fremd</a:t>
            </a:r>
          </a:p>
          <a:p>
            <a:pPr algn="ctr"/>
            <a:endParaRPr lang="de-DE" sz="1000" dirty="0">
              <a:latin typeface="+mj-lt"/>
            </a:endParaRPr>
          </a:p>
          <a:p>
            <a:pPr algn="ctr"/>
            <a:r>
              <a:rPr lang="de-DE" sz="1000" dirty="0">
                <a:solidFill>
                  <a:srgbClr val="FF0000"/>
                </a:solidFill>
                <a:latin typeface="+mj-lt"/>
              </a:rPr>
              <a:t>„wir erhalten“</a:t>
            </a:r>
          </a:p>
        </p:txBody>
      </p:sp>
      <p:cxnSp>
        <p:nvCxnSpPr>
          <p:cNvPr id="50" name="Gerade Verbindung 49"/>
          <p:cNvCxnSpPr/>
          <p:nvPr/>
        </p:nvCxnSpPr>
        <p:spPr>
          <a:xfrm>
            <a:off x="6487610" y="3062656"/>
            <a:ext cx="0" cy="3704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>
            <a:off x="2525607" y="5147622"/>
            <a:ext cx="79498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3319725" y="1028526"/>
            <a:ext cx="303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... Beträge (</a:t>
            </a:r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j-lt"/>
                <a:cs typeface="Chalkduster"/>
              </a:rPr>
              <a:t>Aufwände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 od. </a:t>
            </a:r>
            <a:r>
              <a:rPr lang="de-DE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halkduster"/>
              </a:rPr>
              <a:t>Erträge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)</a:t>
            </a:r>
            <a:r>
              <a:rPr lang="de-DE" sz="900" dirty="0">
                <a:latin typeface="+mj-lt"/>
                <a:cs typeface="Chalkduster"/>
              </a:rPr>
              <a:t>, die aufgrund von vertraglichen Vereinbarungen in einer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anderen Periode gezahlt</a:t>
            </a:r>
            <a:r>
              <a:rPr lang="de-DE" sz="900" dirty="0">
                <a:latin typeface="+mj-lt"/>
                <a:cs typeface="Chalkduster"/>
              </a:rPr>
              <a:t> oder gebucht wurden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als in jener,</a:t>
            </a:r>
            <a:r>
              <a:rPr lang="de-DE" sz="900" dirty="0">
                <a:latin typeface="+mj-lt"/>
                <a:cs typeface="Chalkduster"/>
              </a:rPr>
              <a:t> in welche sie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gehören. z.B.:</a:t>
            </a:r>
          </a:p>
        </p:txBody>
      </p:sp>
      <p:pic>
        <p:nvPicPr>
          <p:cNvPr id="69" name="Bild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718" y="1341851"/>
            <a:ext cx="666683" cy="455893"/>
          </a:xfrm>
          <a:prstGeom prst="rect">
            <a:avLst/>
          </a:prstGeom>
        </p:spPr>
      </p:pic>
      <p:pic>
        <p:nvPicPr>
          <p:cNvPr id="70" name="Bild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708" y="1634785"/>
            <a:ext cx="4878507" cy="1070315"/>
          </a:xfrm>
          <a:prstGeom prst="rect">
            <a:avLst/>
          </a:prstGeom>
        </p:spPr>
      </p:pic>
      <p:cxnSp>
        <p:nvCxnSpPr>
          <p:cNvPr id="72" name="Gerade Verbindung 71"/>
          <p:cNvCxnSpPr/>
          <p:nvPr/>
        </p:nvCxnSpPr>
        <p:spPr>
          <a:xfrm>
            <a:off x="4025901" y="47656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4025900" y="6483270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Bild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483" y="3035444"/>
            <a:ext cx="558058" cy="409394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4602" y="3046416"/>
            <a:ext cx="579436" cy="398422"/>
          </a:xfrm>
          <a:prstGeom prst="rect">
            <a:avLst/>
          </a:prstGeom>
        </p:spPr>
      </p:pic>
      <p:cxnSp>
        <p:nvCxnSpPr>
          <p:cNvPr id="34" name="Gerade Verbindung 33"/>
          <p:cNvCxnSpPr/>
          <p:nvPr/>
        </p:nvCxnSpPr>
        <p:spPr>
          <a:xfrm>
            <a:off x="8220541" y="42830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220541" y="60737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12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41303A2-C1B3-0346-971E-9DF5F7DA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33" y="1126766"/>
            <a:ext cx="4029333" cy="9502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342C393-EAC2-4C40-B0D1-E421C97AE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33" y="2233749"/>
            <a:ext cx="4859266" cy="20443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FC6E640-A980-C342-A0F5-900677963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8" y="4491370"/>
            <a:ext cx="5141763" cy="194464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620ADAB-66B8-3C41-9442-B2669293DD39}"/>
              </a:ext>
            </a:extLst>
          </p:cNvPr>
          <p:cNvSpPr txBox="1"/>
          <p:nvPr/>
        </p:nvSpPr>
        <p:spPr>
          <a:xfrm>
            <a:off x="1058091" y="391389"/>
            <a:ext cx="15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Musterklausur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811037B-4240-654B-9397-8A40ABA7B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797" y="5236980"/>
            <a:ext cx="6096000" cy="746918"/>
          </a:xfrm>
          <a:prstGeom prst="rect">
            <a:avLst/>
          </a:prstGeom>
        </p:spPr>
      </p:pic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2C6A3C01-FC00-034F-B65A-080A37853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7209"/>
              </p:ext>
            </p:extLst>
          </p:nvPr>
        </p:nvGraphicFramePr>
        <p:xfrm>
          <a:off x="6096000" y="2559594"/>
          <a:ext cx="4699001" cy="40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5461">
                  <a:extLst>
                    <a:ext uri="{9D8B030D-6E8A-4147-A177-3AD203B41FA5}">
                      <a16:colId xmlns:a16="http://schemas.microsoft.com/office/drawing/2014/main" val="4080650074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428860750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2037854739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1400258187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305693471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3 Rückstellg. Schaden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6000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u="none" strike="noStrike">
                          <a:effectLst/>
                        </a:rPr>
                        <a:t>/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 dirty="0">
                          <a:effectLst/>
                        </a:rPr>
                        <a:t>2 Bank</a:t>
                      </a:r>
                      <a:endParaRPr lang="de-A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8000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19720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7 Aufw. Vorperioden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2000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451201"/>
                  </a:ext>
                </a:extLst>
              </a:tr>
            </a:tbl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0C0773B7-BD89-6D43-A003-A8228C7A2E50}"/>
              </a:ext>
            </a:extLst>
          </p:cNvPr>
          <p:cNvSpPr/>
          <p:nvPr/>
        </p:nvSpPr>
        <p:spPr>
          <a:xfrm>
            <a:off x="5326821" y="4449929"/>
            <a:ext cx="6442166" cy="696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Rechnungsabgrenzungen erkennen: (4 Arten, eigene und fremde Vorauszahlungen, eigenen und fremde Rückstände) 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Fremde Vorauszahlung: … Erträge / PRA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Eigene Vorauszahlung: … ARA / Aufwand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AF73DBD-8508-8343-8C12-F99D0CFB4C36}"/>
              </a:ext>
            </a:extLst>
          </p:cNvPr>
          <p:cNvSpPr/>
          <p:nvPr/>
        </p:nvSpPr>
        <p:spPr>
          <a:xfrm>
            <a:off x="5314557" y="158566"/>
            <a:ext cx="6660191" cy="84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Rückstellungen erkennen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Rückstellungen: Ungewissheit in Höhe bzw. ob und wann … Rückstellung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Rückstellung, die für letztes Jahr gebildet war zu wenig, daher muss noch Aufwand aus VP gebucht werden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Keine weitere Bildung erforderlich</a:t>
            </a:r>
          </a:p>
        </p:txBody>
      </p:sp>
    </p:spTree>
    <p:extLst>
      <p:ext uri="{BB962C8B-B14F-4D97-AF65-F5344CB8AC3E}">
        <p14:creationId xmlns:p14="http://schemas.microsoft.com/office/powerpoint/2010/main" val="253773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31806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 UV/ Forderungen</a:t>
            </a:r>
          </a:p>
          <a:p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55754" y="89584"/>
            <a:ext cx="571224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Jahresabschlussarbeiten bei Umlaufvermögen/Forderungen (UV) durchführen können: Forderungen beschreiben können (einbringlich, zweifelhaft, uneinbringlich) relevante Prinzipien erklären können, Einzel-Bewertung und Pauschal-Bewertung und notwendige Buchungen durchführen können;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17483" y="761200"/>
            <a:ext cx="2366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Forderungen?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14048" y="757074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03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67416" y="1147353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074192" y="1185389"/>
            <a:ext cx="43940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687023" y="1255160"/>
            <a:ext cx="31364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latin typeface="+mj-lt"/>
                <a:cs typeface="Chalkduster"/>
              </a:rPr>
              <a:t>Schulden, die jemand anderer bei mir gemacht hat weil er z.B.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Auf Ziel eingekauft hat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Ein Darlehen bei mir aufgenommen hat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Bzw. ich aus einem sonstigen Grund eine Forderung habe</a:t>
            </a:r>
          </a:p>
          <a:p>
            <a:r>
              <a:rPr lang="de-AT" sz="900" dirty="0">
                <a:latin typeface="+mj-lt"/>
                <a:cs typeface="Chalkduster"/>
              </a:rPr>
              <a:t>Forderungen gehören zum Umlaufvermögen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7108295" y="1330136"/>
            <a:ext cx="439598" cy="84521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465726" y="1257476"/>
            <a:ext cx="32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Strenges Niederstwertprinzip,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Vorsichtsprinzips) d.h. bei einer Wertminderung muss der niedrigere Wert am Bilanzstichtag angesetzt werden. Wertminderungen treten bei Forderungen dann auf, wenn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mein Schuldner </a:t>
            </a:r>
            <a:r>
              <a:rPr lang="de-DE" sz="900" dirty="0">
                <a:latin typeface="+mj-lt"/>
                <a:cs typeface="Chalkduster"/>
              </a:rPr>
              <a:t>in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Zahlungsschwierigkeiten</a:t>
            </a:r>
            <a:r>
              <a:rPr lang="de-DE" sz="900" dirty="0">
                <a:latin typeface="+mj-lt"/>
                <a:cs typeface="Chalkduster"/>
              </a:rPr>
              <a:t> kommt. </a:t>
            </a:r>
          </a:p>
        </p:txBody>
      </p:sp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5157939" y="2840253"/>
          <a:ext cx="5406133" cy="612749"/>
        </p:xfrm>
        <a:graphic>
          <a:graphicData uri="http://schemas.openxmlformats.org/drawingml/2006/table">
            <a:tbl>
              <a:tblPr/>
              <a:tblGrid>
                <a:gridCol w="47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781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1) Uneinbringliche</a:t>
                      </a:r>
                      <a:r>
                        <a:rPr lang="de-DE" sz="1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(ganz oder </a:t>
                      </a:r>
                      <a:r>
                        <a:rPr lang="de-D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tw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.) </a:t>
                      </a:r>
                      <a:r>
                        <a:rPr lang="de-DE" sz="1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&gt; Nettoforderung abschreiben, UST-korrigieren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84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6600"/>
                          </a:solidFill>
                          <a:effectLst/>
                          <a:latin typeface="+mj-lt"/>
                          <a:cs typeface="Chalkduster"/>
                        </a:rPr>
                        <a:t>2) Zweifelhafte</a:t>
                      </a:r>
                      <a:r>
                        <a:rPr lang="de-DE" sz="1000" b="0" i="0" u="none" strike="noStrike" baseline="0" dirty="0">
                          <a:solidFill>
                            <a:srgbClr val="FF6600"/>
                          </a:solidFill>
                          <a:effectLst/>
                          <a:latin typeface="+mj-lt"/>
                          <a:cs typeface="Chalkduster"/>
                        </a:rPr>
                        <a:t> Forderungen &gt; Nettoforderung wert-berichtigen, UST unverändert</a:t>
                      </a:r>
                      <a:endParaRPr lang="de-DE" sz="1000" b="0" i="0" u="none" strike="noStrike" dirty="0">
                        <a:solidFill>
                          <a:srgbClr val="FF66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484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3)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 Ei</a:t>
                      </a:r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nbringliche Forderungen &gt; kein Handlungsbedarf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762501" y="2826391"/>
            <a:ext cx="5801571" cy="707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671391" y="3948499"/>
            <a:ext cx="8892680" cy="2810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1179" y="3579166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6) Was ist wann zu tun?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524000" y="2254790"/>
            <a:ext cx="2133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5) Welche Bewertungs-</a:t>
            </a:r>
          </a:p>
          <a:p>
            <a:r>
              <a:rPr lang="de-DE" sz="1600" dirty="0">
                <a:latin typeface="+mj-lt"/>
                <a:cs typeface="Chalkduster"/>
              </a:rPr>
              <a:t>Möglichkeiten gibt es?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762501" y="2265728"/>
            <a:ext cx="41065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4) Welche Kategorien von Forderungen gibt es, </a:t>
            </a:r>
          </a:p>
          <a:p>
            <a:r>
              <a:rPr lang="de-DE" sz="1600" dirty="0">
                <a:latin typeface="+mj-lt"/>
                <a:cs typeface="Chalkduster"/>
              </a:rPr>
              <a:t>    und was lässt sich daraus schließen?</a:t>
            </a: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1897486" y="2840253"/>
          <a:ext cx="2696673" cy="706288"/>
        </p:xfrm>
        <a:graphic>
          <a:graphicData uri="http://schemas.openxmlformats.org/drawingml/2006/table">
            <a:tbl>
              <a:tblPr/>
              <a:tblGrid>
                <a:gridCol w="142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208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Bewertung: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wann: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19">
                <a:tc>
                  <a:txBody>
                    <a:bodyPr/>
                    <a:lstStyle/>
                    <a:p>
                      <a:pPr marL="228600" indent="-228600" algn="l" fontAlgn="b">
                        <a:buAutoNum type="arabicParenR"/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Einzelbewertung</a:t>
                      </a:r>
                    </a:p>
                    <a:p>
                      <a:pPr marL="228600" indent="-228600" algn="l" fontAlgn="b">
                        <a:buAutoNum type="arabicParenR"/>
                      </a:pP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größere Forderungen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19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Pauschal-Bewertung</a:t>
                      </a:r>
                    </a:p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viele kleine Beträge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447" y="2839566"/>
            <a:ext cx="282911" cy="67313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91" y="2882318"/>
            <a:ext cx="181732" cy="378768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50" y="3240418"/>
            <a:ext cx="297935" cy="338748"/>
          </a:xfrm>
          <a:prstGeom prst="rect">
            <a:avLst/>
          </a:prstGeom>
        </p:spPr>
      </p:pic>
      <p:graphicFrame>
        <p:nvGraphicFramePr>
          <p:cNvPr id="23" name="Tabelle 22"/>
          <p:cNvGraphicFramePr>
            <a:graphicFrameLocks noGrp="1"/>
          </p:cNvGraphicFramePr>
          <p:nvPr/>
        </p:nvGraphicFramePr>
        <p:xfrm>
          <a:off x="1663807" y="3948498"/>
          <a:ext cx="8229599" cy="357058"/>
        </p:xfrm>
        <a:graphic>
          <a:graphicData uri="http://schemas.openxmlformats.org/drawingml/2006/table">
            <a:tbl>
              <a:tblPr/>
              <a:tblGrid>
                <a:gridCol w="2611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1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05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Schritte und Reihenfolge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Berechnung u. Besonderheiten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Buchung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1684551" y="4314611"/>
          <a:ext cx="8229599" cy="485454"/>
        </p:xfrm>
        <a:graphic>
          <a:graphicData uri="http://schemas.openxmlformats.org/drawingml/2006/table">
            <a:tbl>
              <a:tblPr/>
              <a:tblGrid>
                <a:gridCol w="2464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4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Uneinbringlich</a:t>
                      </a:r>
                    </a:p>
                    <a:p>
                      <a:pPr algn="l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 der Abschreibung &gt; </a:t>
                      </a: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uneinbringlicher Teil                   </a:t>
                      </a: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(</a:t>
                      </a:r>
                      <a:r>
                        <a:rPr lang="de-DE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tw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oder ganz)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Erst hier darf UST </a:t>
                      </a:r>
                      <a:r>
                        <a:rPr lang="de-DE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korregiert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werden (UST Verbindlichkeit wird im Soll ausgebucht).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</a:t>
                      </a:r>
                      <a:r>
                        <a:rPr lang="de-DE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Absch</a:t>
                      </a:r>
                      <a:r>
                        <a:rPr lang="de-DE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. auf Ford z.B. 10%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UST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 20010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elle 24"/>
          <p:cNvGraphicFramePr>
            <a:graphicFrameLocks noGrp="1"/>
          </p:cNvGraphicFramePr>
          <p:nvPr/>
        </p:nvGraphicFramePr>
        <p:xfrm>
          <a:off x="1684551" y="4898158"/>
          <a:ext cx="8229600" cy="1185038"/>
        </p:xfrm>
        <a:graphic>
          <a:graphicData uri="http://schemas.openxmlformats.org/drawingml/2006/table">
            <a:tbl>
              <a:tblPr/>
              <a:tblGrid>
                <a:gridCol w="2481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6113">
                <a:tc rowSpan="2">
                  <a:txBody>
                    <a:bodyPr/>
                    <a:lstStyle/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zweifelhaft </a:t>
                      </a: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(Einzel-Wert-Berichtigung)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der EWB am 31.12.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Für alle Situationen den                                     1) Nettobetrag ermitteln,                                  2) alle zweifelhaften Teile der</a:t>
                      </a:r>
                      <a:r>
                        <a:rPr lang="de-DE" sz="7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Forderungen</a:t>
                      </a:r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ermitteln und addieren </a:t>
                      </a:r>
                    </a:p>
                    <a:p>
                      <a:pPr algn="l" fontAlgn="b"/>
                      <a:r>
                        <a:rPr lang="de-DE" sz="7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= </a:t>
                      </a:r>
                      <a:r>
                        <a:rPr lang="de-DE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Endbestand </a:t>
                      </a:r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 Wertberichtigung (WB).               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3) Ermittlung der Veränderung der WB: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EB-AB </a:t>
                      </a:r>
                      <a:r>
                        <a:rPr lang="de-D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(lt. Saldenliste)</a:t>
                      </a:r>
                      <a:endParaRPr lang="de-DE" sz="7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EWB (trotz Kontenklasse 2) ist ein passives Bestandskonto (Wertberichtigung zu einem aktiven Konto)</a:t>
                      </a:r>
                    </a:p>
                    <a:p>
                      <a:pPr algn="l" fontAlgn="b"/>
                      <a:endParaRPr lang="de-DE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EB &gt; AB (es wird mehr) dann wird  die „2 EWB“ im Haben gebucht</a:t>
                      </a:r>
                    </a:p>
                    <a:p>
                      <a:pPr algn="l" fontAlgn="b"/>
                      <a:endParaRPr lang="de-DE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EB &lt; AB (es wird weniger) dann wird die „2 EWB“ im Soll gebucht.</a:t>
                      </a:r>
                    </a:p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+: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Zuweisung zu WB Ford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/2 EWB zu Ford </a:t>
                      </a: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89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-: 2 EWB zu Ford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4 Erträge aus Aufl.</a:t>
                      </a:r>
                      <a:r>
                        <a:rPr lang="de-DE" sz="800" b="0" i="0" u="none" strike="noStrike" baseline="0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WB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1684553" y="5967930"/>
          <a:ext cx="8229599" cy="543951"/>
        </p:xfrm>
        <a:graphic>
          <a:graphicData uri="http://schemas.openxmlformats.org/drawingml/2006/table">
            <a:tbl>
              <a:tblPr/>
              <a:tblGrid>
                <a:gridCol w="2481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3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780">
                <a:tc rowSpan="2">
                  <a:txBody>
                    <a:bodyPr/>
                    <a:lstStyle/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zweifelhaft </a:t>
                      </a: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(Pauschal-Wert-Berichtigung)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 des Standes der PWB am 31.12. des Abschlussjahres</a:t>
                      </a: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erforderlich: für alle weiteren: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+: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Zuweisung zu PWB Ford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2 PWB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zFord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55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-: 2 PWB zu Ford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4 Erträge aus Aufl. WB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elle 26"/>
          <p:cNvGraphicFramePr>
            <a:graphicFrameLocks noGrp="1"/>
          </p:cNvGraphicFramePr>
          <p:nvPr/>
        </p:nvGraphicFramePr>
        <p:xfrm>
          <a:off x="1684550" y="6580025"/>
          <a:ext cx="8229600" cy="179198"/>
        </p:xfrm>
        <a:graphic>
          <a:graphicData uri="http://schemas.openxmlformats.org/drawingml/2006/table">
            <a:tbl>
              <a:tblPr/>
              <a:tblGrid>
                <a:gridCol w="248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292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halkduster"/>
                        </a:rPr>
                        <a:t>einbringlich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Gerade Verbindung 18"/>
          <p:cNvCxnSpPr/>
          <p:nvPr/>
        </p:nvCxnSpPr>
        <p:spPr>
          <a:xfrm>
            <a:off x="10015410" y="5094065"/>
            <a:ext cx="511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10015410" y="5178733"/>
            <a:ext cx="239889" cy="3245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0295072" y="5305733"/>
            <a:ext cx="281370" cy="1975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>
                <a:latin typeface="+mj-lt"/>
              </a:rPr>
              <a:t>WB</a:t>
            </a:r>
          </a:p>
        </p:txBody>
      </p:sp>
      <p:cxnSp>
        <p:nvCxnSpPr>
          <p:cNvPr id="35" name="Gerade Verbindung 34"/>
          <p:cNvCxnSpPr/>
          <p:nvPr/>
        </p:nvCxnSpPr>
        <p:spPr>
          <a:xfrm>
            <a:off x="9987188" y="5713496"/>
            <a:ext cx="511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9987188" y="5798164"/>
            <a:ext cx="239889" cy="3245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10266851" y="5925164"/>
            <a:ext cx="283961" cy="1975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>
                <a:latin typeface="+mj-lt"/>
              </a:rPr>
              <a:t>WB</a:t>
            </a:r>
          </a:p>
        </p:txBody>
      </p:sp>
      <p:sp>
        <p:nvSpPr>
          <p:cNvPr id="39" name="Rechteck 38"/>
          <p:cNvSpPr/>
          <p:nvPr/>
        </p:nvSpPr>
        <p:spPr>
          <a:xfrm flipV="1">
            <a:off x="10279221" y="5925164"/>
            <a:ext cx="27159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3746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A6A5476-7962-954C-B8D2-271F6AAA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785007"/>
            <a:ext cx="4660943" cy="36914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A4127A-6CD1-524D-BAF5-9D8F5D952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66" y="4476474"/>
            <a:ext cx="7433733" cy="67197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9D3C21A-1B06-DB42-80F4-77802FDB7B1D}"/>
              </a:ext>
            </a:extLst>
          </p:cNvPr>
          <p:cNvSpPr/>
          <p:nvPr/>
        </p:nvSpPr>
        <p:spPr>
          <a:xfrm>
            <a:off x="6248402" y="2177439"/>
            <a:ext cx="5540079" cy="183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uneinbringlich sind:  Im uneinbringlichen Ausmaß abschreiben und UST im Soll ausbuchen, im Haben auf das Kundenkonto buchen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dirty="0"/>
              <a:t>Ergänzen Sie diese Beispiel um eigenen Annahmen und lösen Sie diese.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2B2ABB-A141-7448-B04C-7D6EC82E73AC}"/>
              </a:ext>
            </a:extLst>
          </p:cNvPr>
          <p:cNvSpPr txBox="1"/>
          <p:nvPr/>
        </p:nvSpPr>
        <p:spPr>
          <a:xfrm>
            <a:off x="423334" y="377851"/>
            <a:ext cx="15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159939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4AEEE-05CB-F041-A5D8-9950AE5A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Anlagevermögen CM </a:t>
            </a:r>
            <a:r>
              <a:rPr lang="de-DE" dirty="0" err="1"/>
              <a:t>u</a:t>
            </a:r>
            <a:r>
              <a:rPr lang="de-DE" dirty="0"/>
              <a:t> Beispiele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785684-7CA7-AC4A-B91D-403DB1E93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42799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E840C30-9093-4C4C-A3C4-DC172B8B64DB}"/>
              </a:ext>
            </a:extLst>
          </p:cNvPr>
          <p:cNvSpPr txBox="1"/>
          <p:nvPr/>
        </p:nvSpPr>
        <p:spPr>
          <a:xfrm>
            <a:off x="1622426" y="82550"/>
            <a:ext cx="3033713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600"/>
              <a:t>Bilanzierung Anlagevermögen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C4837B-D3A1-3146-910F-FABF09893BBA}"/>
              </a:ext>
            </a:extLst>
          </p:cNvPr>
          <p:cNvSpPr txBox="1"/>
          <p:nvPr/>
        </p:nvSpPr>
        <p:spPr>
          <a:xfrm>
            <a:off x="4656138" y="88900"/>
            <a:ext cx="5873750" cy="40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/>
              <a:t>Ziel: Jahresabschlussarbeiten beim Anlagevermögen (AV) durchführen können: AV beschreiben können, Prinzipien erklären können, Bewertung durchführen können;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FEF81CC-B2E0-A34A-8F48-A9266CDB110A}"/>
              </a:ext>
            </a:extLst>
          </p:cNvPr>
          <p:cNvSpPr txBox="1"/>
          <p:nvPr/>
        </p:nvSpPr>
        <p:spPr>
          <a:xfrm>
            <a:off x="1549400" y="488950"/>
            <a:ext cx="858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1) Wo?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AE9C35-B395-A940-8B88-F9E6A092CA4B}"/>
              </a:ext>
            </a:extLst>
          </p:cNvPr>
          <p:cNvSpPr txBox="1"/>
          <p:nvPr/>
        </p:nvSpPr>
        <p:spPr>
          <a:xfrm>
            <a:off x="4037014" y="409575"/>
            <a:ext cx="1527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2) Was ist AV?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FD69615-8BE2-D94B-A80D-8F6BC08569F5}"/>
              </a:ext>
            </a:extLst>
          </p:cNvPr>
          <p:cNvSpPr txBox="1"/>
          <p:nvPr/>
        </p:nvSpPr>
        <p:spPr>
          <a:xfrm>
            <a:off x="6888163" y="387350"/>
            <a:ext cx="27543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3) Welche Prinzipien gelten</a:t>
            </a:r>
          </a:p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13318" name="Bild 9">
            <a:extLst>
              <a:ext uri="{FF2B5EF4-FFF2-40B4-BE49-F238E27FC236}">
                <a16:creationId xmlns:a16="http://schemas.microsoft.com/office/drawing/2014/main" id="{FE4A2674-7E67-A841-8D6A-E578FDCD5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396875"/>
            <a:ext cx="67468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Bild 11">
            <a:extLst>
              <a:ext uri="{FF2B5EF4-FFF2-40B4-BE49-F238E27FC236}">
                <a16:creationId xmlns:a16="http://schemas.microsoft.com/office/drawing/2014/main" id="{36083262-7742-DF4F-8B63-CDC838BB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800100"/>
            <a:ext cx="12636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38607F9-9D94-894E-BBEC-6713CE1B6D0A}"/>
              </a:ext>
            </a:extLst>
          </p:cNvPr>
          <p:cNvSpPr txBox="1"/>
          <p:nvPr/>
        </p:nvSpPr>
        <p:spPr>
          <a:xfrm>
            <a:off x="1865314" y="727076"/>
            <a:ext cx="2746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101A433-4D5F-A84D-AEF8-5E5952592288}"/>
              </a:ext>
            </a:extLst>
          </p:cNvPr>
          <p:cNvSpPr txBox="1"/>
          <p:nvPr/>
        </p:nvSpPr>
        <p:spPr>
          <a:xfrm>
            <a:off x="3140076" y="727076"/>
            <a:ext cx="26352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6BF6382B-2D65-F34E-8761-36DBE2FEAF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64001" y="744538"/>
            <a:ext cx="27416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D9579F98-9D94-1841-870B-CABBB6D7CCA0}"/>
              </a:ext>
            </a:extLst>
          </p:cNvPr>
          <p:cNvSpPr txBox="1"/>
          <p:nvPr/>
        </p:nvSpPr>
        <p:spPr>
          <a:xfrm>
            <a:off x="3962401" y="779464"/>
            <a:ext cx="3203575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/>
              <a:t>Vermögen, welches </a:t>
            </a:r>
            <a:r>
              <a:rPr lang="de-DE" altLang="de-DE" sz="1000">
                <a:solidFill>
                  <a:srgbClr val="FF0000"/>
                </a:solidFill>
              </a:rPr>
              <a:t>langfristig</a:t>
            </a:r>
            <a:r>
              <a:rPr lang="de-DE" altLang="de-DE" sz="1000"/>
              <a:t> dem Betrieb zur Leistungserstellung dient: z.B. Grundstücke, Gebäude,  </a:t>
            </a:r>
          </a:p>
          <a:p>
            <a:pPr eaLnBrk="1" hangingPunct="1">
              <a:buFontTx/>
              <a:buChar char="-"/>
            </a:pPr>
            <a:r>
              <a:rPr lang="de-DE" altLang="de-DE" sz="1000"/>
              <a:t>Nicht abnutzbares AV: z.B. Grdst. (i.d.R. keine Abschr.)</a:t>
            </a:r>
          </a:p>
          <a:p>
            <a:pPr eaLnBrk="1" hangingPunct="1">
              <a:buFontTx/>
              <a:buChar char="-"/>
            </a:pPr>
            <a:r>
              <a:rPr lang="de-DE" altLang="de-DE" sz="1000"/>
              <a:t>Abnutzbares AV: Gebäude, Maschinen, BGA</a:t>
            </a:r>
          </a:p>
        </p:txBody>
      </p:sp>
      <p:sp>
        <p:nvSpPr>
          <p:cNvPr id="17" name="Pfeil nach unten 16">
            <a:extLst>
              <a:ext uri="{FF2B5EF4-FFF2-40B4-BE49-F238E27FC236}">
                <a16:creationId xmlns:a16="http://schemas.microsoft.com/office/drawing/2014/main" id="{DE80DB57-F367-5E42-B260-98B2B133D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75" y="957264"/>
            <a:ext cx="438150" cy="1152525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66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2AB62EB-F977-2146-897E-432827D99721}"/>
              </a:ext>
            </a:extLst>
          </p:cNvPr>
          <p:cNvSpPr txBox="1"/>
          <p:nvPr/>
        </p:nvSpPr>
        <p:spPr>
          <a:xfrm>
            <a:off x="7604125" y="876300"/>
            <a:ext cx="299085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>
                <a:solidFill>
                  <a:srgbClr val="FF6600"/>
                </a:solidFill>
              </a:rPr>
              <a:t>Gemildertes</a:t>
            </a:r>
            <a:r>
              <a:rPr lang="de-DE" altLang="de-DE" sz="1000"/>
              <a:t> </a:t>
            </a:r>
            <a:r>
              <a:rPr lang="de-DE" altLang="de-DE" sz="1000">
                <a:solidFill>
                  <a:srgbClr val="FF6600"/>
                </a:solidFill>
              </a:rPr>
              <a:t>Niederstwertprinzip,</a:t>
            </a:r>
          </a:p>
          <a:p>
            <a:pPr eaLnBrk="1" hangingPunct="1"/>
            <a:r>
              <a:rPr lang="de-DE" altLang="de-DE" sz="1000"/>
              <a:t>(Unterprinzip des Vorsichtsprinzips) d.h. bei einer Wertminderung muss der niedrigere Wert am Bilanzstichtag angesetzt werden. Bei einer Werterhöhung kann bis zum Anschaffungswert aufgewertet werden (z.B. bei Grundstücken relevant).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99D716A-9FA5-7840-BA6A-F33C3975220A}"/>
              </a:ext>
            </a:extLst>
          </p:cNvPr>
          <p:cNvSpPr txBox="1"/>
          <p:nvPr/>
        </p:nvSpPr>
        <p:spPr>
          <a:xfrm>
            <a:off x="1524001" y="1858964"/>
            <a:ext cx="2416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pic>
        <p:nvPicPr>
          <p:cNvPr id="13327" name="Bild 1">
            <a:extLst>
              <a:ext uri="{FF2B5EF4-FFF2-40B4-BE49-F238E27FC236}">
                <a16:creationId xmlns:a16="http://schemas.microsoft.com/office/drawing/2014/main" id="{241E4D58-B3F0-594D-BBA4-E5FFCB7EF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1" y="1449388"/>
            <a:ext cx="159861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Bild 5">
            <a:extLst>
              <a:ext uri="{FF2B5EF4-FFF2-40B4-BE49-F238E27FC236}">
                <a16:creationId xmlns:a16="http://schemas.microsoft.com/office/drawing/2014/main" id="{538F485E-3C6D-5B4F-A5BB-BFCE9A373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4" y="3343276"/>
            <a:ext cx="352583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0AE307A-4C42-634A-B7BD-3D7A0A2872AA}"/>
              </a:ext>
            </a:extLst>
          </p:cNvPr>
          <p:cNvSpPr txBox="1"/>
          <p:nvPr/>
        </p:nvSpPr>
        <p:spPr>
          <a:xfrm>
            <a:off x="10231438" y="3832226"/>
            <a:ext cx="355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X</a:t>
            </a:r>
          </a:p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X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6346AC1-AD3E-AD45-92AD-22F6B0FBDA71}"/>
              </a:ext>
            </a:extLst>
          </p:cNvPr>
          <p:cNvSpPr txBox="1"/>
          <p:nvPr/>
        </p:nvSpPr>
        <p:spPr>
          <a:xfrm>
            <a:off x="7673976" y="4198938"/>
            <a:ext cx="306387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     X    X        X   X         X        X      X      x       x        x                  x     x</a:t>
            </a:r>
          </a:p>
        </p:txBody>
      </p:sp>
      <p:pic>
        <p:nvPicPr>
          <p:cNvPr id="13331" name="Bild 24">
            <a:extLst>
              <a:ext uri="{FF2B5EF4-FFF2-40B4-BE49-F238E27FC236}">
                <a16:creationId xmlns:a16="http://schemas.microsoft.com/office/drawing/2014/main" id="{1B8D5BBC-CF6D-EE4A-A2F6-DF1753B48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2489201"/>
            <a:ext cx="5032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Bild 25">
            <a:extLst>
              <a:ext uri="{FF2B5EF4-FFF2-40B4-BE49-F238E27FC236}">
                <a16:creationId xmlns:a16="http://schemas.microsoft.com/office/drawing/2014/main" id="{A30B04DF-7F8C-BF4E-B0D6-25C4C1683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5988050"/>
            <a:ext cx="4079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428728E-1A3F-F942-A621-EB193E455B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78975" y="2943225"/>
            <a:ext cx="2667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DD3550E-7B86-0940-ACDB-89240B3654C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817100" y="6435725"/>
            <a:ext cx="323850" cy="7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35" name="Bild 31">
            <a:extLst>
              <a:ext uri="{FF2B5EF4-FFF2-40B4-BE49-F238E27FC236}">
                <a16:creationId xmlns:a16="http://schemas.microsoft.com/office/drawing/2014/main" id="{9B0D9767-0D12-F746-865A-05181DD84F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764088"/>
            <a:ext cx="142875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857032B1-F948-A943-8A1F-CB49F1FEAB2F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2190750"/>
          <a:ext cx="7531100" cy="115094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447477887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95972895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046577517"/>
                    </a:ext>
                  </a:extLst>
                </a:gridCol>
              </a:tblGrid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Zugang: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Achtung!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71936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Kauf (Bar, mit Kreditkarte, auf Ziel, etc.)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Aktivierung Netto (außer PKW &gt; Brutto),und ggf. Anschaffungsnebenkosten z.B. Bezugskosten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Maschinen, 2 Vost / 2 Kassa (=)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95963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Geringwert. Wirtschaftsgüter (z.B. Ziel)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&lt; 400,00 € netto,  Rabatte,  ev. ist Umbuchung notwendig wenn bei Anschaffung in 0 geb. wurde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GWG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2 Vost / 330.. Verb.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426865"/>
                  </a:ext>
                </a:extLst>
              </a:tr>
              <a:tr h="2270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(Umbau + Erweiterung vs. Instandhaltung u.-setzung)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Aktivierung nur von Umbau und Erweiterung&gt;0, Kosmetik&gt;7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Gebäude, 2 Vost / 330.. Verb. (=)  oder                      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Instandhaltung durch 3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., 2 Vost/330.. Verb.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338434"/>
                  </a:ext>
                </a:extLst>
              </a:tr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Gebäude: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(Anlagen in Bau)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Während Bauphase wird auf 0 Anlagen im Bau gebucht, bei Fertigstellung wird auf 0 Gebäude umgebucht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Anlagen in bau, 2 Vost / 2 Bank. (=)                              0 Anlagen in bau, 2 Vost / 2 Bank , 330 Verb.(=) ,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Umbuchung: 0 Gebäude/Anlagen in Bau (=) 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33788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Aktivierte Eigenleistung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Neutralisierung von Kosten (Material, Personal,...)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BGA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Aktivierte Eigenleistungen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06371"/>
                  </a:ext>
                </a:extLst>
              </a:tr>
            </a:tbl>
          </a:graphicData>
        </a:graphic>
      </p:graphicFrame>
      <p:graphicFrame>
        <p:nvGraphicFramePr>
          <p:cNvPr id="37" name="Tabelle 36">
            <a:extLst>
              <a:ext uri="{FF2B5EF4-FFF2-40B4-BE49-F238E27FC236}">
                <a16:creationId xmlns:a16="http://schemas.microsoft.com/office/drawing/2014/main" id="{8C5E430D-7442-4C46-9B51-FD3DDD7A93AB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3463925"/>
          <a:ext cx="5549900" cy="825500"/>
        </p:xfrm>
        <a:graphic>
          <a:graphicData uri="http://schemas.openxmlformats.org/drawingml/2006/table">
            <a:tbl>
              <a:tblPr/>
              <a:tblGrid>
                <a:gridCol w="2774950">
                  <a:extLst>
                    <a:ext uri="{9D8B030D-6E8A-4147-A177-3AD203B41FA5}">
                      <a16:colId xmlns:a16="http://schemas.microsoft.com/office/drawing/2014/main" val="3838994289"/>
                    </a:ext>
                  </a:extLst>
                </a:gridCol>
                <a:gridCol w="2774950">
                  <a:extLst>
                    <a:ext uri="{9D8B030D-6E8A-4147-A177-3AD203B41FA5}">
                      <a16:colId xmlns:a16="http://schemas.microsoft.com/office/drawing/2014/main" val="3518949541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Eintrag im Anlagenverzeichnis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Was wird eingetragen? Achtung bei!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862174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am 1.1. vorhandenes Vermögen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AfA, Buchwert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489526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bei AfA: max Buchwert 1.1., gen. AfA des lauf. Jahres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365403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2) Neuanschaffungen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Alles (Lifer., AW, ANK, ND, AfA, BW 31.12....)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740349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+A-Nebenkosten -Minderungen (Bezugskosten, Skonto)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1498"/>
                  </a:ext>
                </a:extLst>
              </a:tr>
            </a:tbl>
          </a:graphicData>
        </a:graphic>
      </p:graphicFrame>
      <p:graphicFrame>
        <p:nvGraphicFramePr>
          <p:cNvPr id="38" name="Tabelle 37">
            <a:extLst>
              <a:ext uri="{FF2B5EF4-FFF2-40B4-BE49-F238E27FC236}">
                <a16:creationId xmlns:a16="http://schemas.microsoft.com/office/drawing/2014/main" id="{5AB6C538-C07A-CF4C-8DF7-C26ACA7CF3B3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4446589"/>
          <a:ext cx="7531100" cy="1323975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819831471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27950973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50878110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 Abschreibung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Berechnung u. Besonderheiten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977790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Abschreibung (AfA, Absetzung f. Abnutzung)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=Anschaffungswert / Nutzungsd. od. 2) AW*Abschreibungssatz od. 3) BW 1.1./RND 1.1.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184396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Inbetriebnahme im 2. Halbjahr: AfA = AW/ND / 2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... (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812527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Nach Ablauf der Nutzungsdauer: Erinnerungs-€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239504"/>
                  </a:ext>
                </a:extLst>
              </a:tr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Abschreibung altes Gebäude,                                                                                                                  2) Ermittlung der RND (RND zum 1.1. - 0,5 wenn Umbau in 2. Jahreshälfte, sonst RND 1.1.),                 3) AfA neu = Umbau / RND, ev. /2 wenn Umbau in der 2. Jahreshälfte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Gebäude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428626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Grundstücke (Nicht abnutzbares AV)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Wenn Wertminderung von Dauer ist dann muss abgeschrieben werden.                                        Bei Aufwertungen kann max. bis zum Anschaffungswert aufgewertet werden.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außerplm Abschr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Grdst.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029983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Grundstücke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außerplm Erträge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839463"/>
                  </a:ext>
                </a:extLst>
              </a:tr>
            </a:tbl>
          </a:graphicData>
        </a:graphic>
      </p:graphicFrame>
      <p:graphicFrame>
        <p:nvGraphicFramePr>
          <p:cNvPr id="40" name="Tabelle 39">
            <a:extLst>
              <a:ext uri="{FF2B5EF4-FFF2-40B4-BE49-F238E27FC236}">
                <a16:creationId xmlns:a16="http://schemas.microsoft.com/office/drawing/2014/main" id="{8D463234-AF8A-3B49-93E6-C5C48809B08D}"/>
              </a:ext>
            </a:extLst>
          </p:cNvPr>
          <p:cNvGraphicFramePr>
            <a:graphicFrameLocks noGrp="1"/>
          </p:cNvGraphicFramePr>
          <p:nvPr/>
        </p:nvGraphicFramePr>
        <p:xfrm>
          <a:off x="1603375" y="5808663"/>
          <a:ext cx="7531100" cy="104140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616989119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8721319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634525576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4) Abgang vom Anlagevermögen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Berechnung u. Besonderheiten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65168"/>
                  </a:ext>
                </a:extLst>
              </a:tr>
              <a:tr h="546100"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Verkauf (Bar) oder 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oder Versicherungsfall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oder Anlagentausch (in Zahlung gegebene Anl.)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Ermittlung Verk.gewinn od Verl.: Verk.erlös – RBW (s3)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Verkauf: 2 Kassa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Erlöse a. Abg v AV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3 UST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Versicherung 2 Bank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Versicherungserlöse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od. Tausch: z.B. 0 LKW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2 Vost 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Erlöse a. Abg v AV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3 UST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                3 Verb... od 2 Bank                                                          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006312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Berechnung und Verbuchung laufender AfA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Abgang im 2. HJ: Jahres AfA;   Abgang 1. HJ: 1/2j.AfA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178515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 Berechnung und Verbuchung Restbuchwert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RBW= Buchwert 1.1. - Jahres AfA (ganz od. halb)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BW abgeg. Anlagen (Vers: Schadensfälle)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883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53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AE02A1B-1B5F-2543-B935-8EF93687A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9" y="320040"/>
            <a:ext cx="3331051" cy="43738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48E9DA5-2117-6448-A7EA-2911891C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322" y="320040"/>
            <a:ext cx="3513288" cy="52021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912ED8-00DB-0C4F-B0CA-A5ADCFC7D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432" y="320040"/>
            <a:ext cx="4366823" cy="31799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844E8-CDA3-B142-948F-22BB2B55A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389" y="4827460"/>
            <a:ext cx="3890192" cy="203054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7CDA82B-B0E6-8348-9BA4-949EA836071E}"/>
              </a:ext>
            </a:extLst>
          </p:cNvPr>
          <p:cNvSpPr/>
          <p:nvPr/>
        </p:nvSpPr>
        <p:spPr>
          <a:xfrm>
            <a:off x="6988596" y="3429000"/>
            <a:ext cx="5167925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Zugang verbuchen: Trennung in 7 Instandhaltung und 0 Gebäude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Afa alt</a:t>
            </a:r>
            <a:r>
              <a:rPr lang="de-DE" sz="1000" dirty="0"/>
              <a:t>: a) AW/ND, b) BW 1.1./RND 1.1., c) AW*</a:t>
            </a:r>
            <a:r>
              <a:rPr lang="de-DE" sz="1000" dirty="0" err="1"/>
              <a:t>Abschreibungs</a:t>
            </a:r>
            <a:r>
              <a:rPr lang="de-DE" sz="1000" dirty="0"/>
              <a:t> %</a:t>
            </a:r>
            <a:r>
              <a:rPr lang="de-DE" sz="1000" dirty="0" err="1"/>
              <a:t>satz</a:t>
            </a: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b="1" dirty="0"/>
              <a:t>AfA neuer Teil</a:t>
            </a:r>
            <a:r>
              <a:rPr lang="de-DE" sz="1000" dirty="0"/>
              <a:t>: - was in 1 auf 0 gebucht wurde muss über die Restnutzungsdauer zum 31.12. abgeschrieben werden: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Umbau in 2. HJ: RND-0,5, AW/RND/2,            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wenn Umbau in 1. HJ: AW / RND 1.1.</a:t>
            </a:r>
          </a:p>
        </p:txBody>
      </p:sp>
    </p:spTree>
    <p:extLst>
      <p:ext uri="{BB962C8B-B14F-4D97-AF65-F5344CB8AC3E}">
        <p14:creationId xmlns:p14="http://schemas.microsoft.com/office/powerpoint/2010/main" val="235292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736C277-E733-AD49-A865-159ECB87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97" y="346161"/>
            <a:ext cx="4618888" cy="30828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047B52-B8FD-2945-961E-A007884E5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488" y="346161"/>
            <a:ext cx="7030709" cy="37562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05FA85-6120-D743-856D-784D4BC5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020" y="3014922"/>
            <a:ext cx="7030709" cy="349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0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39C58-26F4-ED49-B6CF-B9403F24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Vorräte CM und Beispiele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0758CB-4B88-5647-A699-FB91E4A1A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183342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93325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Bilanzierung Umlauf-vermögen / Vorräte</a:t>
            </a:r>
          </a:p>
          <a:p>
            <a:endParaRPr lang="de-DE" sz="1100" dirty="0">
              <a:latin typeface="+mj-lt"/>
              <a:cs typeface="Chalkduster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70944" y="89584"/>
            <a:ext cx="509705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Jahresabschlussarbeiten bei Umlaufvermögen/Vorräten (UV) durchführen können: Vorräte beschreiben können, Prinzipien erklären können, </a:t>
            </a:r>
            <a:r>
              <a:rPr lang="de-DE" sz="900" dirty="0" err="1">
                <a:latin typeface="+mj-lt"/>
                <a:cs typeface="Chalkduster"/>
              </a:rPr>
              <a:t>Fifo</a:t>
            </a:r>
            <a:r>
              <a:rPr lang="de-DE" sz="900" dirty="0">
                <a:latin typeface="+mj-lt"/>
                <a:cs typeface="Chalkduster"/>
              </a:rPr>
              <a:t> u. Identitätspreisverfahren unterscheiden können, Bewertung und Buchungen durchführen können;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651636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82779" y="669840"/>
            <a:ext cx="1925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Vorräte?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88496" y="623431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796834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03" y="1110621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013710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67416" y="1013710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074192" y="1051746"/>
            <a:ext cx="43940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792626" y="1121517"/>
            <a:ext cx="30308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Vermögen, welches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kurzfristig</a:t>
            </a:r>
            <a:r>
              <a:rPr lang="de-DE" sz="900" dirty="0">
                <a:latin typeface="+mj-lt"/>
                <a:cs typeface="Chalkduster"/>
              </a:rPr>
              <a:t> dem Betrieb dient: Vorräte: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Roh-, Hilfs- und Betriebsstoffe,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Waren (z.B. Lebensmittel, ...)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 noch nicht abrechenbare</a:t>
            </a:r>
            <a:r>
              <a:rPr lang="de-AT" sz="900" b="1" dirty="0">
                <a:latin typeface="+mj-lt"/>
                <a:cs typeface="Chalkduster"/>
              </a:rPr>
              <a:t> </a:t>
            </a:r>
            <a:r>
              <a:rPr lang="de-AT" sz="900" dirty="0">
                <a:latin typeface="+mj-lt"/>
                <a:cs typeface="Chalkduster"/>
              </a:rPr>
              <a:t>Leistungen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 geleistete Anzahlungen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6888496" y="1196493"/>
            <a:ext cx="439598" cy="84521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328094" y="1123833"/>
            <a:ext cx="32022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Strenges Niederstwertprinzip,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Vorsichtsprinzips) d.h. bei einer Wertminderung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muss</a:t>
            </a:r>
            <a:r>
              <a:rPr lang="de-DE" sz="900" dirty="0">
                <a:latin typeface="+mj-lt"/>
                <a:cs typeface="Chalkduster"/>
              </a:rPr>
              <a:t> der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niedrigere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Wert am Bilanzstichtag </a:t>
            </a:r>
            <a:r>
              <a:rPr lang="de-DE" sz="900">
                <a:solidFill>
                  <a:srgbClr val="FF0000"/>
                </a:solidFill>
                <a:latin typeface="+mj-lt"/>
                <a:cs typeface="Chalkduster"/>
              </a:rPr>
              <a:t>angesetzt werden</a:t>
            </a:r>
            <a:r>
              <a:rPr lang="de-DE" sz="900">
                <a:latin typeface="+mj-lt"/>
                <a:cs typeface="Chalkduster"/>
              </a:rPr>
              <a:t>, </a:t>
            </a:r>
            <a:r>
              <a:rPr lang="de-DE" sz="900" dirty="0">
                <a:latin typeface="+mj-lt"/>
                <a:cs typeface="Chalkduster"/>
              </a:rPr>
              <a:t>auch bei höheren Werten am Bilanzstichtag (keine Aufwertung)</a:t>
            </a: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4762498" y="2976262"/>
          <a:ext cx="2238376" cy="677862"/>
        </p:xfrm>
        <a:graphic>
          <a:graphicData uri="http://schemas.openxmlformats.org/drawingml/2006/table">
            <a:tbl>
              <a:tblPr/>
              <a:tblGrid>
                <a:gridCol w="111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HW Vorrat</a:t>
                      </a:r>
                      <a:endParaRPr lang="el-G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 1.1. (EBK)</a:t>
                      </a:r>
                    </a:p>
                  </a:txBody>
                  <a:tcPr marL="12698" marR="12698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5 HW Eins. (</a:t>
                      </a:r>
                      <a:r>
                        <a:rPr lang="de-DE" sz="1000" b="0" i="0" u="none" strike="noStrike" dirty="0" err="1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Abb</a:t>
                      </a:r>
                      <a:r>
                        <a:rPr lang="de-DE" sz="10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r>
                        <a:rPr lang="de-DE" sz="1000" b="0" i="0" u="none" strike="noStrike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 HW Eins (</a:t>
                      </a:r>
                      <a:r>
                        <a:rPr lang="de-DE" sz="1000" b="0" i="0" u="none" strike="noStrike" baseline="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Aufb</a:t>
                      </a:r>
                      <a:r>
                        <a:rPr lang="de-DE" sz="1000" b="0" i="0" u="none" strike="noStrike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de-DE" sz="10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EB 31.12. (SBK)</a:t>
                      </a:r>
                    </a:p>
                  </a:txBody>
                  <a:tcPr marL="12698" marR="12698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7119948" y="2976262"/>
          <a:ext cx="1849235" cy="860884"/>
        </p:xfrm>
        <a:graphic>
          <a:graphicData uri="http://schemas.openxmlformats.org/drawingml/2006/table">
            <a:tbl>
              <a:tblPr/>
              <a:tblGrid>
                <a:gridCol w="874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Einsatz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Einkäufe</a:t>
                      </a:r>
                    </a:p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Einkäufe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 HW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Vorr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Aufb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de-DE" sz="1000" b="1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ctr" fontAlgn="b"/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Schw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Abw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HW 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Vorr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Abb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de-DE" sz="1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Saldo (</a:t>
                      </a:r>
                      <a:r>
                        <a:rPr lang="pt-BR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Verbrauch</a:t>
                      </a:r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4955754" y="2475762"/>
          <a:ext cx="5712246" cy="487680"/>
        </p:xfrm>
        <a:graphic>
          <a:graphicData uri="http://schemas.openxmlformats.org/drawingml/2006/table">
            <a:tbl>
              <a:tblPr/>
              <a:tblGrid>
                <a:gridCol w="501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301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Ziele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: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1) Bilanz (1 Vorrat) richtiger Endbestand (zum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niedr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. Preis)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01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2) 5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WES: tatsächliche Verbrauch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01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3) 7 Abschreibungen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zu Vorräten: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Abwertung und Schwund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Tabelle 28"/>
          <p:cNvGraphicFramePr>
            <a:graphicFrameLocks noGrp="1"/>
          </p:cNvGraphicFramePr>
          <p:nvPr/>
        </p:nvGraphicFramePr>
        <p:xfrm>
          <a:off x="9095503" y="2976262"/>
          <a:ext cx="1468569" cy="677862"/>
        </p:xfrm>
        <a:graphic>
          <a:graphicData uri="http://schemas.openxmlformats.org/drawingml/2006/table">
            <a:tbl>
              <a:tblPr/>
              <a:tblGrid>
                <a:gridCol w="694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Abschr. Vorräte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de-DE" sz="10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Schw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Abw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Saldo (G+V)</a:t>
                      </a: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762500" y="2411317"/>
            <a:ext cx="5905500" cy="16653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7702" y="3832905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6) Was ist wann zu tun?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53" y="2769739"/>
            <a:ext cx="505124" cy="49212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749" y="3261863"/>
            <a:ext cx="469604" cy="505410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1524000" y="2129586"/>
            <a:ext cx="2007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5) Welche Verfahren?</a:t>
            </a: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2147246" y="2555694"/>
          <a:ext cx="2461317" cy="1211580"/>
        </p:xfrm>
        <a:graphic>
          <a:graphicData uri="http://schemas.openxmlformats.org/drawingml/2006/table">
            <a:tbl>
              <a:tblPr/>
              <a:tblGrid>
                <a:gridCol w="155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Direkt</a:t>
                      </a:r>
                    </a:p>
                    <a:p>
                      <a:pPr algn="l" fontAlgn="b"/>
                      <a:endParaRPr lang="de-DE" sz="7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Indirekt</a:t>
                      </a:r>
                    </a:p>
                    <a:p>
                      <a:pPr algn="l" fontAlgn="b"/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7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Identitätspreis-verfahren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(Zusammensetzung von Abfassungen, Endbestand, Herkunft Schwund, </a:t>
                      </a:r>
                      <a:r>
                        <a:rPr lang="de-DE" sz="7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etc</a:t>
                      </a:r>
                      <a:r>
                        <a:rPr lang="de-DE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bekannt)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Keine Abf. 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nur</a:t>
                      </a:r>
                      <a:r>
                        <a:rPr lang="de-DE" sz="700" b="0" i="0" u="none" strike="noStrike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Ident</a:t>
                      </a:r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des EB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39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Fifo</a:t>
                      </a:r>
                      <a:r>
                        <a:rPr lang="de-DE" sz="700" b="0" i="0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(First in </a:t>
                      </a:r>
                      <a:r>
                        <a:rPr lang="de-DE" sz="7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first</a:t>
                      </a:r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out)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Nur Menge der Abfassungen bekannt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Nur Menge EB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bekannt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888" y="2679640"/>
            <a:ext cx="413332" cy="283803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>
            <a:off x="1895355" y="4445000"/>
            <a:ext cx="0" cy="219914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4762500" y="1992561"/>
            <a:ext cx="3749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4) Welche Ziele gibt es bei der Bewertung?</a:t>
            </a:r>
          </a:p>
        </p:txBody>
      </p:sp>
      <p:sp>
        <p:nvSpPr>
          <p:cNvPr id="46" name="Geschweifte Klammer rechts 45"/>
          <p:cNvSpPr/>
          <p:nvPr/>
        </p:nvSpPr>
        <p:spPr>
          <a:xfrm rot="5400000" flipV="1">
            <a:off x="3309171" y="2660516"/>
            <a:ext cx="154452" cy="2444333"/>
          </a:xfrm>
          <a:prstGeom prst="rightBrac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2287280" y="4267200"/>
          <a:ext cx="7801721" cy="1155408"/>
        </p:xfrm>
        <a:graphic>
          <a:graphicData uri="http://schemas.openxmlformats.org/drawingml/2006/table">
            <a:tbl>
              <a:tblPr/>
              <a:tblGrid>
                <a:gridCol w="2573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3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348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Schritte und Reihenfolge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Berechnung u. Besonderheiten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48">
                <a:tc rowSpan="4"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1)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Endbestand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(Bilanzansatz am 31.12.)</a:t>
                      </a:r>
                    </a:p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Ident: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EB vom AB    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niedrigeren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 EB vom 1. ZK.* niedrigeren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 EB gesamt                                        = Bilanzansatz ges.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 EB </a:t>
                      </a:r>
                      <a:r>
                        <a:rPr lang="de-DE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vorletzer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Zukauf-* niedrig.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 EB letzter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Zukau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niedrig. Wert      = Bilanzansatz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EB Menge   gesamt                             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 Bilanzansatz ges.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Ident: Zusammensetzung bekannt,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: Letzte </a:t>
                      </a:r>
                      <a:endParaRPr lang="de-DE" sz="8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Bestandsveränderung=</a:t>
                      </a:r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EB-AB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 + Lageraufbau (Vorrat im Soll);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+: 1 HW Vorrat / </a:t>
                      </a:r>
                      <a:r>
                        <a:rPr lang="de-DE" sz="800" b="0" i="0" u="none" strike="noStrike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5 HW Einsatz 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(é</a:t>
                      </a:r>
                      <a:r>
                        <a:rPr lang="de-DE" sz="800" b="0" i="0" u="none" strike="noStrike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)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 - Lagerabbau (Vorrat im Haben)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-: 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5HW Einsatz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1 HW Vorrat (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ê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2287280" y="5472668"/>
          <a:ext cx="4913621" cy="190500"/>
        </p:xfrm>
        <a:graphic>
          <a:graphicData uri="http://schemas.openxmlformats.org/drawingml/2006/table">
            <a:tbl>
              <a:tblPr/>
              <a:tblGrid>
                <a:gridCol w="2590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3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 Berechnung der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Abwertung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Ist-Endbestand aus 1) * Preisabwertung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elle 35"/>
          <p:cNvGraphicFramePr>
            <a:graphicFrameLocks noGrp="1"/>
          </p:cNvGraphicFramePr>
          <p:nvPr/>
        </p:nvGraphicFramePr>
        <p:xfrm>
          <a:off x="2287280" y="5721667"/>
          <a:ext cx="6475721" cy="850900"/>
        </p:xfrm>
        <a:graphic>
          <a:graphicData uri="http://schemas.openxmlformats.org/drawingml/2006/table">
            <a:tbl>
              <a:tblPr/>
              <a:tblGrid>
                <a:gridCol w="2589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3) Berechnung des 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Schwundes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Ident: Herkunft bekannt,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: vom letzten</a:t>
                      </a:r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Fehlmenge * jew. Einkaufspreis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(*Bei Indirekten Verfahren: keine Abfassungen bekannt </a:t>
                      </a:r>
                      <a:r>
                        <a:rPr lang="de-DE" sz="800" b="0" i="0" u="none" strike="noStrike" dirty="0" err="1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dh</a:t>
                      </a:r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 keinen Schwund...)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(WES = EB-AB-Abwertung))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" name="Tabelle 36"/>
          <p:cNvGraphicFramePr>
            <a:graphicFrameLocks noGrp="1"/>
          </p:cNvGraphicFramePr>
          <p:nvPr/>
        </p:nvGraphicFramePr>
        <p:xfrm>
          <a:off x="2287879" y="6618740"/>
          <a:ext cx="7251700" cy="190500"/>
        </p:xfrm>
        <a:graphic>
          <a:graphicData uri="http://schemas.openxmlformats.org/drawingml/2006/table">
            <a:tbl>
              <a:tblPr/>
              <a:tblGrid>
                <a:gridCol w="245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4)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 (2+3)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; Abwertung u. Schwund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7 Abschr. Vorräte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  <a:r>
                        <a:rPr lang="de-DE" sz="800" b="0" i="0" u="none" strike="noStrike" dirty="0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5 HW Einsatz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(=)</a:t>
                      </a:r>
                      <a:endParaRPr lang="de-DE" sz="800" b="0" i="0" u="none" strike="noStrike" dirty="0">
                        <a:solidFill>
                          <a:srgbClr val="E46C0A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Rechteck 39"/>
          <p:cNvSpPr/>
          <p:nvPr/>
        </p:nvSpPr>
        <p:spPr>
          <a:xfrm>
            <a:off x="1663089" y="4176838"/>
            <a:ext cx="8522311" cy="2655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882220" y="3832909"/>
            <a:ext cx="5833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&lt; 4) Bilanzpolitik: durch Wahl des Bewertungsverfahrens kann Ergebnis von Bilanz &amp; G&amp;V beeinflusst werden</a:t>
            </a:r>
          </a:p>
        </p:txBody>
      </p:sp>
    </p:spTree>
    <p:extLst>
      <p:ext uri="{BB962C8B-B14F-4D97-AF65-F5344CB8AC3E}">
        <p14:creationId xmlns:p14="http://schemas.microsoft.com/office/powerpoint/2010/main" val="190269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03DAC8E-9AEF-E342-9F27-F063C090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175"/>
            <a:ext cx="4871130" cy="25368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6136102-1A91-F04F-97E2-9CB09504FB59}"/>
              </a:ext>
            </a:extLst>
          </p:cNvPr>
          <p:cNvSpPr txBox="1"/>
          <p:nvPr/>
        </p:nvSpPr>
        <p:spPr>
          <a:xfrm>
            <a:off x="542925" y="800100"/>
            <a:ext cx="240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Vorräte: Musterklausur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02FB9F-46F3-C343-8DF6-6353CA6D6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875" y="195944"/>
            <a:ext cx="7529015" cy="55190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B7F37E-D754-6449-B4D5-2C3B7164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96" y="1549929"/>
            <a:ext cx="3863296" cy="136948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69F1D6A-3325-054D-A212-FB0C2A11EB6E}"/>
              </a:ext>
            </a:extLst>
          </p:cNvPr>
          <p:cNvSpPr txBox="1"/>
          <p:nvPr/>
        </p:nvSpPr>
        <p:spPr>
          <a:xfrm>
            <a:off x="0" y="5715000"/>
            <a:ext cx="2722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Der letzte Zukauf war 4000 Stück zu 4,25 Euro</a:t>
            </a:r>
          </a:p>
          <a:p>
            <a:r>
              <a:rPr lang="de-DE" sz="1000" dirty="0"/>
              <a:t>Der </a:t>
            </a:r>
            <a:r>
              <a:rPr lang="de-DE" sz="1000" dirty="0" err="1"/>
              <a:t>Vorletze</a:t>
            </a:r>
            <a:r>
              <a:rPr lang="de-DE" sz="1000" dirty="0"/>
              <a:t> Zukauf war 2000 Stück zu 4.10 Euro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15853E-DBA9-484B-A434-1B7BA4F973EB}"/>
              </a:ext>
            </a:extLst>
          </p:cNvPr>
          <p:cNvSpPr/>
          <p:nvPr/>
        </p:nvSpPr>
        <p:spPr>
          <a:xfrm>
            <a:off x="5535386" y="3178175"/>
            <a:ext cx="6355669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Ist Endbestand (niedrig bewertet) ermitteln: 17.620 – 12.000= 5.620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Bestandsveränderung: EB – AB = wenn + 1/5 wenn – 5/1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Abwertung ermitteln: Alle die in 1 abgewertet wurden: Menge mal Preisdifferenz: 4000*0,05=200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ermitteln: </a:t>
            </a:r>
            <a:r>
              <a:rPr lang="de-DE" sz="1000" dirty="0" err="1"/>
              <a:t>AB+Zukäufe-Abfassg</a:t>
            </a:r>
            <a:r>
              <a:rPr lang="de-DE" sz="1000" dirty="0"/>
              <a:t> = Soll EB-Ist EB=Schwundmenge*Einkaufspreis =Schwund: 50*4,1=205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und Abfertigung verbuchen</a:t>
            </a:r>
          </a:p>
        </p:txBody>
      </p:sp>
    </p:spTree>
    <p:extLst>
      <p:ext uri="{BB962C8B-B14F-4D97-AF65-F5344CB8AC3E}">
        <p14:creationId xmlns:p14="http://schemas.microsoft.com/office/powerpoint/2010/main" val="11976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FA7F5A-358F-F545-9887-8DA27DDE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Rückstellungen, Rechnungsabgrenzungen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AEDF42-5BC8-7F44-AB09-EBB173C6C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1862562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2814</Words>
  <Application>Microsoft Macintosh PowerPoint</Application>
  <PresentationFormat>Breitbild</PresentationFormat>
  <Paragraphs>479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</vt:lpstr>
      <vt:lpstr>Bilanzierung   Musterklausur</vt:lpstr>
      <vt:lpstr>Anlagevermögen CM u Beispiele</vt:lpstr>
      <vt:lpstr>PowerPoint-Präsentation</vt:lpstr>
      <vt:lpstr>PowerPoint-Präsentation</vt:lpstr>
      <vt:lpstr>PowerPoint-Präsentation</vt:lpstr>
      <vt:lpstr>Vorräte CM und Beispiele</vt:lpstr>
      <vt:lpstr>PowerPoint-Präsentation</vt:lpstr>
      <vt:lpstr>PowerPoint-Präsentation</vt:lpstr>
      <vt:lpstr>Rückstellungen, Rechnungsabgrenzungen 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Bilanzierung  aus gutem Grund</dc:title>
  <dc:creator>Werner Holzheu</dc:creator>
  <cp:lastModifiedBy>HOLZHEU Werner</cp:lastModifiedBy>
  <cp:revision>42</cp:revision>
  <dcterms:created xsi:type="dcterms:W3CDTF">2020-09-28T20:33:17Z</dcterms:created>
  <dcterms:modified xsi:type="dcterms:W3CDTF">2023-09-11T08:02:05Z</dcterms:modified>
</cp:coreProperties>
</file>