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2"/>
    <p:restoredTop sz="94665"/>
  </p:normalViewPr>
  <p:slideViewPr>
    <p:cSldViewPr>
      <p:cViewPr varScale="1">
        <p:scale>
          <a:sx n="120" d="100"/>
          <a:sy n="120" d="100"/>
        </p:scale>
        <p:origin x="14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0637F3A-979B-A83C-3513-664A391E8B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CD3C88B-C143-90F1-EEF7-438D56F0D60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D486181-91A7-C0A3-1261-8B62D0D19B4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29B998D-79E5-2453-E0EF-E6A30CA449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/>
              <a:t>Textmasterformate durch Klicken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2E646FF4-2114-05A1-862B-58988F34E7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7DE1275-A45E-07E3-CA97-27C4D830C9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DCD1CDF-E90A-3144-A6DC-DC5DC12D8FA9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ABC1D94C-EB46-E20F-2C4A-F83130A20D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95A2A9-2842-1845-B5B2-EC1D317BDA96}" type="slidenum">
              <a:rPr lang="de-AT" altLang="de-DE"/>
              <a:pPr eaLnBrk="1" hangingPunct="1"/>
              <a:t>1</a:t>
            </a:fld>
            <a:endParaRPr lang="de-AT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377DB8E-2ECC-0E77-ACC2-533783E83C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EC1E454-C073-5861-BE5D-2C0A83F4B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8244118-6F46-747A-0B92-A6328B0AC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AE41A2-6D87-FC42-AE58-8C0604710803}" type="slidenum">
              <a:rPr lang="de-AT" altLang="de-DE"/>
              <a:pPr eaLnBrk="1" hangingPunct="1"/>
              <a:t>3</a:t>
            </a:fld>
            <a:endParaRPr lang="de-AT" altLang="de-DE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A470F0D3-61E2-00D0-1EDF-A7AEDF563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734DBFB-B263-3F18-575E-3440C26DC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6D50006-0E25-2182-71B9-57600595D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D9CC11-5A69-2A44-9C1A-F0C7F8C0B32B}" type="slidenum">
              <a:rPr lang="de-AT" altLang="de-DE"/>
              <a:pPr eaLnBrk="1" hangingPunct="1"/>
              <a:t>4</a:t>
            </a:fld>
            <a:endParaRPr lang="de-AT" altLang="de-DE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0792BBF-7F8E-416A-39C8-9F02524A88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F456744-E7A7-ABEA-9010-BFAD95E7B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6D50006-0E25-2182-71B9-57600595D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D9CC11-5A69-2A44-9C1A-F0C7F8C0B32B}" type="slidenum">
              <a:rPr lang="de-AT" altLang="de-DE"/>
              <a:pPr eaLnBrk="1" hangingPunct="1"/>
              <a:t>5</a:t>
            </a:fld>
            <a:endParaRPr lang="de-AT" altLang="de-DE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0792BBF-7F8E-416A-39C8-9F02524A88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F456744-E7A7-ABEA-9010-BFAD95E7B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23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31424A-9260-1A6D-7F58-1EF2CA9C7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39F333-F961-BB52-4F84-9D1DF5582A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31098C-28E2-60D6-3343-D08239CED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BD07E-3BCB-0C44-83BF-C6651DE3CCF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7949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174A60-214A-A4CB-9B62-9233F79923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FCD065-0570-C891-77CA-B35A75CD5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43C9FB-C3D0-C28B-85DE-5C7B629B11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2B856-C627-B345-BFF6-559ED017E004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9502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472CCB-C2C2-353D-635A-DF03D3110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0C6A8D-8A35-C92D-7FF2-717FB9C6DF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1A3B79-D19A-4C5C-BDAA-7AC7B3363B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D2B6B-95E1-114E-B530-87131A4C4594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8520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32576E-0AED-40B7-86B1-6A212F60E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D4459B-1B18-7194-27A6-5E8880CEE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B110E8-0B24-7CEA-F565-B6DED1041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D0D92-4A71-0641-AC96-535144F4160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1678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D40513-53E5-5045-4B68-FCCB5DDD8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019EEE-9CA8-24B8-FB32-FEFB9C8930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D9DEA3-DCC9-FAEE-8459-06FE41E07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88395-77C2-234F-9855-87F930226D1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2735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6214BA-F0D0-3304-5B68-F57A8423FC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A4809-8B18-82DF-DD03-BF66760DB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BDEA2E-C84C-349C-6351-7C549AA213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655E7-6C6C-DA43-9156-5CF87710E26B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39452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C8C115-6F46-AA61-6A7B-DC85B82B73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BFBD0F-4410-6B03-DD39-C93CFF240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C794D56-C900-81BE-09B1-F60878BECC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63B1A-6C98-FA4E-A43A-8DC4F58D1C61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88026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1695B8-3AA2-F18F-5CC2-BD1747D632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0757B7-E286-E9FA-5EFB-726ABB3F58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5E339D-8D9A-8D3C-46A5-76D540BAE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F6B913-14A4-D14B-A356-521C421BA34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4874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407D30-4C9F-5D62-C643-40ED4B05E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24E2FA-B3C6-E573-42B9-46BEB60BA6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D40C950-7EB0-FDC1-023E-AD1E738A7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896F5-20AA-E345-8527-26DCAA03B27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8160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6C0488-9C58-B821-E47F-E631DC3034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A44A2-326A-E6FA-9D70-9DFD62B851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48F2C7-60EA-BF59-9ED0-A29ED8697D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524C1-7682-E84A-93B6-F5E3B7DCC11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4058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4E0451-6DC2-7414-F17D-65F9E53E8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C3881-10C7-8C61-3BF4-601A8E7E5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C3EAB7-EE21-D168-1DE0-34ABFFC84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9F6B3-5072-7445-9027-63DC7644F70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33638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B87D9B-7EB8-9ABF-EB48-35712BB8B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421EB40-CF86-0A9D-8617-5FD5FC590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BC0D69-D51F-CF38-90EE-779993F58E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10FB7B-0A4C-9826-B7B2-C744123ED5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8A51955-2E40-8708-595C-A7F76B6B2B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4045FD-834C-3F43-B631-4DE46783EA4B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3C1814CC-9A7D-6935-54EC-0D3216E90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 sz="3600"/>
              <a:t>Wareneinkauf – Warenverkauf in Handelsbetrieben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CDA6EEED-A128-B081-82BA-4CCBDFD4A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181451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0565280B-6197-5F5E-8873-91B10496A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81300"/>
            <a:ext cx="1814512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7">
            <a:extLst>
              <a:ext uri="{FF2B5EF4-FFF2-40B4-BE49-F238E27FC236}">
                <a16:creationId xmlns:a16="http://schemas.microsoft.com/office/drawing/2014/main" id="{A5ABB894-D550-A7AD-044E-B2553572B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133600"/>
            <a:ext cx="16494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3200" b="1"/>
              <a:t>Einkauf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B7D6FCAD-10FD-65C5-43C5-471B17C72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2060575"/>
            <a:ext cx="1673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3200" b="1"/>
              <a:t>Verkauf</a:t>
            </a:r>
          </a:p>
        </p:txBody>
      </p:sp>
      <p:sp>
        <p:nvSpPr>
          <p:cNvPr id="2057" name="Text Box 9">
            <a:extLst>
              <a:ext uri="{FF2B5EF4-FFF2-40B4-BE49-F238E27FC236}">
                <a16:creationId xmlns:a16="http://schemas.microsoft.com/office/drawing/2014/main" id="{FAA0934E-B8BC-053C-96AF-DAD0D9522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4529138"/>
            <a:ext cx="1555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/>
              <a:t>Einkaufspreis</a:t>
            </a:r>
          </a:p>
          <a:p>
            <a:pPr algn="ctr" eaLnBrk="1" hangingPunct="1"/>
            <a:r>
              <a:rPr lang="de-AT" altLang="de-DE"/>
              <a:t>50,00 EUR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DD4A7E6E-0D31-7FA6-62C2-3FA69FAC1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4532313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/>
              <a:t>Verkaufspreis</a:t>
            </a:r>
          </a:p>
          <a:p>
            <a:pPr algn="ctr" eaLnBrk="1" hangingPunct="1"/>
            <a:r>
              <a:rPr lang="de-AT" altLang="de-DE"/>
              <a:t>100,00 EUR</a:t>
            </a:r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BCCF7F76-4849-B180-2940-9284B7755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5084763"/>
            <a:ext cx="2808287" cy="1295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2000" b="1"/>
              <a:t>Handelsspanne</a:t>
            </a:r>
          </a:p>
          <a:p>
            <a:pPr algn="ctr" eaLnBrk="1" hangingPunct="1"/>
            <a:r>
              <a:rPr lang="de-AT" altLang="de-DE"/>
              <a:t>z. B.: Kosten für Miete,</a:t>
            </a:r>
          </a:p>
          <a:p>
            <a:pPr algn="ctr" eaLnBrk="1" hangingPunct="1"/>
            <a:r>
              <a:rPr lang="de-AT" altLang="de-DE"/>
              <a:t>Personal, Werbung, …</a:t>
            </a:r>
          </a:p>
          <a:p>
            <a:pPr algn="ctr" eaLnBrk="1" hangingPunct="1"/>
            <a:r>
              <a:rPr lang="de-AT" altLang="de-DE"/>
              <a:t>+ Gewinn</a:t>
            </a: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EEB7085E-4EB0-405F-83BD-AEECC03C1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825" y="4352925"/>
            <a:ext cx="511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4400" b="1"/>
              <a:t>+</a:t>
            </a:r>
          </a:p>
        </p:txBody>
      </p:sp>
      <p:sp>
        <p:nvSpPr>
          <p:cNvPr id="2063" name="AutoShape 15">
            <a:extLst>
              <a:ext uri="{FF2B5EF4-FFF2-40B4-BE49-F238E27FC236}">
                <a16:creationId xmlns:a16="http://schemas.microsoft.com/office/drawing/2014/main" id="{FC5E8EA5-8C95-E1AD-D819-1497206D3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963863"/>
            <a:ext cx="4391025" cy="936625"/>
          </a:xfrm>
          <a:prstGeom prst="rightArrow">
            <a:avLst>
              <a:gd name="adj1" fmla="val 50000"/>
              <a:gd name="adj2" fmla="val 117203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3200" b="1"/>
              <a:t>Einsatz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  <p:bldP spid="2057" grpId="0"/>
      <p:bldP spid="2058" grpId="0"/>
      <p:bldP spid="2060" grpId="0" animBg="1"/>
      <p:bldP spid="2062" grpId="0"/>
      <p:bldP spid="20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DFBED-FA4E-5800-07EA-65BB26C0B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Inventur: Lagerbestand wird festgestellt … es wird gezählt…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9B67236-394F-34B8-4CB4-27187F975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796" y="2132856"/>
            <a:ext cx="5758408" cy="424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8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C19AFE8F-522A-E09D-9E81-E2770AB01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Warenkonten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7A8E34DF-CD94-1656-7819-C33D1E650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700213"/>
            <a:ext cx="28670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2000"/>
              <a:t>Konto, auf dem AB und</a:t>
            </a:r>
          </a:p>
          <a:p>
            <a:pPr algn="ctr" eaLnBrk="1" hangingPunct="1"/>
            <a:r>
              <a:rPr lang="de-AT" altLang="de-DE" sz="2000"/>
              <a:t>EB erfasst werden</a:t>
            </a:r>
          </a:p>
          <a:p>
            <a:pPr algn="ctr" eaLnBrk="1" hangingPunct="1"/>
            <a:r>
              <a:rPr lang="de-AT" altLang="de-DE" sz="2000"/>
              <a:t>(sowie die Veränderung</a:t>
            </a:r>
          </a:p>
          <a:p>
            <a:pPr algn="ctr" eaLnBrk="1" hangingPunct="1"/>
            <a:r>
              <a:rPr lang="de-AT" altLang="de-DE" sz="2000"/>
              <a:t>zwischen AB und EB)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B6F0851A-B3F6-6298-9A09-000088E25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488" y="1700213"/>
            <a:ext cx="26273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2000"/>
              <a:t>Konto, auf dem</a:t>
            </a:r>
          </a:p>
          <a:p>
            <a:pPr algn="ctr" eaLnBrk="1" hangingPunct="1"/>
            <a:r>
              <a:rPr lang="de-AT" altLang="de-DE" sz="2000"/>
              <a:t>die Einkäufe während</a:t>
            </a:r>
          </a:p>
          <a:p>
            <a:pPr algn="ctr" eaLnBrk="1" hangingPunct="1"/>
            <a:r>
              <a:rPr lang="de-AT" altLang="de-DE" sz="2000"/>
              <a:t>des Jahres erfasst</a:t>
            </a:r>
          </a:p>
          <a:p>
            <a:pPr algn="ctr" eaLnBrk="1" hangingPunct="1"/>
            <a:r>
              <a:rPr lang="de-AT" altLang="de-DE" sz="2000"/>
              <a:t> werden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686C5115-69DF-954B-02CC-E3940AD3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1844675"/>
            <a:ext cx="2439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2000"/>
              <a:t>Konto, auf dem</a:t>
            </a:r>
          </a:p>
          <a:p>
            <a:pPr algn="ctr" eaLnBrk="1" hangingPunct="1"/>
            <a:r>
              <a:rPr lang="de-AT" altLang="de-DE" sz="2000"/>
              <a:t>die Verkäufe erfasst</a:t>
            </a:r>
          </a:p>
          <a:p>
            <a:pPr algn="ctr" eaLnBrk="1" hangingPunct="1"/>
            <a:r>
              <a:rPr lang="de-AT" altLang="de-DE" sz="2000"/>
              <a:t>werden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5469CE3B-83EC-3109-2262-9A9269465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4079875"/>
            <a:ext cx="2386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2400" b="1"/>
              <a:t>Bestandskonto</a:t>
            </a:r>
          </a:p>
          <a:p>
            <a:pPr algn="ctr" eaLnBrk="1" hangingPunct="1"/>
            <a:r>
              <a:rPr lang="de-AT" altLang="de-DE" sz="2400" b="1">
                <a:solidFill>
                  <a:schemeClr val="accent2"/>
                </a:solidFill>
              </a:rPr>
              <a:t>HW-Vorrat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F42E89DB-1CF4-B4AC-6E6A-70578F9D4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513" y="4060825"/>
            <a:ext cx="24685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2400" b="1"/>
              <a:t>Aufwandskonto</a:t>
            </a:r>
          </a:p>
          <a:p>
            <a:pPr algn="ctr" eaLnBrk="1" hangingPunct="1"/>
            <a:r>
              <a:rPr lang="de-AT" altLang="de-DE" sz="2400" b="1">
                <a:solidFill>
                  <a:srgbClr val="FF0000"/>
                </a:solidFill>
              </a:rPr>
              <a:t>HW-Einsatz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635E8710-C682-6844-FE4C-98EB1C863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563" y="4060825"/>
            <a:ext cx="1790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2400" b="1" dirty="0"/>
              <a:t>Erlöskonto</a:t>
            </a:r>
          </a:p>
          <a:p>
            <a:pPr algn="ctr" eaLnBrk="1" hangingPunct="1"/>
            <a:r>
              <a:rPr lang="de-AT" altLang="de-DE" sz="2400" b="1" dirty="0">
                <a:solidFill>
                  <a:srgbClr val="00B050"/>
                </a:solidFill>
              </a:rPr>
              <a:t>HW-Erlöse</a:t>
            </a:r>
          </a:p>
        </p:txBody>
      </p:sp>
      <p:sp>
        <p:nvSpPr>
          <p:cNvPr id="6156" name="AutoShape 12">
            <a:extLst>
              <a:ext uri="{FF2B5EF4-FFF2-40B4-BE49-F238E27FC236}">
                <a16:creationId xmlns:a16="http://schemas.microsoft.com/office/drawing/2014/main" id="{B5B569CE-3648-ACA6-A715-7F09952F6DA6}"/>
              </a:ext>
            </a:extLst>
          </p:cNvPr>
          <p:cNvSpPr>
            <a:spLocks/>
          </p:cNvSpPr>
          <p:nvPr/>
        </p:nvSpPr>
        <p:spPr bwMode="auto">
          <a:xfrm rot="-5400000">
            <a:off x="5688013" y="2657475"/>
            <a:ext cx="720725" cy="5400675"/>
          </a:xfrm>
          <a:prstGeom prst="leftBrace">
            <a:avLst>
              <a:gd name="adj1" fmla="val 6244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F34B6E99-D96D-7DB9-C6F2-0DC85A04F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5973763"/>
            <a:ext cx="5265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2800" b="1"/>
              <a:t>Gewinn- und Verlustrechnung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79FF1F7E-C0D8-82E6-CFFA-38ABA058D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6005513"/>
            <a:ext cx="1231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2800" b="1"/>
              <a:t>Bilanz</a:t>
            </a:r>
          </a:p>
        </p:txBody>
      </p:sp>
      <p:cxnSp>
        <p:nvCxnSpPr>
          <p:cNvPr id="6159" name="AutoShape 15">
            <a:extLst>
              <a:ext uri="{FF2B5EF4-FFF2-40B4-BE49-F238E27FC236}">
                <a16:creationId xmlns:a16="http://schemas.microsoft.com/office/drawing/2014/main" id="{C41CBBE3-CA1E-86DE-E065-49E40B8D4E79}"/>
              </a:ext>
            </a:extLst>
          </p:cNvPr>
          <p:cNvCxnSpPr>
            <a:cxnSpLocks noChangeShapeType="1"/>
            <a:stCxn id="6150" idx="2"/>
            <a:endCxn id="6153" idx="0"/>
          </p:cNvCxnSpPr>
          <p:nvPr/>
        </p:nvCxnSpPr>
        <p:spPr bwMode="auto">
          <a:xfrm>
            <a:off x="1612900" y="3011488"/>
            <a:ext cx="15875" cy="106838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0" name="AutoShape 16">
            <a:extLst>
              <a:ext uri="{FF2B5EF4-FFF2-40B4-BE49-F238E27FC236}">
                <a16:creationId xmlns:a16="http://schemas.microsoft.com/office/drawing/2014/main" id="{9B84259A-7D2D-DAEC-7A9C-2989351AEE79}"/>
              </a:ext>
            </a:extLst>
          </p:cNvPr>
          <p:cNvCxnSpPr>
            <a:cxnSpLocks noChangeShapeType="1"/>
            <a:stCxn id="6151" idx="2"/>
            <a:endCxn id="6154" idx="0"/>
          </p:cNvCxnSpPr>
          <p:nvPr/>
        </p:nvCxnSpPr>
        <p:spPr bwMode="auto">
          <a:xfrm flipH="1">
            <a:off x="4573588" y="3011488"/>
            <a:ext cx="6350" cy="10493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1" name="AutoShape 17">
            <a:extLst>
              <a:ext uri="{FF2B5EF4-FFF2-40B4-BE49-F238E27FC236}">
                <a16:creationId xmlns:a16="http://schemas.microsoft.com/office/drawing/2014/main" id="{2B1D6524-C3BF-CC05-0420-8AC31215FA93}"/>
              </a:ext>
            </a:extLst>
          </p:cNvPr>
          <p:cNvCxnSpPr>
            <a:cxnSpLocks noChangeShapeType="1"/>
            <a:stCxn id="6152" idx="2"/>
            <a:endCxn id="6155" idx="0"/>
          </p:cNvCxnSpPr>
          <p:nvPr/>
        </p:nvCxnSpPr>
        <p:spPr bwMode="auto">
          <a:xfrm>
            <a:off x="7614444" y="2851150"/>
            <a:ext cx="5557" cy="120967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3" grpId="0"/>
      <p:bldP spid="6154" grpId="0"/>
      <p:bldP spid="6155" grpId="0"/>
      <p:bldP spid="6156" grpId="0" animBg="1"/>
      <p:bldP spid="6157" grpId="0"/>
      <p:bldP spid="61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1A72100E-69C2-4209-BB8B-60DF2E8CF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08526" cy="1143000"/>
          </a:xfrm>
        </p:spPr>
        <p:txBody>
          <a:bodyPr/>
          <a:lstStyle/>
          <a:p>
            <a:pPr eaLnBrk="1" hangingPunct="1"/>
            <a:r>
              <a:rPr lang="de-AT" altLang="de-DE" sz="4000" b="1" dirty="0"/>
              <a:t>Lageraufbau</a:t>
            </a:r>
            <a:r>
              <a:rPr lang="de-AT" altLang="de-DE" sz="4000" dirty="0"/>
              <a:t> Zusammenhang </a:t>
            </a:r>
            <a:br>
              <a:rPr lang="de-AT" altLang="de-DE" sz="4000" dirty="0"/>
            </a:br>
            <a:r>
              <a:rPr lang="de-AT" altLang="de-DE" sz="4000" dirty="0"/>
              <a:t>Warenvorrat – Wareneinsatz - Erlöse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A61270C7-40CF-AB97-51FD-9DBE22FDC6C3}"/>
              </a:ext>
            </a:extLst>
          </p:cNvPr>
          <p:cNvGrpSpPr>
            <a:grpSpLocks/>
          </p:cNvGrpSpPr>
          <p:nvPr/>
        </p:nvGrpSpPr>
        <p:grpSpPr bwMode="auto">
          <a:xfrm>
            <a:off x="109724" y="1896651"/>
            <a:ext cx="3023567" cy="1404124"/>
            <a:chOff x="295" y="1162"/>
            <a:chExt cx="2449" cy="817"/>
          </a:xfrm>
        </p:grpSpPr>
        <p:sp>
          <p:nvSpPr>
            <p:cNvPr id="4123" name="Line 5">
              <a:extLst>
                <a:ext uri="{FF2B5EF4-FFF2-40B4-BE49-F238E27FC236}">
                  <a16:creationId xmlns:a16="http://schemas.microsoft.com/office/drawing/2014/main" id="{76E1CF3E-9779-4FD2-9EE5-537158612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1162"/>
              <a:ext cx="24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4124" name="Line 6">
              <a:extLst>
                <a:ext uri="{FF2B5EF4-FFF2-40B4-BE49-F238E27FC236}">
                  <a16:creationId xmlns:a16="http://schemas.microsoft.com/office/drawing/2014/main" id="{A3933864-5975-8A43-3B78-F7EAA3B5CB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162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400"/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0953A2B3-DBEC-6E70-CE8E-20B3D9DF6522}"/>
              </a:ext>
            </a:extLst>
          </p:cNvPr>
          <p:cNvGrpSpPr>
            <a:grpSpLocks/>
          </p:cNvGrpSpPr>
          <p:nvPr/>
        </p:nvGrpSpPr>
        <p:grpSpPr bwMode="auto">
          <a:xfrm>
            <a:off x="3545403" y="1905271"/>
            <a:ext cx="2693578" cy="1287704"/>
            <a:chOff x="295" y="1162"/>
            <a:chExt cx="2449" cy="817"/>
          </a:xfrm>
        </p:grpSpPr>
        <p:sp>
          <p:nvSpPr>
            <p:cNvPr id="4121" name="Line 9">
              <a:extLst>
                <a:ext uri="{FF2B5EF4-FFF2-40B4-BE49-F238E27FC236}">
                  <a16:creationId xmlns:a16="http://schemas.microsoft.com/office/drawing/2014/main" id="{BEC5D5AE-3A2B-44A5-E298-F0E786698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1162"/>
              <a:ext cx="24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4122" name="Line 10">
              <a:extLst>
                <a:ext uri="{FF2B5EF4-FFF2-40B4-BE49-F238E27FC236}">
                  <a16:creationId xmlns:a16="http://schemas.microsoft.com/office/drawing/2014/main" id="{606A7D68-6C55-25C7-59AF-E5E6B98E6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162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400"/>
            </a:p>
          </p:txBody>
        </p:sp>
      </p:grpSp>
      <p:sp>
        <p:nvSpPr>
          <p:cNvPr id="9227" name="Text Box 11">
            <a:extLst>
              <a:ext uri="{FF2B5EF4-FFF2-40B4-BE49-F238E27FC236}">
                <a16:creationId xmlns:a16="http://schemas.microsoft.com/office/drawing/2014/main" id="{A3960491-CFDF-0D44-ABA2-DC83DD2CF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60" y="1591850"/>
            <a:ext cx="18966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/>
              <a:t>Handelswarenvorrat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695FC28C-C191-3732-BB5C-D4BFCC638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045" y="1589476"/>
            <a:ext cx="23120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/>
              <a:t>Handelswareneinsatz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850F87BB-0508-6FCE-CB66-AB0B059ED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36" y="1971264"/>
            <a:ext cx="1455609" cy="65734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/>
              <a:t>AB (EBK)</a:t>
            </a:r>
          </a:p>
          <a:p>
            <a:pPr algn="ctr" eaLnBrk="1" hangingPunct="1"/>
            <a:r>
              <a:rPr lang="de-AT" altLang="de-DE" sz="1400"/>
              <a:t>1.000,00 EUR</a:t>
            </a:r>
          </a:p>
        </p:txBody>
      </p:sp>
      <p:sp>
        <p:nvSpPr>
          <p:cNvPr id="9231" name="Rectangle 15">
            <a:extLst>
              <a:ext uri="{FF2B5EF4-FFF2-40B4-BE49-F238E27FC236}">
                <a16:creationId xmlns:a16="http://schemas.microsoft.com/office/drawing/2014/main" id="{7E4ECFEC-ABEA-51EB-99BC-67F19CFA2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403" y="1978295"/>
            <a:ext cx="1296745" cy="92692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/>
              <a:t>Einkäufe</a:t>
            </a: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D631AA70-4E53-6138-9D41-74030D5E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00" y="4376906"/>
            <a:ext cx="260359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b="1" dirty="0"/>
              <a:t>Inventur am 31.12.:</a:t>
            </a:r>
          </a:p>
          <a:p>
            <a:pPr eaLnBrk="1" hangingPunct="1"/>
            <a:endParaRPr lang="de-AT" altLang="de-DE" sz="1400" dirty="0"/>
          </a:p>
          <a:p>
            <a:pPr eaLnBrk="1" hangingPunct="1"/>
            <a:r>
              <a:rPr lang="de-AT" altLang="de-DE" sz="1400" dirty="0"/>
              <a:t>Es sind Schuhe mit einem</a:t>
            </a:r>
          </a:p>
          <a:p>
            <a:pPr eaLnBrk="1" hangingPunct="1"/>
            <a:r>
              <a:rPr lang="de-AT" altLang="de-DE" sz="1400" dirty="0"/>
              <a:t>Einkaufspreis (Einstandspreis)</a:t>
            </a:r>
          </a:p>
          <a:p>
            <a:pPr eaLnBrk="1" hangingPunct="1"/>
            <a:r>
              <a:rPr lang="de-AT" altLang="de-DE" sz="1400" dirty="0"/>
              <a:t>von 1.500,00 EUR im Lager</a:t>
            </a:r>
          </a:p>
        </p:txBody>
      </p:sp>
      <p:sp>
        <p:nvSpPr>
          <p:cNvPr id="9233" name="Oval 17">
            <a:extLst>
              <a:ext uri="{FF2B5EF4-FFF2-40B4-BE49-F238E27FC236}">
                <a16:creationId xmlns:a16="http://schemas.microsoft.com/office/drawing/2014/main" id="{C0C3B192-151E-DB55-89E7-4E82E2D7C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04" y="5173785"/>
            <a:ext cx="1584325" cy="431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400"/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id="{6864EC84-1333-2998-1847-C7EE312B8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584" y="5683111"/>
            <a:ext cx="74669" cy="41340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D81535C7-48E3-AEDA-37DE-AE61A7F1E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25" y="6096514"/>
            <a:ext cx="1140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/>
              <a:t>Endbestand</a:t>
            </a:r>
          </a:p>
        </p:txBody>
      </p:sp>
      <p:sp>
        <p:nvSpPr>
          <p:cNvPr id="9236" name="Text Box 20">
            <a:extLst>
              <a:ext uri="{FF2B5EF4-FFF2-40B4-BE49-F238E27FC236}">
                <a16:creationId xmlns:a16="http://schemas.microsoft.com/office/drawing/2014/main" id="{2A762511-42ED-34AB-7ADC-7A96A0154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867" y="4496654"/>
            <a:ext cx="3271223" cy="749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/>
              <a:t>Endbestand lt. Inventur</a:t>
            </a:r>
          </a:p>
          <a:p>
            <a:pPr eaLnBrk="1" hangingPunct="1"/>
            <a:r>
              <a:rPr lang="de-AT" altLang="de-DE" sz="1400" dirty="0"/>
              <a:t>Anfangsbestand</a:t>
            </a:r>
          </a:p>
          <a:p>
            <a:pPr eaLnBrk="1" hangingPunct="1">
              <a:lnSpc>
                <a:spcPct val="115000"/>
              </a:lnSpc>
            </a:pPr>
            <a:r>
              <a:rPr lang="de-AT" altLang="de-DE" sz="1400" dirty="0"/>
              <a:t>Veränderung Lagerbestand</a:t>
            </a:r>
          </a:p>
        </p:txBody>
      </p:sp>
      <p:sp>
        <p:nvSpPr>
          <p:cNvPr id="9237" name="Text Box 21">
            <a:extLst>
              <a:ext uri="{FF2B5EF4-FFF2-40B4-BE49-F238E27FC236}">
                <a16:creationId xmlns:a16="http://schemas.microsoft.com/office/drawing/2014/main" id="{5B1C41A7-D19F-7401-9B3F-4C33A16EB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716" y="4745515"/>
            <a:ext cx="2439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/>
              <a:t>-</a:t>
            </a:r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id="{9C34829F-30D5-FBC0-B8F7-BC1096FCC5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7902" y="4973103"/>
            <a:ext cx="3233152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9239" name="Text Box 23">
            <a:extLst>
              <a:ext uri="{FF2B5EF4-FFF2-40B4-BE49-F238E27FC236}">
                <a16:creationId xmlns:a16="http://schemas.microsoft.com/office/drawing/2014/main" id="{396C12A2-F844-E627-71BA-77431D946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3680" y="4484927"/>
            <a:ext cx="934872" cy="74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de-AT" altLang="de-DE" sz="1400" dirty="0"/>
              <a:t>1.500,00</a:t>
            </a:r>
          </a:p>
          <a:p>
            <a:pPr algn="r" eaLnBrk="1" hangingPunct="1"/>
            <a:r>
              <a:rPr lang="de-AT" altLang="de-DE" sz="1400" dirty="0"/>
              <a:t>1.000,00</a:t>
            </a:r>
          </a:p>
          <a:p>
            <a:pPr algn="r" eaLnBrk="1" hangingPunct="1">
              <a:lnSpc>
                <a:spcPct val="115000"/>
              </a:lnSpc>
            </a:pPr>
            <a:r>
              <a:rPr lang="de-AT" altLang="de-DE" sz="1400" dirty="0"/>
              <a:t> + 500,00</a:t>
            </a:r>
          </a:p>
        </p:txBody>
      </p:sp>
      <p:sp>
        <p:nvSpPr>
          <p:cNvPr id="9240" name="Line 24">
            <a:extLst>
              <a:ext uri="{FF2B5EF4-FFF2-40B4-BE49-F238E27FC236}">
                <a16:creationId xmlns:a16="http://schemas.microsoft.com/office/drawing/2014/main" id="{F11457C7-4DA4-24AE-3C13-3B1F6830BF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2102" y="5202930"/>
            <a:ext cx="792162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9241" name="Text Box 25">
            <a:extLst>
              <a:ext uri="{FF2B5EF4-FFF2-40B4-BE49-F238E27FC236}">
                <a16:creationId xmlns:a16="http://schemas.microsoft.com/office/drawing/2014/main" id="{8652C7B9-E54E-3A84-EE7D-2B7B9B3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831" y="5631248"/>
            <a:ext cx="219322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>
                <a:solidFill>
                  <a:srgbClr val="FF0000"/>
                </a:solidFill>
              </a:rPr>
              <a:t>Lageraufbau, </a:t>
            </a:r>
            <a:r>
              <a:rPr lang="de-AT" altLang="de-DE" sz="1400" dirty="0" err="1">
                <a:solidFill>
                  <a:srgbClr val="FF0000"/>
                </a:solidFill>
              </a:rPr>
              <a:t>dh</a:t>
            </a:r>
            <a:r>
              <a:rPr lang="de-AT" altLang="de-DE" sz="1400" dirty="0">
                <a:solidFill>
                  <a:srgbClr val="FF0000"/>
                </a:solidFill>
              </a:rPr>
              <a:t> nicht</a:t>
            </a:r>
          </a:p>
          <a:p>
            <a:pPr eaLnBrk="1" hangingPunct="1"/>
            <a:r>
              <a:rPr lang="de-AT" altLang="de-DE" sz="1400" dirty="0">
                <a:solidFill>
                  <a:srgbClr val="FF0000"/>
                </a:solidFill>
              </a:rPr>
              <a:t>alle eingekauften Waren</a:t>
            </a:r>
          </a:p>
          <a:p>
            <a:pPr eaLnBrk="1" hangingPunct="1"/>
            <a:r>
              <a:rPr lang="de-AT" altLang="de-DE" sz="1400" dirty="0">
                <a:solidFill>
                  <a:srgbClr val="FF0000"/>
                </a:solidFill>
              </a:rPr>
              <a:t>konnten verkauft werden.</a:t>
            </a:r>
          </a:p>
        </p:txBody>
      </p:sp>
      <p:sp>
        <p:nvSpPr>
          <p:cNvPr id="9242" name="Rectangle 26">
            <a:extLst>
              <a:ext uri="{FF2B5EF4-FFF2-40B4-BE49-F238E27FC236}">
                <a16:creationId xmlns:a16="http://schemas.microsoft.com/office/drawing/2014/main" id="{27266846-2469-C8F6-2C33-A43C65D07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45" y="2669351"/>
            <a:ext cx="1455608" cy="32867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>
                <a:solidFill>
                  <a:srgbClr val="FF0000"/>
                </a:solidFill>
              </a:rPr>
              <a:t>500,00 EUR</a:t>
            </a:r>
          </a:p>
        </p:txBody>
      </p:sp>
      <p:sp>
        <p:nvSpPr>
          <p:cNvPr id="9243" name="Rectangle 27">
            <a:extLst>
              <a:ext uri="{FF2B5EF4-FFF2-40B4-BE49-F238E27FC236}">
                <a16:creationId xmlns:a16="http://schemas.microsoft.com/office/drawing/2014/main" id="{B9B08EEB-B10B-C2D1-A17A-A28FCB91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137" y="1978295"/>
            <a:ext cx="1296745" cy="282501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>
                <a:solidFill>
                  <a:srgbClr val="FF0000"/>
                </a:solidFill>
              </a:rPr>
              <a:t>500,00 EUR</a:t>
            </a:r>
          </a:p>
        </p:txBody>
      </p:sp>
      <p:sp>
        <p:nvSpPr>
          <p:cNvPr id="9244" name="Rectangle 28">
            <a:extLst>
              <a:ext uri="{FF2B5EF4-FFF2-40B4-BE49-F238E27FC236}">
                <a16:creationId xmlns:a16="http://schemas.microsoft.com/office/drawing/2014/main" id="{9B4876BF-C1D5-4354-F56D-98CF0E570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276" y="1978295"/>
            <a:ext cx="1455608" cy="101769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 dirty="0"/>
              <a:t>Endbestand</a:t>
            </a:r>
          </a:p>
          <a:p>
            <a:pPr algn="ctr" eaLnBrk="1" hangingPunct="1"/>
            <a:r>
              <a:rPr lang="de-AT" altLang="de-DE" sz="1400" dirty="0"/>
              <a:t>(SBK)</a:t>
            </a:r>
          </a:p>
          <a:p>
            <a:pPr algn="ctr" eaLnBrk="1" hangingPunct="1"/>
            <a:r>
              <a:rPr lang="de-AT" altLang="de-DE" sz="1400" dirty="0"/>
              <a:t>1.500,00 EUR</a:t>
            </a:r>
          </a:p>
        </p:txBody>
      </p:sp>
      <p:sp>
        <p:nvSpPr>
          <p:cNvPr id="9245" name="Rectangle 29">
            <a:extLst>
              <a:ext uri="{FF2B5EF4-FFF2-40B4-BE49-F238E27FC236}">
                <a16:creationId xmlns:a16="http://schemas.microsoft.com/office/drawing/2014/main" id="{4D30A053-D39A-815A-0742-B75F01ED4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137" y="2301845"/>
            <a:ext cx="1296745" cy="61832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/>
              <a:t>GuV</a:t>
            </a:r>
          </a:p>
        </p:txBody>
      </p:sp>
      <p:sp>
        <p:nvSpPr>
          <p:cNvPr id="9247" name="Text Box 31">
            <a:extLst>
              <a:ext uri="{FF2B5EF4-FFF2-40B4-BE49-F238E27FC236}">
                <a16:creationId xmlns:a16="http://schemas.microsoft.com/office/drawing/2014/main" id="{1F25E801-E349-52B4-B654-D681DFD1A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002" y="3635627"/>
            <a:ext cx="1189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 err="1"/>
              <a:t>tatsächl</a:t>
            </a:r>
            <a:r>
              <a:rPr lang="de-AT" altLang="de-DE" sz="1400" dirty="0"/>
              <a:t>. Verbrauch</a:t>
            </a:r>
          </a:p>
        </p:txBody>
      </p:sp>
      <p:sp>
        <p:nvSpPr>
          <p:cNvPr id="9248" name="Line 32">
            <a:extLst>
              <a:ext uri="{FF2B5EF4-FFF2-40B4-BE49-F238E27FC236}">
                <a16:creationId xmlns:a16="http://schemas.microsoft.com/office/drawing/2014/main" id="{6BE219B9-B547-3808-782B-94F239A7F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1642" y="3249175"/>
            <a:ext cx="0" cy="3596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400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3CB15C17-D39D-5ABD-6F11-780514419CFB}"/>
              </a:ext>
            </a:extLst>
          </p:cNvPr>
          <p:cNvGrpSpPr>
            <a:grpSpLocks/>
          </p:cNvGrpSpPr>
          <p:nvPr/>
        </p:nvGrpSpPr>
        <p:grpSpPr bwMode="auto">
          <a:xfrm>
            <a:off x="6340698" y="1909184"/>
            <a:ext cx="2693578" cy="1287704"/>
            <a:chOff x="295" y="1162"/>
            <a:chExt cx="2449" cy="817"/>
          </a:xfrm>
        </p:grpSpPr>
        <p:sp>
          <p:nvSpPr>
            <p:cNvPr id="5" name="Line 9">
              <a:extLst>
                <a:ext uri="{FF2B5EF4-FFF2-40B4-BE49-F238E27FC236}">
                  <a16:creationId xmlns:a16="http://schemas.microsoft.com/office/drawing/2014/main" id="{C786858E-640E-2188-C98E-9FE7BB8E9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1162"/>
              <a:ext cx="24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6" name="Line 10">
              <a:extLst>
                <a:ext uri="{FF2B5EF4-FFF2-40B4-BE49-F238E27FC236}">
                  <a16:creationId xmlns:a16="http://schemas.microsoft.com/office/drawing/2014/main" id="{C869E40E-3BF6-3B96-F662-1FFD8D3B2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162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400"/>
            </a:p>
          </p:txBody>
        </p:sp>
      </p:grpSp>
      <p:sp>
        <p:nvSpPr>
          <p:cNvPr id="7" name="Text Box 12">
            <a:extLst>
              <a:ext uri="{FF2B5EF4-FFF2-40B4-BE49-F238E27FC236}">
                <a16:creationId xmlns:a16="http://schemas.microsoft.com/office/drawing/2014/main" id="{10A797A7-05FB-1EDB-8D56-960E753E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300" y="1591571"/>
            <a:ext cx="23120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/>
              <a:t>Handelswaren - Erlöse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DA85C16-85F6-0E0C-23BA-AFE94D35D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8981" y="1967770"/>
            <a:ext cx="1296745" cy="9269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 dirty="0"/>
              <a:t>Verkäufe</a:t>
            </a:r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E523A74D-5B30-2983-A649-BF6E344E1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9559" y="1967771"/>
            <a:ext cx="1296745" cy="9269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 dirty="0"/>
              <a:t>GuV</a:t>
            </a: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4D8CC653-39DC-EA93-AAA5-F85F19D11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977" y="6480428"/>
            <a:ext cx="4453564" cy="28245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 dirty="0">
                <a:solidFill>
                  <a:srgbClr val="FF0000"/>
                </a:solidFill>
              </a:rPr>
              <a:t>HW Vorrat 500,00 EUR / HW Einsatz 500,00 EUR</a:t>
            </a:r>
          </a:p>
        </p:txBody>
      </p:sp>
      <p:sp>
        <p:nvSpPr>
          <p:cNvPr id="9" name="Line 32">
            <a:extLst>
              <a:ext uri="{FF2B5EF4-FFF2-40B4-BE49-F238E27FC236}">
                <a16:creationId xmlns:a16="http://schemas.microsoft.com/office/drawing/2014/main" id="{E8DCC2F8-99C6-C974-88CA-8AD64C7CA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7176" y="3369707"/>
            <a:ext cx="0" cy="3596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11" name="Text Box 31">
            <a:extLst>
              <a:ext uri="{FF2B5EF4-FFF2-40B4-BE49-F238E27FC236}">
                <a16:creationId xmlns:a16="http://schemas.microsoft.com/office/drawing/2014/main" id="{ADF7E78F-0E94-29AC-23B0-C54DB2407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609" y="3805614"/>
            <a:ext cx="16748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 err="1"/>
              <a:t>tatsächl</a:t>
            </a:r>
            <a:r>
              <a:rPr lang="de-AT" altLang="de-DE" sz="1400" dirty="0"/>
              <a:t>. Erlöse</a:t>
            </a:r>
          </a:p>
        </p:txBody>
      </p:sp>
      <p:sp>
        <p:nvSpPr>
          <p:cNvPr id="13" name="Text Box 31">
            <a:extLst>
              <a:ext uri="{FF2B5EF4-FFF2-40B4-BE49-F238E27FC236}">
                <a16:creationId xmlns:a16="http://schemas.microsoft.com/office/drawing/2014/main" id="{ED7851AE-F59D-5980-2978-96175470B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293" y="4244917"/>
            <a:ext cx="1501983" cy="73866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/>
              <a:t>HW Erlöse </a:t>
            </a:r>
          </a:p>
          <a:p>
            <a:pPr eaLnBrk="1" hangingPunct="1"/>
            <a:r>
              <a:rPr lang="de-AT" altLang="de-DE" sz="1400" u="sng" dirty="0"/>
              <a:t>- HW Einsatz</a:t>
            </a:r>
          </a:p>
          <a:p>
            <a:pPr eaLnBrk="1" hangingPunct="1"/>
            <a:r>
              <a:rPr lang="de-AT" altLang="de-DE" sz="1400" dirty="0"/>
              <a:t>Rohertrag</a:t>
            </a:r>
          </a:p>
        </p:txBody>
      </p:sp>
      <p:sp>
        <p:nvSpPr>
          <p:cNvPr id="14" name="Line 32">
            <a:extLst>
              <a:ext uri="{FF2B5EF4-FFF2-40B4-BE49-F238E27FC236}">
                <a16:creationId xmlns:a16="http://schemas.microsoft.com/office/drawing/2014/main" id="{27BFBB43-8A8F-5283-A1A8-C0F4A6FAB1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0890" y="3356992"/>
            <a:ext cx="0" cy="3596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15" name="Text Box 31">
            <a:extLst>
              <a:ext uri="{FF2B5EF4-FFF2-40B4-BE49-F238E27FC236}">
                <a16:creationId xmlns:a16="http://schemas.microsoft.com/office/drawing/2014/main" id="{6D134413-9433-B93E-2DE6-9FEFD2020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918" y="3717032"/>
            <a:ext cx="1189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 err="1"/>
              <a:t>tatsächl</a:t>
            </a:r>
            <a:r>
              <a:rPr lang="de-AT" altLang="de-DE" sz="1400" dirty="0"/>
              <a:t>. Endbestand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28" grpId="0"/>
      <p:bldP spid="9229" grpId="0" animBg="1"/>
      <p:bldP spid="9231" grpId="0" animBg="1"/>
      <p:bldP spid="9232" grpId="0"/>
      <p:bldP spid="9233" grpId="0" animBg="1"/>
      <p:bldP spid="9235" grpId="0"/>
      <p:bldP spid="9236" grpId="0" animBg="1"/>
      <p:bldP spid="9237" grpId="0"/>
      <p:bldP spid="9239" grpId="0"/>
      <p:bldP spid="9241" grpId="0"/>
      <p:bldP spid="9242" grpId="0" animBg="1"/>
      <p:bldP spid="9243" grpId="0" animBg="1"/>
      <p:bldP spid="9244" grpId="0" animBg="1"/>
      <p:bldP spid="9245" grpId="0" animBg="1"/>
      <p:bldP spid="9247" grpId="0"/>
      <p:bldP spid="7" grpId="0"/>
      <p:bldP spid="8" grpId="0" animBg="1"/>
      <p:bldP spid="10" grpId="0" animBg="1"/>
      <p:bldP spid="12" grpId="0" animBg="1"/>
      <p:bldP spid="11" grpId="0"/>
      <p:bldP spid="13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1A72100E-69C2-4209-BB8B-60DF2E8CF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08526" cy="1143000"/>
          </a:xfrm>
        </p:spPr>
        <p:txBody>
          <a:bodyPr/>
          <a:lstStyle/>
          <a:p>
            <a:pPr eaLnBrk="1" hangingPunct="1"/>
            <a:r>
              <a:rPr lang="de-AT" altLang="de-DE" sz="4000" b="1" dirty="0"/>
              <a:t>Lagerabbau</a:t>
            </a:r>
            <a:r>
              <a:rPr lang="de-AT" altLang="de-DE" sz="4000" dirty="0"/>
              <a:t> Zusammenhang </a:t>
            </a:r>
            <a:br>
              <a:rPr lang="de-AT" altLang="de-DE" sz="4000" dirty="0"/>
            </a:br>
            <a:r>
              <a:rPr lang="de-AT" altLang="de-DE" sz="4000" dirty="0"/>
              <a:t>Warenvorrat – Wareneinsatz - Erlöse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A61270C7-40CF-AB97-51FD-9DBE22FDC6C3}"/>
              </a:ext>
            </a:extLst>
          </p:cNvPr>
          <p:cNvGrpSpPr>
            <a:grpSpLocks/>
          </p:cNvGrpSpPr>
          <p:nvPr/>
        </p:nvGrpSpPr>
        <p:grpSpPr bwMode="auto">
          <a:xfrm>
            <a:off x="109724" y="1896651"/>
            <a:ext cx="3023567" cy="1404124"/>
            <a:chOff x="295" y="1162"/>
            <a:chExt cx="2449" cy="817"/>
          </a:xfrm>
        </p:grpSpPr>
        <p:sp>
          <p:nvSpPr>
            <p:cNvPr id="4123" name="Line 5">
              <a:extLst>
                <a:ext uri="{FF2B5EF4-FFF2-40B4-BE49-F238E27FC236}">
                  <a16:creationId xmlns:a16="http://schemas.microsoft.com/office/drawing/2014/main" id="{76E1CF3E-9779-4FD2-9EE5-537158612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1162"/>
              <a:ext cx="24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4124" name="Line 6">
              <a:extLst>
                <a:ext uri="{FF2B5EF4-FFF2-40B4-BE49-F238E27FC236}">
                  <a16:creationId xmlns:a16="http://schemas.microsoft.com/office/drawing/2014/main" id="{A3933864-5975-8A43-3B78-F7EAA3B5CB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162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400"/>
            </a:p>
          </p:txBody>
        </p:sp>
      </p:grpSp>
      <p:grpSp>
        <p:nvGrpSpPr>
          <p:cNvPr id="3" name="Group 8">
            <a:extLst>
              <a:ext uri="{FF2B5EF4-FFF2-40B4-BE49-F238E27FC236}">
                <a16:creationId xmlns:a16="http://schemas.microsoft.com/office/drawing/2014/main" id="{0953A2B3-DBEC-6E70-CE8E-20B3D9DF6522}"/>
              </a:ext>
            </a:extLst>
          </p:cNvPr>
          <p:cNvGrpSpPr>
            <a:grpSpLocks/>
          </p:cNvGrpSpPr>
          <p:nvPr/>
        </p:nvGrpSpPr>
        <p:grpSpPr bwMode="auto">
          <a:xfrm>
            <a:off x="3545403" y="1905271"/>
            <a:ext cx="2693578" cy="1287704"/>
            <a:chOff x="295" y="1162"/>
            <a:chExt cx="2449" cy="817"/>
          </a:xfrm>
        </p:grpSpPr>
        <p:sp>
          <p:nvSpPr>
            <p:cNvPr id="4121" name="Line 9">
              <a:extLst>
                <a:ext uri="{FF2B5EF4-FFF2-40B4-BE49-F238E27FC236}">
                  <a16:creationId xmlns:a16="http://schemas.microsoft.com/office/drawing/2014/main" id="{BEC5D5AE-3A2B-44A5-E298-F0E7866980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1162"/>
              <a:ext cx="24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4122" name="Line 10">
              <a:extLst>
                <a:ext uri="{FF2B5EF4-FFF2-40B4-BE49-F238E27FC236}">
                  <a16:creationId xmlns:a16="http://schemas.microsoft.com/office/drawing/2014/main" id="{606A7D68-6C55-25C7-59AF-E5E6B98E6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162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400"/>
            </a:p>
          </p:txBody>
        </p:sp>
      </p:grpSp>
      <p:sp>
        <p:nvSpPr>
          <p:cNvPr id="9227" name="Text Box 11">
            <a:extLst>
              <a:ext uri="{FF2B5EF4-FFF2-40B4-BE49-F238E27FC236}">
                <a16:creationId xmlns:a16="http://schemas.microsoft.com/office/drawing/2014/main" id="{A3960491-CFDF-0D44-ABA2-DC83DD2CF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60" y="1591850"/>
            <a:ext cx="18966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/>
              <a:t>Handelswarenvorrat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695FC28C-C191-3732-BB5C-D4BFCC638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045" y="1589476"/>
            <a:ext cx="23120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/>
              <a:t>Handelswareneinsatz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850F87BB-0508-6FCE-CB66-AB0B059ED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36" y="1971263"/>
            <a:ext cx="1455609" cy="132950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 dirty="0"/>
              <a:t>AB (EBK)</a:t>
            </a:r>
          </a:p>
          <a:p>
            <a:pPr algn="ctr" eaLnBrk="1" hangingPunct="1"/>
            <a:r>
              <a:rPr lang="de-AT" altLang="de-DE" sz="1400" dirty="0"/>
              <a:t>2.000,00 EUR</a:t>
            </a:r>
          </a:p>
        </p:txBody>
      </p:sp>
      <p:sp>
        <p:nvSpPr>
          <p:cNvPr id="9231" name="Rectangle 15">
            <a:extLst>
              <a:ext uri="{FF2B5EF4-FFF2-40B4-BE49-F238E27FC236}">
                <a16:creationId xmlns:a16="http://schemas.microsoft.com/office/drawing/2014/main" id="{7E4ECFEC-ABEA-51EB-99BC-67F19CFA2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324" y="1978249"/>
            <a:ext cx="1296745" cy="491422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/>
              <a:t>Einkäufe</a:t>
            </a: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D631AA70-4E53-6138-9D41-74030D5EF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00" y="4376906"/>
            <a:ext cx="260359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b="1" dirty="0"/>
              <a:t>Inventur am 31.12.:</a:t>
            </a:r>
          </a:p>
          <a:p>
            <a:pPr eaLnBrk="1" hangingPunct="1"/>
            <a:endParaRPr lang="de-AT" altLang="de-DE" sz="1400" dirty="0"/>
          </a:p>
          <a:p>
            <a:pPr eaLnBrk="1" hangingPunct="1"/>
            <a:r>
              <a:rPr lang="de-AT" altLang="de-DE" sz="1400" dirty="0"/>
              <a:t>Es sind Schuhe mit einem</a:t>
            </a:r>
          </a:p>
          <a:p>
            <a:pPr eaLnBrk="1" hangingPunct="1"/>
            <a:r>
              <a:rPr lang="de-AT" altLang="de-DE" sz="1400" dirty="0"/>
              <a:t>Einkaufspreis (Einstandspreis)</a:t>
            </a:r>
          </a:p>
          <a:p>
            <a:pPr eaLnBrk="1" hangingPunct="1"/>
            <a:r>
              <a:rPr lang="de-AT" altLang="de-DE" sz="1400" dirty="0"/>
              <a:t>von 800,00 EUR im Lager</a:t>
            </a:r>
          </a:p>
        </p:txBody>
      </p:sp>
      <p:sp>
        <p:nvSpPr>
          <p:cNvPr id="9233" name="Oval 17">
            <a:extLst>
              <a:ext uri="{FF2B5EF4-FFF2-40B4-BE49-F238E27FC236}">
                <a16:creationId xmlns:a16="http://schemas.microsoft.com/office/drawing/2014/main" id="{C0C3B192-151E-DB55-89E7-4E82E2D7C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04" y="5173785"/>
            <a:ext cx="1584325" cy="431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 sz="1400"/>
          </a:p>
        </p:txBody>
      </p:sp>
      <p:sp>
        <p:nvSpPr>
          <p:cNvPr id="9234" name="Line 18">
            <a:extLst>
              <a:ext uri="{FF2B5EF4-FFF2-40B4-BE49-F238E27FC236}">
                <a16:creationId xmlns:a16="http://schemas.microsoft.com/office/drawing/2014/main" id="{6864EC84-1333-2998-1847-C7EE312B8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584" y="5683111"/>
            <a:ext cx="74669" cy="41340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D81535C7-48E3-AEDA-37DE-AE61A7F1E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25" y="6096514"/>
            <a:ext cx="11400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/>
              <a:t>Endbestand</a:t>
            </a:r>
          </a:p>
        </p:txBody>
      </p:sp>
      <p:sp>
        <p:nvSpPr>
          <p:cNvPr id="9236" name="Text Box 20">
            <a:extLst>
              <a:ext uri="{FF2B5EF4-FFF2-40B4-BE49-F238E27FC236}">
                <a16:creationId xmlns:a16="http://schemas.microsoft.com/office/drawing/2014/main" id="{2A762511-42ED-34AB-7ADC-7A96A0154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867" y="4496654"/>
            <a:ext cx="3271223" cy="749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/>
              <a:t>Endbestand lt. Inventur</a:t>
            </a:r>
          </a:p>
          <a:p>
            <a:pPr eaLnBrk="1" hangingPunct="1"/>
            <a:r>
              <a:rPr lang="de-AT" altLang="de-DE" sz="1400" dirty="0"/>
              <a:t>Anfangsbestand</a:t>
            </a:r>
          </a:p>
          <a:p>
            <a:pPr eaLnBrk="1" hangingPunct="1">
              <a:lnSpc>
                <a:spcPct val="115000"/>
              </a:lnSpc>
            </a:pPr>
            <a:r>
              <a:rPr lang="de-AT" altLang="de-DE" sz="1400" dirty="0"/>
              <a:t>Veränderung Lagerbestand</a:t>
            </a:r>
          </a:p>
        </p:txBody>
      </p:sp>
      <p:sp>
        <p:nvSpPr>
          <p:cNvPr id="9237" name="Text Box 21">
            <a:extLst>
              <a:ext uri="{FF2B5EF4-FFF2-40B4-BE49-F238E27FC236}">
                <a16:creationId xmlns:a16="http://schemas.microsoft.com/office/drawing/2014/main" id="{5B1C41A7-D19F-7401-9B3F-4C33A16EB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716" y="4745515"/>
            <a:ext cx="2439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/>
              <a:t>-</a:t>
            </a:r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id="{9C34829F-30D5-FBC0-B8F7-BC1096FCC5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7902" y="4973103"/>
            <a:ext cx="3233152" cy="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9239" name="Text Box 23">
            <a:extLst>
              <a:ext uri="{FF2B5EF4-FFF2-40B4-BE49-F238E27FC236}">
                <a16:creationId xmlns:a16="http://schemas.microsoft.com/office/drawing/2014/main" id="{396C12A2-F844-E627-71BA-77431D946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178" y="4484927"/>
            <a:ext cx="989374" cy="74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de-AT" altLang="de-DE" sz="1400" dirty="0"/>
              <a:t>800,00</a:t>
            </a:r>
          </a:p>
          <a:p>
            <a:pPr algn="r" eaLnBrk="1" hangingPunct="1"/>
            <a:r>
              <a:rPr lang="de-AT" altLang="de-DE" sz="1400" dirty="0"/>
              <a:t>2.000,00</a:t>
            </a:r>
          </a:p>
          <a:p>
            <a:pPr algn="r" eaLnBrk="1" hangingPunct="1">
              <a:lnSpc>
                <a:spcPct val="115000"/>
              </a:lnSpc>
            </a:pPr>
            <a:r>
              <a:rPr lang="de-AT" altLang="de-DE" sz="1400" dirty="0"/>
              <a:t> -1.200,00</a:t>
            </a:r>
          </a:p>
        </p:txBody>
      </p:sp>
      <p:sp>
        <p:nvSpPr>
          <p:cNvPr id="9240" name="Line 24">
            <a:extLst>
              <a:ext uri="{FF2B5EF4-FFF2-40B4-BE49-F238E27FC236}">
                <a16:creationId xmlns:a16="http://schemas.microsoft.com/office/drawing/2014/main" id="{F11457C7-4DA4-24AE-3C13-3B1F6830BF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02102" y="5202930"/>
            <a:ext cx="792162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9241" name="Text Box 25">
            <a:extLst>
              <a:ext uri="{FF2B5EF4-FFF2-40B4-BE49-F238E27FC236}">
                <a16:creationId xmlns:a16="http://schemas.microsoft.com/office/drawing/2014/main" id="{8652C7B9-E54E-3A84-EE7D-2B7B9B3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288" y="5625055"/>
            <a:ext cx="56295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>
                <a:solidFill>
                  <a:srgbClr val="FF0000"/>
                </a:solidFill>
              </a:rPr>
              <a:t>Lagerabbau, </a:t>
            </a:r>
            <a:r>
              <a:rPr lang="de-AT" altLang="de-DE" sz="1400" dirty="0" err="1">
                <a:solidFill>
                  <a:srgbClr val="FF0000"/>
                </a:solidFill>
              </a:rPr>
              <a:t>dh</a:t>
            </a:r>
            <a:r>
              <a:rPr lang="de-AT" altLang="de-DE" sz="1400" dirty="0">
                <a:solidFill>
                  <a:srgbClr val="FF0000"/>
                </a:solidFill>
              </a:rPr>
              <a:t> es wurden alle Waren, </a:t>
            </a:r>
          </a:p>
          <a:p>
            <a:pPr eaLnBrk="1" hangingPunct="1"/>
            <a:r>
              <a:rPr lang="de-AT" altLang="de-DE" sz="1400" dirty="0">
                <a:solidFill>
                  <a:srgbClr val="FF0000"/>
                </a:solidFill>
              </a:rPr>
              <a:t>die während des Jahres eingekauft wurden … </a:t>
            </a:r>
          </a:p>
          <a:p>
            <a:pPr eaLnBrk="1" hangingPunct="1"/>
            <a:r>
              <a:rPr lang="de-AT" altLang="de-DE" sz="1400" dirty="0">
                <a:solidFill>
                  <a:srgbClr val="FF0000"/>
                </a:solidFill>
              </a:rPr>
              <a:t>aber auch noch zusätzlich Waren aus dem Anfangsbestand verkauft.</a:t>
            </a:r>
          </a:p>
        </p:txBody>
      </p:sp>
      <p:sp>
        <p:nvSpPr>
          <p:cNvPr id="9242" name="Rectangle 26">
            <a:extLst>
              <a:ext uri="{FF2B5EF4-FFF2-40B4-BE49-F238E27FC236}">
                <a16:creationId xmlns:a16="http://schemas.microsoft.com/office/drawing/2014/main" id="{27266846-2469-C8F6-2C33-A43C65D07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036" y="2651526"/>
            <a:ext cx="1455608" cy="684051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 dirty="0">
                <a:solidFill>
                  <a:srgbClr val="FF0000"/>
                </a:solidFill>
              </a:rPr>
              <a:t>1.200,00 EUR</a:t>
            </a:r>
          </a:p>
        </p:txBody>
      </p:sp>
      <p:sp>
        <p:nvSpPr>
          <p:cNvPr id="9243" name="Rectangle 27">
            <a:extLst>
              <a:ext uri="{FF2B5EF4-FFF2-40B4-BE49-F238E27FC236}">
                <a16:creationId xmlns:a16="http://schemas.microsoft.com/office/drawing/2014/main" id="{B9B08EEB-B10B-C2D1-A17A-A28FCB910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7087" y="2528263"/>
            <a:ext cx="1296745" cy="672659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 dirty="0">
                <a:solidFill>
                  <a:srgbClr val="FF0000"/>
                </a:solidFill>
              </a:rPr>
              <a:t>1.200,00 EUR</a:t>
            </a:r>
          </a:p>
        </p:txBody>
      </p:sp>
      <p:sp>
        <p:nvSpPr>
          <p:cNvPr id="9244" name="Rectangle 28">
            <a:extLst>
              <a:ext uri="{FF2B5EF4-FFF2-40B4-BE49-F238E27FC236}">
                <a16:creationId xmlns:a16="http://schemas.microsoft.com/office/drawing/2014/main" id="{9B4876BF-C1D5-4354-F56D-98CF0E570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276" y="1978295"/>
            <a:ext cx="1455608" cy="6373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 dirty="0"/>
              <a:t>Endbestand</a:t>
            </a:r>
          </a:p>
          <a:p>
            <a:pPr algn="ctr" eaLnBrk="1" hangingPunct="1"/>
            <a:r>
              <a:rPr lang="de-AT" altLang="de-DE" sz="1400" dirty="0"/>
              <a:t>(SBK)</a:t>
            </a:r>
          </a:p>
          <a:p>
            <a:pPr algn="ctr" eaLnBrk="1" hangingPunct="1"/>
            <a:r>
              <a:rPr lang="de-AT" altLang="de-DE" sz="1400" dirty="0"/>
              <a:t>800,00 EUR</a:t>
            </a:r>
          </a:p>
        </p:txBody>
      </p:sp>
      <p:sp>
        <p:nvSpPr>
          <p:cNvPr id="9245" name="Rectangle 29">
            <a:extLst>
              <a:ext uri="{FF2B5EF4-FFF2-40B4-BE49-F238E27FC236}">
                <a16:creationId xmlns:a16="http://schemas.microsoft.com/office/drawing/2014/main" id="{4D30A053-D39A-815A-0742-B75F01ED4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137" y="1978249"/>
            <a:ext cx="1296745" cy="121472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 dirty="0"/>
              <a:t>GuV</a:t>
            </a:r>
          </a:p>
        </p:txBody>
      </p:sp>
      <p:sp>
        <p:nvSpPr>
          <p:cNvPr id="9247" name="Text Box 31">
            <a:extLst>
              <a:ext uri="{FF2B5EF4-FFF2-40B4-BE49-F238E27FC236}">
                <a16:creationId xmlns:a16="http://schemas.microsoft.com/office/drawing/2014/main" id="{1F25E801-E349-52B4-B654-D681DFD1A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002" y="3635627"/>
            <a:ext cx="1189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 err="1"/>
              <a:t>tatsächl</a:t>
            </a:r>
            <a:r>
              <a:rPr lang="de-AT" altLang="de-DE" sz="1400" dirty="0"/>
              <a:t>. Verbrauch</a:t>
            </a:r>
          </a:p>
        </p:txBody>
      </p:sp>
      <p:sp>
        <p:nvSpPr>
          <p:cNvPr id="9248" name="Line 32">
            <a:extLst>
              <a:ext uri="{FF2B5EF4-FFF2-40B4-BE49-F238E27FC236}">
                <a16:creationId xmlns:a16="http://schemas.microsoft.com/office/drawing/2014/main" id="{6BE219B9-B547-3808-782B-94F239A7F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1642" y="3249175"/>
            <a:ext cx="0" cy="3596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400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3CB15C17-D39D-5ABD-6F11-780514419CFB}"/>
              </a:ext>
            </a:extLst>
          </p:cNvPr>
          <p:cNvGrpSpPr>
            <a:grpSpLocks/>
          </p:cNvGrpSpPr>
          <p:nvPr/>
        </p:nvGrpSpPr>
        <p:grpSpPr bwMode="auto">
          <a:xfrm>
            <a:off x="6340698" y="1909184"/>
            <a:ext cx="2693578" cy="1591824"/>
            <a:chOff x="295" y="1162"/>
            <a:chExt cx="2449" cy="817"/>
          </a:xfrm>
        </p:grpSpPr>
        <p:sp>
          <p:nvSpPr>
            <p:cNvPr id="5" name="Line 9">
              <a:extLst>
                <a:ext uri="{FF2B5EF4-FFF2-40B4-BE49-F238E27FC236}">
                  <a16:creationId xmlns:a16="http://schemas.microsoft.com/office/drawing/2014/main" id="{C786858E-640E-2188-C98E-9FE7BB8E9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1162"/>
              <a:ext cx="244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6" name="Line 10">
              <a:extLst>
                <a:ext uri="{FF2B5EF4-FFF2-40B4-BE49-F238E27FC236}">
                  <a16:creationId xmlns:a16="http://schemas.microsoft.com/office/drawing/2014/main" id="{C869E40E-3BF6-3B96-F662-1FFD8D3B2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9" y="1162"/>
              <a:ext cx="0" cy="8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 sz="1400"/>
            </a:p>
          </p:txBody>
        </p:sp>
      </p:grpSp>
      <p:sp>
        <p:nvSpPr>
          <p:cNvPr id="7" name="Text Box 12">
            <a:extLst>
              <a:ext uri="{FF2B5EF4-FFF2-40B4-BE49-F238E27FC236}">
                <a16:creationId xmlns:a16="http://schemas.microsoft.com/office/drawing/2014/main" id="{10A797A7-05FB-1EDB-8D56-960E753E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300" y="1591571"/>
            <a:ext cx="23120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/>
              <a:t>Handelswaren - Erlöse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DA85C16-85F6-0E0C-23BA-AFE94D35D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8981" y="1967769"/>
            <a:ext cx="1296745" cy="14432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 dirty="0"/>
              <a:t>Verkäufe</a:t>
            </a:r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E523A74D-5B30-2983-A649-BF6E344E1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9560" y="1967771"/>
            <a:ext cx="1269804" cy="14019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 dirty="0"/>
              <a:t>GuV</a:t>
            </a: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4D8CC653-39DC-EA93-AAA5-F85F19D11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977" y="6480428"/>
            <a:ext cx="4453564" cy="282452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AT" altLang="de-DE" sz="1400" dirty="0">
                <a:solidFill>
                  <a:srgbClr val="FF0000"/>
                </a:solidFill>
              </a:rPr>
              <a:t>HW Einsatz 1.200,00 EUR / HW Vorrat 1.200,00 EUR</a:t>
            </a:r>
          </a:p>
        </p:txBody>
      </p:sp>
      <p:sp>
        <p:nvSpPr>
          <p:cNvPr id="9" name="Line 32">
            <a:extLst>
              <a:ext uri="{FF2B5EF4-FFF2-40B4-BE49-F238E27FC236}">
                <a16:creationId xmlns:a16="http://schemas.microsoft.com/office/drawing/2014/main" id="{E8DCC2F8-99C6-C974-88CA-8AD64C7CA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6773" y="3536816"/>
            <a:ext cx="0" cy="3596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400" dirty="0"/>
          </a:p>
        </p:txBody>
      </p:sp>
      <p:sp>
        <p:nvSpPr>
          <p:cNvPr id="11" name="Text Box 31">
            <a:extLst>
              <a:ext uri="{FF2B5EF4-FFF2-40B4-BE49-F238E27FC236}">
                <a16:creationId xmlns:a16="http://schemas.microsoft.com/office/drawing/2014/main" id="{ADF7E78F-0E94-29AC-23B0-C54DB2407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931" y="3905062"/>
            <a:ext cx="16748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 err="1"/>
              <a:t>tatsächl</a:t>
            </a:r>
            <a:r>
              <a:rPr lang="de-AT" altLang="de-DE" sz="1400" dirty="0"/>
              <a:t>. Erlöse</a:t>
            </a:r>
          </a:p>
        </p:txBody>
      </p:sp>
      <p:sp>
        <p:nvSpPr>
          <p:cNvPr id="13" name="Text Box 31">
            <a:extLst>
              <a:ext uri="{FF2B5EF4-FFF2-40B4-BE49-F238E27FC236}">
                <a16:creationId xmlns:a16="http://schemas.microsoft.com/office/drawing/2014/main" id="{ED7851AE-F59D-5980-2978-96175470B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293" y="4244917"/>
            <a:ext cx="1501983" cy="73866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/>
              <a:t>HW Erlöse </a:t>
            </a:r>
          </a:p>
          <a:p>
            <a:pPr eaLnBrk="1" hangingPunct="1"/>
            <a:r>
              <a:rPr lang="de-AT" altLang="de-DE" sz="1400" u="sng" dirty="0"/>
              <a:t>- HW Einsatz</a:t>
            </a:r>
          </a:p>
          <a:p>
            <a:pPr eaLnBrk="1" hangingPunct="1"/>
            <a:r>
              <a:rPr lang="de-AT" altLang="de-DE" sz="1400" dirty="0"/>
              <a:t>Rohertrag</a:t>
            </a:r>
          </a:p>
        </p:txBody>
      </p:sp>
      <p:sp>
        <p:nvSpPr>
          <p:cNvPr id="14" name="Line 32">
            <a:extLst>
              <a:ext uri="{FF2B5EF4-FFF2-40B4-BE49-F238E27FC236}">
                <a16:creationId xmlns:a16="http://schemas.microsoft.com/office/drawing/2014/main" id="{27BFBB43-8A8F-5283-A1A8-C0F4A6FAB1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0890" y="3356992"/>
            <a:ext cx="0" cy="3596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15" name="Text Box 31">
            <a:extLst>
              <a:ext uri="{FF2B5EF4-FFF2-40B4-BE49-F238E27FC236}">
                <a16:creationId xmlns:a16="http://schemas.microsoft.com/office/drawing/2014/main" id="{6D134413-9433-B93E-2DE6-9FEFD2020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918" y="3717032"/>
            <a:ext cx="11895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AT" altLang="de-DE" sz="1400" dirty="0" err="1"/>
              <a:t>tatsächl</a:t>
            </a:r>
            <a:r>
              <a:rPr lang="de-AT" altLang="de-DE" sz="1400" dirty="0"/>
              <a:t>. Endbestand</a:t>
            </a:r>
          </a:p>
        </p:txBody>
      </p:sp>
    </p:spTree>
    <p:extLst>
      <p:ext uri="{BB962C8B-B14F-4D97-AF65-F5344CB8AC3E}">
        <p14:creationId xmlns:p14="http://schemas.microsoft.com/office/powerpoint/2010/main" val="11373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28" grpId="0"/>
      <p:bldP spid="9229" grpId="0" animBg="1"/>
      <p:bldP spid="9231" grpId="0" animBg="1"/>
      <p:bldP spid="9232" grpId="0"/>
      <p:bldP spid="9233" grpId="0" animBg="1"/>
      <p:bldP spid="9235" grpId="0"/>
      <p:bldP spid="9236" grpId="0" animBg="1"/>
      <p:bldP spid="9237" grpId="0"/>
      <p:bldP spid="9239" grpId="0"/>
      <p:bldP spid="9241" grpId="0"/>
      <p:bldP spid="9242" grpId="0" animBg="1"/>
      <p:bldP spid="9243" grpId="0" animBg="1"/>
      <p:bldP spid="9244" grpId="0" animBg="1"/>
      <p:bldP spid="9245" grpId="0" animBg="1"/>
      <p:bldP spid="9247" grpId="0"/>
      <p:bldP spid="7" grpId="0"/>
      <p:bldP spid="8" grpId="0" animBg="1"/>
      <p:bldP spid="10" grpId="0" animBg="1"/>
      <p:bldP spid="12" grpId="0" animBg="1"/>
      <p:bldP spid="11" grpId="0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29639F8-EFC1-4171-B23B-A85B73A00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33" y="1477240"/>
            <a:ext cx="3441700" cy="15367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B04203-4A7E-EF1A-588B-792A677C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 Warenkonten z.B. </a:t>
            </a:r>
            <a:r>
              <a:rPr lang="de-DE" dirty="0" err="1"/>
              <a:t>Fußprofi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8600AA0-1EC6-E8CC-9975-D01123775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33" y="3565472"/>
            <a:ext cx="3441700" cy="15197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0334AEB-6003-F082-E50E-FB4DF8869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805" y="3657755"/>
            <a:ext cx="3252812" cy="14994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F2B58ED-4866-5CC2-7BC9-90DC71103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33" y="5157192"/>
            <a:ext cx="3441700" cy="158550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1BEA3B-988D-EFD2-1ED7-CCFE2FAB9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533" y="1516778"/>
            <a:ext cx="4638267" cy="16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A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Macintosh PowerPoint</Application>
  <PresentationFormat>Bildschirmpräsentation (4:3)</PresentationFormat>
  <Paragraphs>115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Arial</vt:lpstr>
      <vt:lpstr>Standarddesign</vt:lpstr>
      <vt:lpstr>Wareneinkauf – Warenverkauf in Handelsbetrieben</vt:lpstr>
      <vt:lpstr>Inventur: Lagerbestand wird festgestellt … es wird gezählt…</vt:lpstr>
      <vt:lpstr>Warenkonten</vt:lpstr>
      <vt:lpstr>Lageraufbau Zusammenhang  Warenvorrat – Wareneinsatz - Erlöse</vt:lpstr>
      <vt:lpstr>Lagerabbau Zusammenhang  Warenvorrat – Wareneinsatz - Erlöse</vt:lpstr>
      <vt:lpstr>3 Warenkonten z.B. Fußprofi</vt:lpstr>
    </vt:vector>
  </TitlesOfParts>
  <Company>Organisation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Wareneinkauf – Warenverkauf in Handelsbetrieben</dc:title>
  <dc:creator>Name</dc:creator>
  <cp:lastModifiedBy>HOLZHEU Werner</cp:lastModifiedBy>
  <cp:revision>9</cp:revision>
  <dcterms:created xsi:type="dcterms:W3CDTF">2008-12-02T12:38:53Z</dcterms:created>
  <dcterms:modified xsi:type="dcterms:W3CDTF">2023-05-10T10:38:12Z</dcterms:modified>
</cp:coreProperties>
</file>