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7"/>
    <p:restoredTop sz="98621" autoAdjust="0"/>
  </p:normalViewPr>
  <p:slideViewPr>
    <p:cSldViewPr snapToGrid="0" snapToObjects="1">
      <p:cViewPr varScale="1">
        <p:scale>
          <a:sx n="116" d="100"/>
          <a:sy n="116" d="100"/>
        </p:scale>
        <p:origin x="1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Kaufvertrag: Grundlagen, Bestandteile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Ziel/Kompetenzen: Kaufverträge definieren können, Voraussetzungen für Kaufverträge erkennen können, rechtliche Aspekte (Pflichten, Gesetze) beurteilen können, KV-Bestandteile analysieren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84275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1)Was, Wie?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22714" y="498283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Was: </a:t>
            </a:r>
          </a:p>
          <a:p>
            <a:r>
              <a:rPr lang="de-DE" sz="700" dirty="0">
                <a:cs typeface="Chalkduster"/>
              </a:rPr>
              <a:t>Vereinbarung zur entgeltlichen Übertragung von Gegenständen  </a:t>
            </a:r>
          </a:p>
          <a:p>
            <a:endParaRPr lang="de-DE" sz="700" b="1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Form</a:t>
            </a:r>
            <a:r>
              <a:rPr lang="de-DE" sz="700" dirty="0">
                <a:cs typeface="Chalkduster"/>
              </a:rPr>
              <a:t>: schriftlich, mündlich, </a:t>
            </a:r>
          </a:p>
          <a:p>
            <a:r>
              <a:rPr lang="de-DE" sz="700" dirty="0">
                <a:cs typeface="Chalkduster"/>
              </a:rPr>
              <a:t>elektronisch oder schlüssig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37086" y="284275"/>
            <a:ext cx="1458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2)Voraussetzungen? </a:t>
            </a:r>
          </a:p>
        </p:txBody>
      </p:sp>
      <p:sp>
        <p:nvSpPr>
          <p:cNvPr id="17" name="Rechteck 16"/>
          <p:cNvSpPr/>
          <p:nvPr/>
        </p:nvSpPr>
        <p:spPr>
          <a:xfrm>
            <a:off x="3307943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3)Welche Pflichten?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469888" y="460074"/>
            <a:ext cx="114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Verkäufer: </a:t>
            </a:r>
          </a:p>
          <a:p>
            <a:r>
              <a:rPr lang="de-DE" sz="700" dirty="0">
                <a:cs typeface="Chalkduster"/>
              </a:rPr>
              <a:t>   Mangelfreie Lieferung     </a:t>
            </a:r>
          </a:p>
          <a:p>
            <a:r>
              <a:rPr lang="de-DE" sz="700" dirty="0">
                <a:cs typeface="Chalkduster"/>
              </a:rPr>
              <a:t>   Rechtzeitige Lieferung</a:t>
            </a:r>
          </a:p>
          <a:p>
            <a:r>
              <a:rPr lang="de-DE" sz="700" dirty="0">
                <a:cs typeface="Chalkduster"/>
              </a:rPr>
              <a:t>   Rechnung lt. </a:t>
            </a:r>
            <a:r>
              <a:rPr lang="de-DE" sz="700" dirty="0" err="1">
                <a:cs typeface="Chalkduster"/>
              </a:rPr>
              <a:t>USrG</a:t>
            </a:r>
            <a:endParaRPr lang="de-DE" sz="700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Käufer: </a:t>
            </a:r>
          </a:p>
          <a:p>
            <a:r>
              <a:rPr lang="de-DE" sz="700" dirty="0">
                <a:cs typeface="Chalkduster"/>
              </a:rPr>
              <a:t>    Rechtzeitige Zahlung</a:t>
            </a:r>
          </a:p>
          <a:p>
            <a:r>
              <a:rPr lang="de-DE" sz="700" dirty="0">
                <a:cs typeface="Chalkduster"/>
              </a:rPr>
              <a:t>   Annahme</a:t>
            </a:r>
          </a:p>
          <a:p>
            <a:r>
              <a:rPr lang="de-DE" sz="700" dirty="0">
                <a:cs typeface="Chalkduster"/>
              </a:rPr>
              <a:t>   Spezifikation</a:t>
            </a:r>
          </a:p>
        </p:txBody>
      </p:sp>
      <p:sp>
        <p:nvSpPr>
          <p:cNvPr id="41" name="Rechteck 40"/>
          <p:cNvSpPr/>
          <p:nvPr/>
        </p:nvSpPr>
        <p:spPr>
          <a:xfrm>
            <a:off x="4723347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4)Welche Gesetze?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655699" y="633326"/>
            <a:ext cx="20240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C2C</a:t>
            </a:r>
            <a:r>
              <a:rPr lang="de-DE" sz="700" dirty="0">
                <a:cs typeface="Chalkduster"/>
              </a:rPr>
              <a:t>: ABGB (Allg. Bürg. Gesetzbuch)</a:t>
            </a:r>
          </a:p>
          <a:p>
            <a:r>
              <a:rPr lang="de-DE" sz="700" b="1" dirty="0">
                <a:cs typeface="Chalkduster"/>
              </a:rPr>
              <a:t>B2B</a:t>
            </a:r>
            <a:r>
              <a:rPr lang="de-DE" sz="700" dirty="0">
                <a:cs typeface="Chalkduster"/>
              </a:rPr>
              <a:t>: ABGB, </a:t>
            </a:r>
          </a:p>
          <a:p>
            <a:r>
              <a:rPr lang="de-DE" sz="700" dirty="0">
                <a:cs typeface="Chalkduster"/>
              </a:rPr>
              <a:t>          UGB (Unternehmergesetzbuch) </a:t>
            </a:r>
          </a:p>
          <a:p>
            <a:r>
              <a:rPr lang="de-DE" sz="700" dirty="0">
                <a:cs typeface="Chalkduster"/>
              </a:rPr>
              <a:t>          USTG (Umsatzsteuergesetz)</a:t>
            </a:r>
          </a:p>
          <a:p>
            <a:r>
              <a:rPr lang="de-DE" sz="700" dirty="0">
                <a:cs typeface="Chalkduster"/>
              </a:rPr>
              <a:t>          ECG (E-Commerce Gesetz)</a:t>
            </a:r>
          </a:p>
          <a:p>
            <a:r>
              <a:rPr lang="de-DE" sz="700" b="1" dirty="0">
                <a:cs typeface="Chalkduster"/>
              </a:rPr>
              <a:t>B2C</a:t>
            </a:r>
            <a:r>
              <a:rPr lang="de-DE" sz="700" dirty="0">
                <a:cs typeface="Chalkduster"/>
              </a:rPr>
              <a:t>: alle von B2B + </a:t>
            </a:r>
          </a:p>
          <a:p>
            <a:r>
              <a:rPr lang="de-DE" sz="700" dirty="0">
                <a:cs typeface="Chalkduster"/>
              </a:rPr>
              <a:t>  KSchG (Konsumenten-schutzgesetz)</a:t>
            </a:r>
          </a:p>
        </p:txBody>
      </p:sp>
      <p:sp>
        <p:nvSpPr>
          <p:cNvPr id="43" name="Rechteck 42"/>
          <p:cNvSpPr/>
          <p:nvPr/>
        </p:nvSpPr>
        <p:spPr>
          <a:xfrm>
            <a:off x="6468093" y="284275"/>
            <a:ext cx="2622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5)Phasen / Schritte im Verkaufsprozess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06" y="542598"/>
            <a:ext cx="852886" cy="875076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6778654" y="1429673"/>
            <a:ext cx="147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Willenseinigung durch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Verbindliches Angebot + Bestellung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Bestellung und Auftragsbestätigung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cs typeface="Chalkduster"/>
              </a:rPr>
              <a:t>Bestellung und Lieferung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37087" y="561274"/>
            <a:ext cx="2017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1) Willenseinigung (wahre Einigung)</a:t>
            </a:r>
          </a:p>
          <a:p>
            <a:r>
              <a:rPr lang="de-DE" sz="700" dirty="0">
                <a:cs typeface="Chalkduster"/>
              </a:rPr>
              <a:t>2) Geschäftsfähigkeit (Alter)</a:t>
            </a:r>
          </a:p>
          <a:p>
            <a:r>
              <a:rPr lang="de-DE" sz="700" dirty="0">
                <a:cs typeface="Chalkduster"/>
              </a:rPr>
              <a:t>3) Möglichkeit (nicht z.B. Zeitreisemaschine)</a:t>
            </a:r>
          </a:p>
          <a:p>
            <a:r>
              <a:rPr lang="de-DE" sz="700" dirty="0">
                <a:cs typeface="Chalkduster"/>
              </a:rPr>
              <a:t>4) Erlaubt (nicht z.B. Drogen)</a:t>
            </a:r>
          </a:p>
          <a:p>
            <a:r>
              <a:rPr lang="de-DE" sz="700" dirty="0">
                <a:cs typeface="Chalkduster"/>
              </a:rPr>
              <a:t>5) Ohne Zwang (freiwillig)</a:t>
            </a:r>
          </a:p>
          <a:p>
            <a:endParaRPr lang="de-DE" sz="700" dirty="0">
              <a:cs typeface="Chalkduster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22715" y="1193484"/>
            <a:ext cx="733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6) Bestandteile: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06257"/>
              </p:ext>
            </p:extLst>
          </p:nvPr>
        </p:nvGraphicFramePr>
        <p:xfrm>
          <a:off x="49213" y="2185191"/>
          <a:ext cx="2464915" cy="4653528"/>
        </p:xfrm>
        <a:graphic>
          <a:graphicData uri="http://schemas.openxmlformats.org/drawingml/2006/table">
            <a:tbl>
              <a:tblPr/>
              <a:tblGrid>
                <a:gridCol w="70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rechtlich fix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Käufer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Verkäufer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B2B business to business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business to consumer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 consumer to consumer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Menge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Exakte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M.angabe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z.B. 5 Liter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Quantitäts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Zirka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M.angabe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z.B. Volltanken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in „Bausch und Bogen“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z.B. ganze Ernte, Dachboden…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Sukzessivkauf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z.B. Teilmengen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1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4)Art               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Qualitäts-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Artikelnummer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Art.Nr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Marken, Typen (Audi, A3...)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Normen (Ö-Norm,...)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Abbildungen (Fotos,...)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Muster (Bodenbelag)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Besichtigung (gebrauchter PKW)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Handelsklasse (Eier, Gemüse,...)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5) Preis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bestimmter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Festlegung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bestimmbarer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Kostenschwankungsklausel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Indelklausel (Baukostenindex)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Baukostenindex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Inflation: Verbraucherpreisindex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Basispreis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Börsen-, Schätzpreis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Rabatt (Mengen-, Teuerabatt)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Skonto (2-5% Frühzahlung)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30783"/>
              </p:ext>
            </p:extLst>
          </p:nvPr>
        </p:nvGraphicFramePr>
        <p:xfrm>
          <a:off x="2603500" y="2453779"/>
          <a:ext cx="3983406" cy="4389720"/>
        </p:xfrm>
        <a:graphic>
          <a:graphicData uri="http://schemas.openxmlformats.org/drawingml/2006/table">
            <a:tbl>
              <a:tblPr/>
              <a:tblGrid>
                <a:gridCol w="109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spezielle Vereinbarung zu Lieferung und Zahlung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Vereinbarung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Bringschuld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und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Vereinbarungen: 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(z.B. Zahlungsziel in 30 Tagen)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Zeitpunkt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 Vereinbarung "bei Zahlung innerhalb von 7 Tagen ..."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+ Skonto, z.B. "30 Tage Ziel, 10 Tage 2% Skonto"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An- oder Vorauszahlung z.B. 20% sofort fällig...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Teil- oder Ratenzahlung: z.B. in 36 Monatsraten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z.B. mit Karte, Überweisung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Vereinbarung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Holschuld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Lieferort, Termin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Einpunktklauseln: Kosten- u. Risikoübergang an 1 Punkt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Kosten- und Gefahren-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ab..., frei...,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übergang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Werk   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genannter Ort   Käufer trägt Kosten u. Risiko ab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Dornbirn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Haus   Verkäufer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Käufer aus Wien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... Genannter Ort     Verkäufer trägkt Kosten u Risiko bis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Transportunt.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ÖBB in Bludenz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Zweipunktklauseln: Kosten- u Risikopübergang an 2 Punkten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frachtfrei ... z.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B. „frachtfrei Bhf. Salzburg“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trägt Risiko bis 1. Transportunternehmen (ÖBB)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die Kosten bis zum genannten Ort,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Salzburg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 zur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Vermeidung von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Fixgeschäft: z.B. fix am 3.2.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 Zahlungs-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Pönale: Vertragsstrafe bei Spätlieferung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Bankgarantie: Bei Spätlieferung bezahlt Bank vereinbarte €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An- bzw. Vorauszahlung: in Teilen oder alles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Eigentumsvorbehalt: Eigentum geht nach Zahlung über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Bankgarantie: Bank zahlt bei 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5" y="1307162"/>
            <a:ext cx="812822" cy="823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1784498"/>
            <a:ext cx="611947" cy="636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15" y="1675415"/>
            <a:ext cx="863385" cy="5469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69" y="1926394"/>
            <a:ext cx="905062" cy="67384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007" y="1922901"/>
            <a:ext cx="1304000" cy="80372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98793"/>
              </p:ext>
            </p:extLst>
          </p:nvPr>
        </p:nvGraphicFramePr>
        <p:xfrm>
          <a:off x="6658419" y="2841282"/>
          <a:ext cx="2465355" cy="3975227"/>
        </p:xfrm>
        <a:graphic>
          <a:graphicData uri="http://schemas.openxmlformats.org/drawingml/2006/table">
            <a:tbl>
              <a:tblPr/>
              <a:tblGrid>
                <a:gridCol w="57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Zusätzliche Vereinbarungen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AGB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Begingungen des Verkäufers 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"Kleingedrucktes"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grob benachteiligende Regeln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unklare Bestimmungen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trotzdem  Vertragsbestandteil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Vorsicht: Durchlesen vor Unterschrift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branchen-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übliche 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Speditionsbedingungen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Beding.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Allgemeine Reisebedingungen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Usancen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Handelsbräuche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Seetransport durch Container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sonstiges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V. ist Bestandteil der Lieferung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Ware dark keinen Schaden erleiden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Funktionen der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Schutz, Lagerung, Transport,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Werbeträger, Information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Achtung: Abfall, Plastik &gt; Vermeidung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45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Weitere: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Bedingungen öffentlicher Aufträge, Unfallverhütungsbedingungen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348" y="1429793"/>
            <a:ext cx="2520558" cy="1001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A461F96-14C0-9C45-985C-D795611C6B78}"/>
              </a:ext>
            </a:extLst>
          </p:cNvPr>
          <p:cNvSpPr txBox="1"/>
          <p:nvPr/>
        </p:nvSpPr>
        <p:spPr>
          <a:xfrm>
            <a:off x="6625368" y="619371"/>
            <a:ext cx="9043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Anbahnung</a:t>
            </a: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Abschluss</a:t>
            </a: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Erfüllung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4802B5A1-5177-F843-8B4F-4E702A0CA5D0}"/>
              </a:ext>
            </a:extLst>
          </p:cNvPr>
          <p:cNvCxnSpPr>
            <a:cxnSpLocks/>
          </p:cNvCxnSpPr>
          <p:nvPr/>
        </p:nvCxnSpPr>
        <p:spPr>
          <a:xfrm>
            <a:off x="6932579" y="110251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171848A-A2A7-BD48-A83A-487FCB16D1F9}"/>
              </a:ext>
            </a:extLst>
          </p:cNvPr>
          <p:cNvCxnSpPr>
            <a:cxnSpLocks/>
          </p:cNvCxnSpPr>
          <p:nvPr/>
        </p:nvCxnSpPr>
        <p:spPr>
          <a:xfrm>
            <a:off x="6932578" y="77450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025F78D3-6574-C041-B44C-09BE47364E3B}"/>
              </a:ext>
            </a:extLst>
          </p:cNvPr>
          <p:cNvSpPr txBox="1"/>
          <p:nvPr/>
        </p:nvSpPr>
        <p:spPr>
          <a:xfrm>
            <a:off x="8256111" y="1254396"/>
            <a:ext cx="513284" cy="169277"/>
          </a:xfrm>
          <a:prstGeom prst="rect">
            <a:avLst/>
          </a:prstGeom>
          <a:noFill/>
          <a:ln w="63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500" b="1" dirty="0">
                <a:cs typeface="Chalkduster"/>
              </a:rPr>
              <a:t>Bezahlung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E014685-8401-2943-8775-B8CF60265847}"/>
              </a:ext>
            </a:extLst>
          </p:cNvPr>
          <p:cNvSpPr txBox="1"/>
          <p:nvPr/>
        </p:nvSpPr>
        <p:spPr>
          <a:xfrm>
            <a:off x="8062429" y="966004"/>
            <a:ext cx="11961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>
                <a:cs typeface="Chalkduster"/>
              </a:rPr>
              <a:t>(bei online Geschäfte zwingend, nicht im b2b)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6C45D88-8EF5-B84A-919A-B82EBEFA63AD}"/>
              </a:ext>
            </a:extLst>
          </p:cNvPr>
          <p:cNvSpPr txBox="1"/>
          <p:nvPr/>
        </p:nvSpPr>
        <p:spPr>
          <a:xfrm>
            <a:off x="4618253" y="505158"/>
            <a:ext cx="14120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Vertragsverhältnis &gt; </a:t>
            </a:r>
            <a:r>
              <a:rPr lang="de-DE" sz="600" dirty="0">
                <a:cs typeface="Chalkduster"/>
              </a:rPr>
              <a:t>Gesetze</a:t>
            </a:r>
            <a:endParaRPr lang="de-DE" sz="600" b="1" dirty="0"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0810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23" grpId="0"/>
      <p:bldP spid="17" grpId="0"/>
      <p:bldP spid="35" grpId="0"/>
      <p:bldP spid="41" grpId="0"/>
      <p:bldP spid="42" grpId="0"/>
      <p:bldP spid="43" grpId="0"/>
      <p:bldP spid="45" grpId="0"/>
      <p:bldP spid="24" grpId="0"/>
      <p:bldP spid="31" grpId="0"/>
      <p:bldP spid="25" grpId="0"/>
      <p:bldP spid="36" grpId="0" animBg="1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6A598C9-C34B-6147-6EBE-C6C6540798E8}"/>
              </a:ext>
            </a:extLst>
          </p:cNvPr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Kaufvertrag: Schriftverkehr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30ABD0-A609-B536-43DD-B0A7FBD3B071}"/>
              </a:ext>
            </a:extLst>
          </p:cNvPr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Ziel/</a:t>
            </a:r>
            <a:r>
              <a:rPr lang="de-DE" sz="900" dirty="0" err="1">
                <a:cs typeface="Chalkduster"/>
              </a:rPr>
              <a:t>Kompetenzen:Anfrage</a:t>
            </a:r>
            <a:r>
              <a:rPr lang="de-DE" sz="900" dirty="0">
                <a:cs typeface="Chalkduster"/>
              </a:rPr>
              <a:t>, Angebot, Bestellung, Auftragsbestätigung, Lieferung und Warenannahme, Rechnung  </a:t>
            </a:r>
            <a:r>
              <a:rPr lang="de-DE" sz="900">
                <a:cs typeface="Chalkduster"/>
              </a:rPr>
              <a:t>erstellen können</a:t>
            </a:r>
            <a:endParaRPr lang="de-DE" sz="900" dirty="0">
              <a:cs typeface="Chalkduste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F208E0-6F41-D0DD-9FB9-87D4A92E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9" y="2500049"/>
            <a:ext cx="2701267" cy="4081749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F9E0A132-C160-EAB8-42C5-3D821754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25578"/>
              </p:ext>
            </p:extLst>
          </p:nvPr>
        </p:nvGraphicFramePr>
        <p:xfrm>
          <a:off x="3106757" y="2564786"/>
          <a:ext cx="58940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1 Anpreisung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Anpreisung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Prospekte…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Anfrage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Unverbindlich, mündlich, schriftlich, elektronisch,…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3817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2B32FAB-0FA4-1DEC-0BBE-2A493C73E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55203"/>
              </p:ext>
            </p:extLst>
          </p:nvPr>
        </p:nvGraphicFramePr>
        <p:xfrm>
          <a:off x="3106757" y="3400232"/>
          <a:ext cx="5894024" cy="105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2 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Verbindlich, wenn nicht ausdrücklich anders vereinbart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88040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Bestellung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Käufer prüft das Angebot und bestellt lt. Angebot, womit der KV </a:t>
                      </a:r>
                      <a:r>
                        <a:rPr lang="de-DE" sz="800" dirty="0" err="1"/>
                        <a:t>grds</a:t>
                      </a:r>
                      <a:r>
                        <a:rPr lang="de-DE" sz="800" dirty="0"/>
                        <a:t>. zustande kommt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11313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Auftragsbestätigung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Bestätigung der Bestellung. Ist nur in bestimmten Fällen erforderlich…(Webshop Bestellung eines Konsumenten) oder sinnvoll (wenn Lieferung sich verzögert, oder Bestellung abweicht)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40FEFB5-01C0-23B9-051B-797959808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29653"/>
              </p:ext>
            </p:extLst>
          </p:nvPr>
        </p:nvGraphicFramePr>
        <p:xfrm>
          <a:off x="3106757" y="4568939"/>
          <a:ext cx="58940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76">
                  <a:extLst>
                    <a:ext uri="{9D8B030D-6E8A-4147-A177-3AD203B41FA5}">
                      <a16:colId xmlns:a16="http://schemas.microsoft.com/office/drawing/2014/main" val="2303150091"/>
                    </a:ext>
                  </a:extLst>
                </a:gridCol>
                <a:gridCol w="4590948">
                  <a:extLst>
                    <a:ext uri="{9D8B030D-6E8A-4147-A177-3AD203B41FA5}">
                      <a16:colId xmlns:a16="http://schemas.microsoft.com/office/drawing/2014/main" val="890854657"/>
                    </a:ext>
                  </a:extLst>
                </a:gridCol>
              </a:tblGrid>
              <a:tr h="206362">
                <a:tc>
                  <a:txBody>
                    <a:bodyPr/>
                    <a:lstStyle/>
                    <a:p>
                      <a:r>
                        <a:rPr lang="de-DE" sz="800" dirty="0"/>
                        <a:t>Phase 3 Erfüllung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378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Lieferschein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Alle Waren (inkl. Menge ohne Preis) sind aufgelistet. Dient  bei Warenannahme der Kontrolle,  wenn alles korrekt geliefert wurde … </a:t>
                      </a:r>
                      <a:r>
                        <a:rPr lang="de-DE" sz="800" dirty="0" err="1"/>
                        <a:t>Gegenzeichnng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88040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Rechnung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Rechnung muss alle gesetzlichen Elemente beinhalten. Muss rechnerisch, formell, inhaltlich überprüft werden</a:t>
                      </a:r>
                    </a:p>
                    <a:p>
                      <a:r>
                        <a:rPr lang="de-DE" sz="800" dirty="0"/>
                        <a:t>Kleinbetragsrechnungen: Verkäufer, Bruttobetrag, Steuersatz, Tag der Lieferung, Datum der Rechnung, UID des Verkäufers</a:t>
                      </a:r>
                    </a:p>
                    <a:p>
                      <a:r>
                        <a:rPr lang="de-DE" sz="800" dirty="0"/>
                        <a:t>Normale Rechnungen (bis 10.000 Euro): Käufer, Nettobetrag, Steuersatz, Steuerbetrag, </a:t>
                      </a:r>
                    </a:p>
                    <a:p>
                      <a:r>
                        <a:rPr lang="de-DE" sz="800" dirty="0"/>
                        <a:t>Rechnungen &gt; 10.000 Euro: + UID des Käufers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11313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r>
                        <a:rPr lang="de-DE" sz="800" dirty="0"/>
                        <a:t>Bezahlung (Bestätigung)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Barzahlung: Kassabeleg</a:t>
                      </a:r>
                    </a:p>
                    <a:p>
                      <a:r>
                        <a:rPr lang="de-DE" sz="800" dirty="0"/>
                        <a:t>Überweisung: Bankbeleg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55933"/>
                  </a:ext>
                </a:extLst>
              </a:tr>
            </a:tbl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9A8C20A7-B25F-3192-77BD-7730946D1744}"/>
              </a:ext>
            </a:extLst>
          </p:cNvPr>
          <p:cNvSpPr/>
          <p:nvPr/>
        </p:nvSpPr>
        <p:spPr>
          <a:xfrm>
            <a:off x="2333625" y="417638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Absender &gt; Briefkopf: Wer </a:t>
            </a:r>
            <a:r>
              <a:rPr lang="de-DE" sz="800" dirty="0" err="1">
                <a:solidFill>
                  <a:schemeClr val="tx1"/>
                </a:solidFill>
              </a:rPr>
              <a:t>schribt</a:t>
            </a:r>
            <a:r>
              <a:rPr lang="de-DE" sz="800" dirty="0">
                <a:solidFill>
                  <a:schemeClr val="tx1"/>
                </a:solidFill>
              </a:rPr>
              <a:t> den Brief, Käufer oder Verkäufer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46B8EA-A7C2-B3E7-E63D-8BD9A14E6AD3}"/>
              </a:ext>
            </a:extLst>
          </p:cNvPr>
          <p:cNvSpPr/>
          <p:nvPr/>
        </p:nvSpPr>
        <p:spPr>
          <a:xfrm>
            <a:off x="2333625" y="629578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Empfänger: </a:t>
            </a:r>
            <a:r>
              <a:rPr lang="de-DE" sz="800" dirty="0" err="1">
                <a:solidFill>
                  <a:schemeClr val="tx1"/>
                </a:solidFill>
              </a:rPr>
              <a:t>Andressat</a:t>
            </a:r>
            <a:r>
              <a:rPr lang="de-DE" sz="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0EB99A-6119-5FAB-F6A8-A1545C170285}"/>
              </a:ext>
            </a:extLst>
          </p:cNvPr>
          <p:cNvSpPr/>
          <p:nvPr/>
        </p:nvSpPr>
        <p:spPr>
          <a:xfrm>
            <a:off x="2333625" y="824944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Betreff: Der Empfänger soll sofort erkennen, worum es geht.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1AE9590-179C-2549-0A70-7FBEA6911275}"/>
              </a:ext>
            </a:extLst>
          </p:cNvPr>
          <p:cNvSpPr/>
          <p:nvPr/>
        </p:nvSpPr>
        <p:spPr>
          <a:xfrm>
            <a:off x="2333625" y="1011563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Anrede: i.d.R. Persönliche Anrede… Sehr geehrter Herr…!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354398A-B4B9-4F76-2020-41D27BDEEDA2}"/>
              </a:ext>
            </a:extLst>
          </p:cNvPr>
          <p:cNvSpPr/>
          <p:nvPr/>
        </p:nvSpPr>
        <p:spPr>
          <a:xfrm>
            <a:off x="2333625" y="1179275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Anlass: Warum schreibe ich den Geschäftsbrief?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06153AF-9AF2-1146-4204-E868520B76E9}"/>
              </a:ext>
            </a:extLst>
          </p:cNvPr>
          <p:cNvSpPr/>
          <p:nvPr/>
        </p:nvSpPr>
        <p:spPr>
          <a:xfrm>
            <a:off x="2333625" y="1355117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Anliegen: Was soll passieren?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CF74ED3-F953-FC81-52C5-AFCC58FC23DF}"/>
              </a:ext>
            </a:extLst>
          </p:cNvPr>
          <p:cNvSpPr/>
          <p:nvPr/>
        </p:nvSpPr>
        <p:spPr>
          <a:xfrm>
            <a:off x="2333625" y="1518922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Schlussgruß: Mit  freundlichen Grüße … Vorname, Nachname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556F817-A491-1D52-A916-C535E72CF16B}"/>
              </a:ext>
            </a:extLst>
          </p:cNvPr>
          <p:cNvSpPr/>
          <p:nvPr/>
        </p:nvSpPr>
        <p:spPr>
          <a:xfrm>
            <a:off x="2333625" y="1715466"/>
            <a:ext cx="3576432" cy="1302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Beilagen: Welche Dokumente sind dem Brief beigelegt?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1C08297-4532-481C-F31A-378D09F3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5" y="417638"/>
            <a:ext cx="1311441" cy="15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Macintosh PowerPoint</Application>
  <PresentationFormat>Bildschirmpräsentation (4:3)</PresentationFormat>
  <Paragraphs>235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141</cp:revision>
  <cp:lastPrinted>2018-03-02T08:12:34Z</cp:lastPrinted>
  <dcterms:created xsi:type="dcterms:W3CDTF">2015-09-21T19:41:13Z</dcterms:created>
  <dcterms:modified xsi:type="dcterms:W3CDTF">2022-05-17T18:06:44Z</dcterms:modified>
</cp:coreProperties>
</file>