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8"/>
    <p:restoredTop sz="97790" autoAdjust="0"/>
  </p:normalViewPr>
  <p:slideViewPr>
    <p:cSldViewPr>
      <p:cViewPr varScale="1">
        <p:scale>
          <a:sx n="116" d="100"/>
          <a:sy n="116" d="100"/>
        </p:scale>
        <p:origin x="27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08.03.22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2540777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Erfolgskonten, G&amp;V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55776" y="-1013"/>
            <a:ext cx="655272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Eigenkapital erläutern können, G&amp;V als Unterkonto des Eigenkapitals erklären können, Buchungsregeln für aktive, passive Bestandskonten und Aufwände und Erträge anwenden können.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07504" y="404664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Bilanz (z.B. einer Bäckerei)</a:t>
            </a:r>
          </a:p>
        </p:txBody>
      </p:sp>
      <p:pic>
        <p:nvPicPr>
          <p:cNvPr id="52" name="Bild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429000"/>
            <a:ext cx="2736304" cy="1128240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64704"/>
            <a:ext cx="3356534" cy="1656184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493443"/>
              </p:ext>
            </p:extLst>
          </p:nvPr>
        </p:nvGraphicFramePr>
        <p:xfrm>
          <a:off x="107504" y="5661248"/>
          <a:ext cx="3672408" cy="715516"/>
        </p:xfrm>
        <a:graphic>
          <a:graphicData uri="http://schemas.openxmlformats.org/drawingml/2006/table">
            <a:tbl>
              <a:tblPr/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Welche Konten sind betroffen?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2) Aktives Bestandskonto 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passives Bestandskonto,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Aufwand oder Ertrag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3) Vermehrung (+) oder Verminderung (-)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4) Soll oder Haben?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Bild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996952"/>
            <a:ext cx="1343764" cy="342528"/>
          </a:xfrm>
          <a:prstGeom prst="rect">
            <a:avLst/>
          </a:prstGeom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5736" y="4581128"/>
            <a:ext cx="1294284" cy="395899"/>
          </a:xfrm>
          <a:prstGeom prst="rect">
            <a:avLst/>
          </a:prstGeom>
        </p:spPr>
      </p:pic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448387"/>
              </p:ext>
            </p:extLst>
          </p:nvPr>
        </p:nvGraphicFramePr>
        <p:xfrm>
          <a:off x="179512" y="2564904"/>
          <a:ext cx="3312368" cy="19050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Buchungsregeln für akt.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BK, pass. BK, Aufwände und Erträge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849413"/>
              </p:ext>
            </p:extLst>
          </p:nvPr>
        </p:nvGraphicFramePr>
        <p:xfrm>
          <a:off x="3809876" y="404664"/>
          <a:ext cx="5334124" cy="929640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Eigenkapital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Wie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reich ist ein Unternehmen? Wenn das Eigenkapital im Folgejahr um 20.000 steigt ist das Unternehmen reicher geworden (hat ev. Gewinn in Höhe von 20.000 Euro gemacht.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Erfolgskonten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Aufwände und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Erträge, beeinflussen den Gewinn (Buchung im Soll 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de-DE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Buchung im Haben</a:t>
                      </a:r>
                      <a:r>
                        <a:rPr lang="de-DE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</a:t>
                      </a:r>
                      <a:r>
                        <a:rPr lang="de-DE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sym typeface="Wingdings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Aufwände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Machen ein Unternehmen ärmer z.B. HW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Einsatz, Personalaufwand, Energieaufwand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Erträge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Machen ein Unternehmen reicher: z.B. HW Erlöse,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Provisionserträge, Zinserträge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Gewinn,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Verlust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Erträge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&gt; Aufwände = Gewinn, Auswände &gt; Erträge = Verlust, 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592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G&amp;V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Gewinn &amp; Verlustrechnungskonto (Unterkonto des Eigenkapitals, Zusammenfassung der Erträge, Aufwände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8" name="Gerade Verbindung 17"/>
          <p:cNvCxnSpPr/>
          <p:nvPr/>
        </p:nvCxnSpPr>
        <p:spPr>
          <a:xfrm>
            <a:off x="3635896" y="1412776"/>
            <a:ext cx="21602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5796136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Bild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4008" y="1772816"/>
            <a:ext cx="2520280" cy="10100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Rechteck 23"/>
          <p:cNvSpPr/>
          <p:nvPr/>
        </p:nvSpPr>
        <p:spPr>
          <a:xfrm>
            <a:off x="107504" y="2564904"/>
            <a:ext cx="3672408" cy="259228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918624"/>
              </p:ext>
            </p:extLst>
          </p:nvPr>
        </p:nvGraphicFramePr>
        <p:xfrm>
          <a:off x="107504" y="5373216"/>
          <a:ext cx="3312368" cy="19050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Fragen für den Buchungssatz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6" name="Gerade Verbindung mit Pfeil 25"/>
          <p:cNvCxnSpPr/>
          <p:nvPr/>
        </p:nvCxnSpPr>
        <p:spPr>
          <a:xfrm>
            <a:off x="4139952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923928" y="2060848"/>
            <a:ext cx="432048" cy="4320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7668344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452320" y="2060848"/>
            <a:ext cx="432048" cy="432048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73255"/>
              </p:ext>
            </p:extLst>
          </p:nvPr>
        </p:nvGraphicFramePr>
        <p:xfrm>
          <a:off x="3923928" y="3140968"/>
          <a:ext cx="4752528" cy="190500"/>
        </p:xfrm>
        <a:graphic>
          <a:graphicData uri="http://schemas.openxmlformats.org/drawingml/2006/table">
            <a:tbl>
              <a:tblPr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Geschäftsfälle</a:t>
                      </a:r>
                      <a:r>
                        <a:rPr lang="de-DE" sz="1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die während des Jahres angefallen sind (inkl. Erträge und Aufwände)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21716"/>
              </p:ext>
            </p:extLst>
          </p:nvPr>
        </p:nvGraphicFramePr>
        <p:xfrm>
          <a:off x="4211960" y="4002360"/>
          <a:ext cx="3606800" cy="2667000"/>
        </p:xfrm>
        <a:graphic>
          <a:graphicData uri="http://schemas.openxmlformats.org/drawingml/2006/table">
            <a:tbl>
              <a:tblPr/>
              <a:tblGrid>
                <a:gridCol w="360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3.1. Bareinkauf von Getränken 200,00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Welche Konten: HW Einsatz und Kassa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Kassa: akt. BK, HW Einsatz: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Kassa: -, HW Einsatz: +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Kassa im Haben, HW Einsatz im Soll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HW Einsatz 200  /  2  Kassa     200,-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ê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5.1. Barverkauf von Getränken 12,00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 10  / 4 HW Erlöse 10,- 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é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6.1. Überweisung von 1.000,00 an Lieferanten zur Begleichung von Verbindlichkeiten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Lieferverbindlichkeiten    1000,-/ 2 Bank    1.000,-    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7.1. Überweisung der Mieterträge für Jänner 1.250,00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8.1. Kauf eines Regales gegen spätere Bezahlung um 500,00 EUR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AEEE36B7-87FE-BD4F-AB90-6596105B3D0D}"/>
              </a:ext>
            </a:extLst>
          </p:cNvPr>
          <p:cNvSpPr/>
          <p:nvPr/>
        </p:nvSpPr>
        <p:spPr>
          <a:xfrm>
            <a:off x="35496" y="980728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0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38CA8B7-B09A-6C47-A8F6-233A718889EB}"/>
              </a:ext>
            </a:extLst>
          </p:cNvPr>
          <p:cNvSpPr/>
          <p:nvPr/>
        </p:nvSpPr>
        <p:spPr>
          <a:xfrm>
            <a:off x="25247" y="1617810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E4F79FE2-1F64-E544-9E82-1EDEB4A99BD6}"/>
              </a:ext>
            </a:extLst>
          </p:cNvPr>
          <p:cNvSpPr/>
          <p:nvPr/>
        </p:nvSpPr>
        <p:spPr>
          <a:xfrm>
            <a:off x="35263" y="1844825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2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782CDF7-91F5-FC4C-B213-A2900B42DC53}"/>
              </a:ext>
            </a:extLst>
          </p:cNvPr>
          <p:cNvSpPr/>
          <p:nvPr/>
        </p:nvSpPr>
        <p:spPr>
          <a:xfrm>
            <a:off x="3659798" y="1638388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3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E9F2DC51-B2B7-8944-9D4A-82DD7993AECD}"/>
              </a:ext>
            </a:extLst>
          </p:cNvPr>
          <p:cNvSpPr/>
          <p:nvPr/>
        </p:nvSpPr>
        <p:spPr>
          <a:xfrm>
            <a:off x="3635896" y="990316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9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8F994C3A-F2C2-1441-B08D-ADA6B9356235}"/>
              </a:ext>
            </a:extLst>
          </p:cNvPr>
          <p:cNvSpPr/>
          <p:nvPr/>
        </p:nvSpPr>
        <p:spPr>
          <a:xfrm>
            <a:off x="4407487" y="1904128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5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F3B7314D-F1F4-7849-8C85-88BA68E6C2E6}"/>
              </a:ext>
            </a:extLst>
          </p:cNvPr>
          <p:cNvSpPr/>
          <p:nvPr/>
        </p:nvSpPr>
        <p:spPr>
          <a:xfrm>
            <a:off x="4407487" y="2060848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6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5DEAA904-6270-464A-8151-7B677E5986E7}"/>
              </a:ext>
            </a:extLst>
          </p:cNvPr>
          <p:cNvSpPr/>
          <p:nvPr/>
        </p:nvSpPr>
        <p:spPr>
          <a:xfrm>
            <a:off x="4407487" y="2219371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7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4B329F0-8969-5E4B-9782-7F22699E63B2}"/>
              </a:ext>
            </a:extLst>
          </p:cNvPr>
          <p:cNvSpPr/>
          <p:nvPr/>
        </p:nvSpPr>
        <p:spPr>
          <a:xfrm>
            <a:off x="4407487" y="2532927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8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F1CB8159-29B7-EE44-ADFD-C81E589B1AFF}"/>
              </a:ext>
            </a:extLst>
          </p:cNvPr>
          <p:cNvSpPr/>
          <p:nvPr/>
        </p:nvSpPr>
        <p:spPr>
          <a:xfrm>
            <a:off x="7236296" y="1916832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4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5D274AA8-4A38-8448-B592-12FC3BB5D02B}"/>
              </a:ext>
            </a:extLst>
          </p:cNvPr>
          <p:cNvSpPr/>
          <p:nvPr/>
        </p:nvSpPr>
        <p:spPr>
          <a:xfrm>
            <a:off x="7236296" y="2346854"/>
            <a:ext cx="164513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8</a:t>
            </a:r>
          </a:p>
        </p:txBody>
      </p:sp>
      <p:graphicFrame>
        <p:nvGraphicFramePr>
          <p:cNvPr id="39" name="Tabelle 38">
            <a:extLst>
              <a:ext uri="{FF2B5EF4-FFF2-40B4-BE49-F238E27FC236}">
                <a16:creationId xmlns:a16="http://schemas.microsoft.com/office/drawing/2014/main" id="{34A15B35-6518-774C-BDC3-EC3A9FCB5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29603"/>
              </p:ext>
            </p:extLst>
          </p:nvPr>
        </p:nvGraphicFramePr>
        <p:xfrm>
          <a:off x="4067944" y="3320152"/>
          <a:ext cx="4392488" cy="756920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207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Kontenklassen: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Anlangevermögen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 Vorräte 1, Finanzumlaufvermögen 2</a:t>
                      </a:r>
                    </a:p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Verbindlichkeiten 3, Eigenkapital 9</a:t>
                      </a:r>
                    </a:p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Erlöse 4, Zinserlöse 8</a:t>
                      </a:r>
                    </a:p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Handelswareneinsatz 5, Personalaufwand 6, sonstiger Aufwand 7, Zinsaufwand 8 </a:t>
                      </a:r>
                    </a:p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07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02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animBg="1"/>
      <p:bldP spid="46" grpId="0" animBg="1"/>
      <p:bldP spid="2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Macintosh PowerPoint</Application>
  <PresentationFormat>Bildschirmpräsentation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82</cp:revision>
  <cp:lastPrinted>2020-09-21T06:32:55Z</cp:lastPrinted>
  <dcterms:created xsi:type="dcterms:W3CDTF">2016-04-20T06:25:58Z</dcterms:created>
  <dcterms:modified xsi:type="dcterms:W3CDTF">2022-03-08T10:13:23Z</dcterms:modified>
</cp:coreProperties>
</file>