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7" r:id="rId3"/>
    <p:sldId id="268" r:id="rId4"/>
    <p:sldId id="257" r:id="rId5"/>
    <p:sldId id="266" r:id="rId6"/>
    <p:sldId id="258" r:id="rId7"/>
    <p:sldId id="259" r:id="rId8"/>
    <p:sldId id="260" r:id="rId9"/>
    <p:sldId id="261" r:id="rId10"/>
    <p:sldId id="262" r:id="rId11"/>
    <p:sldId id="263" r:id="rId12"/>
    <p:sldId id="264" r:id="rId13"/>
    <p:sldId id="265" r:id="rId14"/>
    <p:sldId id="273" r:id="rId15"/>
    <p:sldId id="271" r:id="rId16"/>
    <p:sldId id="272" r:id="rId17"/>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C1FF"/>
    <a:srgbClr val="706AD7"/>
    <a:srgbClr val="FEB74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15"/>
    <p:restoredTop sz="94658"/>
  </p:normalViewPr>
  <p:slideViewPr>
    <p:cSldViewPr snapToGrid="0" snapToObjects="1">
      <p:cViewPr varScale="1">
        <p:scale>
          <a:sx n="120" d="100"/>
          <a:sy n="120" d="100"/>
        </p:scale>
        <p:origin x="1480"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AT"/>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a:t>Master-Untertitelformat bearbeiten</a:t>
            </a:r>
            <a:endParaRPr lang="de-DE"/>
          </a:p>
        </p:txBody>
      </p:sp>
      <p:sp>
        <p:nvSpPr>
          <p:cNvPr id="4" name="Datumsplatzhalter 3"/>
          <p:cNvSpPr>
            <a:spLocks noGrp="1"/>
          </p:cNvSpPr>
          <p:nvPr>
            <p:ph type="dt" sz="half" idx="10"/>
          </p:nvPr>
        </p:nvSpPr>
        <p:spPr/>
        <p:txBody>
          <a:bodyPr/>
          <a:lstStyle/>
          <a:p>
            <a:fld id="{30F94315-7ADF-7E49-820F-FCD4B9C9208B}" type="datetimeFigureOut">
              <a:rPr lang="de-DE" smtClean="0"/>
              <a:t>02.02.23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216E198-DF74-494C-B685-955F2AD93A84}" type="slidenum">
              <a:rPr lang="de-DE" smtClean="0"/>
              <a:t>‹Nr.›</a:t>
            </a:fld>
            <a:endParaRPr lang="de-DE"/>
          </a:p>
        </p:txBody>
      </p:sp>
    </p:spTree>
    <p:extLst>
      <p:ext uri="{BB962C8B-B14F-4D97-AF65-F5344CB8AC3E}">
        <p14:creationId xmlns:p14="http://schemas.microsoft.com/office/powerpoint/2010/main" val="4161696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4" name="Datumsplatzhalter 3"/>
          <p:cNvSpPr>
            <a:spLocks noGrp="1"/>
          </p:cNvSpPr>
          <p:nvPr>
            <p:ph type="dt" sz="half" idx="10"/>
          </p:nvPr>
        </p:nvSpPr>
        <p:spPr/>
        <p:txBody>
          <a:bodyPr/>
          <a:lstStyle/>
          <a:p>
            <a:fld id="{30F94315-7ADF-7E49-820F-FCD4B9C9208B}" type="datetimeFigureOut">
              <a:rPr lang="de-DE" smtClean="0"/>
              <a:t>02.02.23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216E198-DF74-494C-B685-955F2AD93A84}" type="slidenum">
              <a:rPr lang="de-DE" smtClean="0"/>
              <a:t>‹Nr.›</a:t>
            </a:fld>
            <a:endParaRPr lang="de-DE"/>
          </a:p>
        </p:txBody>
      </p:sp>
    </p:spTree>
    <p:extLst>
      <p:ext uri="{BB962C8B-B14F-4D97-AF65-F5344CB8AC3E}">
        <p14:creationId xmlns:p14="http://schemas.microsoft.com/office/powerpoint/2010/main" val="4143583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AT"/>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4" name="Datumsplatzhalter 3"/>
          <p:cNvSpPr>
            <a:spLocks noGrp="1"/>
          </p:cNvSpPr>
          <p:nvPr>
            <p:ph type="dt" sz="half" idx="10"/>
          </p:nvPr>
        </p:nvSpPr>
        <p:spPr/>
        <p:txBody>
          <a:bodyPr/>
          <a:lstStyle/>
          <a:p>
            <a:fld id="{30F94315-7ADF-7E49-820F-FCD4B9C9208B}" type="datetimeFigureOut">
              <a:rPr lang="de-DE" smtClean="0"/>
              <a:t>02.02.23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216E198-DF74-494C-B685-955F2AD93A84}" type="slidenum">
              <a:rPr lang="de-DE" smtClean="0"/>
              <a:t>‹Nr.›</a:t>
            </a:fld>
            <a:endParaRPr lang="de-DE"/>
          </a:p>
        </p:txBody>
      </p:sp>
    </p:spTree>
    <p:extLst>
      <p:ext uri="{BB962C8B-B14F-4D97-AF65-F5344CB8AC3E}">
        <p14:creationId xmlns:p14="http://schemas.microsoft.com/office/powerpoint/2010/main" val="3347180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a:t>Mastertitelformat bearbeiten</a:t>
            </a:r>
            <a:endParaRPr lang="de-DE"/>
          </a:p>
        </p:txBody>
      </p:sp>
      <p:sp>
        <p:nvSpPr>
          <p:cNvPr id="3" name="Inhaltsplatzhalter 2"/>
          <p:cNvSpPr>
            <a:spLocks noGrp="1"/>
          </p:cNvSpPr>
          <p:nvPr>
            <p:ph idx="1"/>
          </p:nvPr>
        </p:nvSpPr>
        <p:spPr/>
        <p:txBody>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4" name="Datumsplatzhalter 3"/>
          <p:cNvSpPr>
            <a:spLocks noGrp="1"/>
          </p:cNvSpPr>
          <p:nvPr>
            <p:ph type="dt" sz="half" idx="10"/>
          </p:nvPr>
        </p:nvSpPr>
        <p:spPr/>
        <p:txBody>
          <a:bodyPr/>
          <a:lstStyle/>
          <a:p>
            <a:fld id="{30F94315-7ADF-7E49-820F-FCD4B9C9208B}" type="datetimeFigureOut">
              <a:rPr lang="de-DE" smtClean="0"/>
              <a:t>02.02.23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216E198-DF74-494C-B685-955F2AD93A84}" type="slidenum">
              <a:rPr lang="de-DE" smtClean="0"/>
              <a:t>‹Nr.›</a:t>
            </a:fld>
            <a:endParaRPr lang="de-DE"/>
          </a:p>
        </p:txBody>
      </p:sp>
    </p:spTree>
    <p:extLst>
      <p:ext uri="{BB962C8B-B14F-4D97-AF65-F5344CB8AC3E}">
        <p14:creationId xmlns:p14="http://schemas.microsoft.com/office/powerpoint/2010/main" val="1155273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AT"/>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a:t>Mastertextformat bearbeiten</a:t>
            </a:r>
          </a:p>
        </p:txBody>
      </p:sp>
      <p:sp>
        <p:nvSpPr>
          <p:cNvPr id="4" name="Datumsplatzhalter 3"/>
          <p:cNvSpPr>
            <a:spLocks noGrp="1"/>
          </p:cNvSpPr>
          <p:nvPr>
            <p:ph type="dt" sz="half" idx="10"/>
          </p:nvPr>
        </p:nvSpPr>
        <p:spPr/>
        <p:txBody>
          <a:bodyPr/>
          <a:lstStyle/>
          <a:p>
            <a:fld id="{30F94315-7ADF-7E49-820F-FCD4B9C9208B}" type="datetimeFigureOut">
              <a:rPr lang="de-DE" smtClean="0"/>
              <a:t>02.02.23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216E198-DF74-494C-B685-955F2AD93A84}" type="slidenum">
              <a:rPr lang="de-DE" smtClean="0"/>
              <a:t>‹Nr.›</a:t>
            </a:fld>
            <a:endParaRPr lang="de-DE"/>
          </a:p>
        </p:txBody>
      </p:sp>
    </p:spTree>
    <p:extLst>
      <p:ext uri="{BB962C8B-B14F-4D97-AF65-F5344CB8AC3E}">
        <p14:creationId xmlns:p14="http://schemas.microsoft.com/office/powerpoint/2010/main" val="1624092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5" name="Datumsplatzhalter 4"/>
          <p:cNvSpPr>
            <a:spLocks noGrp="1"/>
          </p:cNvSpPr>
          <p:nvPr>
            <p:ph type="dt" sz="half" idx="10"/>
          </p:nvPr>
        </p:nvSpPr>
        <p:spPr/>
        <p:txBody>
          <a:bodyPr/>
          <a:lstStyle/>
          <a:p>
            <a:fld id="{30F94315-7ADF-7E49-820F-FCD4B9C9208B}" type="datetimeFigureOut">
              <a:rPr lang="de-DE" smtClean="0"/>
              <a:t>02.02.23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216E198-DF74-494C-B685-955F2AD93A84}" type="slidenum">
              <a:rPr lang="de-DE" smtClean="0"/>
              <a:t>‹Nr.›</a:t>
            </a:fld>
            <a:endParaRPr lang="de-DE"/>
          </a:p>
        </p:txBody>
      </p:sp>
    </p:spTree>
    <p:extLst>
      <p:ext uri="{BB962C8B-B14F-4D97-AF65-F5344CB8AC3E}">
        <p14:creationId xmlns:p14="http://schemas.microsoft.com/office/powerpoint/2010/main" val="1721168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AT"/>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7" name="Datumsplatzhalter 6"/>
          <p:cNvSpPr>
            <a:spLocks noGrp="1"/>
          </p:cNvSpPr>
          <p:nvPr>
            <p:ph type="dt" sz="half" idx="10"/>
          </p:nvPr>
        </p:nvSpPr>
        <p:spPr/>
        <p:txBody>
          <a:bodyPr/>
          <a:lstStyle/>
          <a:p>
            <a:fld id="{30F94315-7ADF-7E49-820F-FCD4B9C9208B}" type="datetimeFigureOut">
              <a:rPr lang="de-DE" smtClean="0"/>
              <a:t>02.02.23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3216E198-DF74-494C-B685-955F2AD93A84}" type="slidenum">
              <a:rPr lang="de-DE" smtClean="0"/>
              <a:t>‹Nr.›</a:t>
            </a:fld>
            <a:endParaRPr lang="de-DE"/>
          </a:p>
        </p:txBody>
      </p:sp>
    </p:spTree>
    <p:extLst>
      <p:ext uri="{BB962C8B-B14F-4D97-AF65-F5344CB8AC3E}">
        <p14:creationId xmlns:p14="http://schemas.microsoft.com/office/powerpoint/2010/main" val="3141444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a:t>Mastertitelformat bearbeiten</a:t>
            </a:r>
            <a:endParaRPr lang="de-DE"/>
          </a:p>
        </p:txBody>
      </p:sp>
      <p:sp>
        <p:nvSpPr>
          <p:cNvPr id="3" name="Datumsplatzhalter 2"/>
          <p:cNvSpPr>
            <a:spLocks noGrp="1"/>
          </p:cNvSpPr>
          <p:nvPr>
            <p:ph type="dt" sz="half" idx="10"/>
          </p:nvPr>
        </p:nvSpPr>
        <p:spPr/>
        <p:txBody>
          <a:bodyPr/>
          <a:lstStyle/>
          <a:p>
            <a:fld id="{30F94315-7ADF-7E49-820F-FCD4B9C9208B}" type="datetimeFigureOut">
              <a:rPr lang="de-DE" smtClean="0"/>
              <a:t>02.02.23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3216E198-DF74-494C-B685-955F2AD93A84}" type="slidenum">
              <a:rPr lang="de-DE" smtClean="0"/>
              <a:t>‹Nr.›</a:t>
            </a:fld>
            <a:endParaRPr lang="de-DE"/>
          </a:p>
        </p:txBody>
      </p:sp>
    </p:spTree>
    <p:extLst>
      <p:ext uri="{BB962C8B-B14F-4D97-AF65-F5344CB8AC3E}">
        <p14:creationId xmlns:p14="http://schemas.microsoft.com/office/powerpoint/2010/main" val="454999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0F94315-7ADF-7E49-820F-FCD4B9C9208B}" type="datetimeFigureOut">
              <a:rPr lang="de-DE" smtClean="0"/>
              <a:t>02.02.23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3216E198-DF74-494C-B685-955F2AD93A84}" type="slidenum">
              <a:rPr lang="de-DE" smtClean="0"/>
              <a:t>‹Nr.›</a:t>
            </a:fld>
            <a:endParaRPr lang="de-DE"/>
          </a:p>
        </p:txBody>
      </p:sp>
    </p:spTree>
    <p:extLst>
      <p:ext uri="{BB962C8B-B14F-4D97-AF65-F5344CB8AC3E}">
        <p14:creationId xmlns:p14="http://schemas.microsoft.com/office/powerpoint/2010/main" val="3240514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AT"/>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a:t>Mastertextformat bearbeiten</a:t>
            </a:r>
          </a:p>
        </p:txBody>
      </p:sp>
      <p:sp>
        <p:nvSpPr>
          <p:cNvPr id="5" name="Datumsplatzhalter 4"/>
          <p:cNvSpPr>
            <a:spLocks noGrp="1"/>
          </p:cNvSpPr>
          <p:nvPr>
            <p:ph type="dt" sz="half" idx="10"/>
          </p:nvPr>
        </p:nvSpPr>
        <p:spPr/>
        <p:txBody>
          <a:bodyPr/>
          <a:lstStyle/>
          <a:p>
            <a:fld id="{30F94315-7ADF-7E49-820F-FCD4B9C9208B}" type="datetimeFigureOut">
              <a:rPr lang="de-DE" smtClean="0"/>
              <a:t>02.02.23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216E198-DF74-494C-B685-955F2AD93A84}" type="slidenum">
              <a:rPr lang="de-DE" smtClean="0"/>
              <a:t>‹Nr.›</a:t>
            </a:fld>
            <a:endParaRPr lang="de-DE"/>
          </a:p>
        </p:txBody>
      </p:sp>
    </p:spTree>
    <p:extLst>
      <p:ext uri="{BB962C8B-B14F-4D97-AF65-F5344CB8AC3E}">
        <p14:creationId xmlns:p14="http://schemas.microsoft.com/office/powerpoint/2010/main" val="3346820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AT"/>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a:t>Mastertextformat bearbeiten</a:t>
            </a:r>
          </a:p>
        </p:txBody>
      </p:sp>
      <p:sp>
        <p:nvSpPr>
          <p:cNvPr id="5" name="Datumsplatzhalter 4"/>
          <p:cNvSpPr>
            <a:spLocks noGrp="1"/>
          </p:cNvSpPr>
          <p:nvPr>
            <p:ph type="dt" sz="half" idx="10"/>
          </p:nvPr>
        </p:nvSpPr>
        <p:spPr/>
        <p:txBody>
          <a:bodyPr/>
          <a:lstStyle/>
          <a:p>
            <a:fld id="{30F94315-7ADF-7E49-820F-FCD4B9C9208B}" type="datetimeFigureOut">
              <a:rPr lang="de-DE" smtClean="0"/>
              <a:t>02.02.23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216E198-DF74-494C-B685-955F2AD93A84}" type="slidenum">
              <a:rPr lang="de-DE" smtClean="0"/>
              <a:t>‹Nr.›</a:t>
            </a:fld>
            <a:endParaRPr lang="de-DE"/>
          </a:p>
        </p:txBody>
      </p:sp>
    </p:spTree>
    <p:extLst>
      <p:ext uri="{BB962C8B-B14F-4D97-AF65-F5344CB8AC3E}">
        <p14:creationId xmlns:p14="http://schemas.microsoft.com/office/powerpoint/2010/main" val="4290491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AT"/>
              <a:t>Mastertitelformat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F94315-7ADF-7E49-820F-FCD4B9C9208B}" type="datetimeFigureOut">
              <a:rPr lang="de-DE" smtClean="0"/>
              <a:t>02.02.23</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6E198-DF74-494C-B685-955F2AD93A84}" type="slidenum">
              <a:rPr lang="de-DE" smtClean="0"/>
              <a:t>‹Nr.›</a:t>
            </a:fld>
            <a:endParaRPr lang="de-DE"/>
          </a:p>
        </p:txBody>
      </p:sp>
    </p:spTree>
    <p:extLst>
      <p:ext uri="{BB962C8B-B14F-4D97-AF65-F5344CB8AC3E}">
        <p14:creationId xmlns:p14="http://schemas.microsoft.com/office/powerpoint/2010/main" val="1182155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image" Target="../media/image13.png"/><Relationship Id="rId7" Type="http://schemas.openxmlformats.org/officeDocument/2006/relationships/image" Target="../media/image17.tiff"/><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1.png"/><Relationship Id="rId7"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2.png"/><Relationship Id="rId10" Type="http://schemas.openxmlformats.org/officeDocument/2006/relationships/hyperlink" Target="https://kurier.at/wirtschaft/was-heisst-eigentlich-industrie-4-0/139.626.631" TargetMode="External"/><Relationship Id="rId4" Type="http://schemas.openxmlformats.org/officeDocument/2006/relationships/image" Target="../media/image22.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fontScale="90000"/>
          </a:bodyPr>
          <a:lstStyle/>
          <a:p>
            <a:r>
              <a:rPr lang="de-DE" dirty="0"/>
              <a:t>Managementkonzepte</a:t>
            </a:r>
            <a:br>
              <a:rPr lang="de-DE" dirty="0"/>
            </a:br>
            <a:r>
              <a:rPr lang="de-DE" dirty="0"/>
              <a:t>Organisation</a:t>
            </a:r>
            <a:br>
              <a:rPr lang="de-DE" dirty="0"/>
            </a:br>
            <a:endParaRPr lang="de-DE" dirty="0"/>
          </a:p>
        </p:txBody>
      </p:sp>
      <p:sp>
        <p:nvSpPr>
          <p:cNvPr id="3" name="Untertitel 2"/>
          <p:cNvSpPr>
            <a:spLocks noGrp="1"/>
          </p:cNvSpPr>
          <p:nvPr>
            <p:ph type="subTitle" idx="1"/>
          </p:nvPr>
        </p:nvSpPr>
        <p:spPr/>
        <p:txBody>
          <a:bodyPr/>
          <a:lstStyle/>
          <a:p>
            <a:r>
              <a:rPr lang="de-DE" dirty="0"/>
              <a:t>2HHC</a:t>
            </a:r>
          </a:p>
          <a:p>
            <a:r>
              <a:rPr lang="de-DE" dirty="0"/>
              <a:t>2022_23</a:t>
            </a:r>
          </a:p>
        </p:txBody>
      </p:sp>
    </p:spTree>
    <p:extLst>
      <p:ext uri="{BB962C8B-B14F-4D97-AF65-F5344CB8AC3E}">
        <p14:creationId xmlns:p14="http://schemas.microsoft.com/office/powerpoint/2010/main" val="1435592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36307" y="45169"/>
            <a:ext cx="8636180" cy="811231"/>
          </a:xfrm>
          <a:ln>
            <a:solidFill>
              <a:schemeClr val="tx1"/>
            </a:solidFill>
          </a:ln>
        </p:spPr>
        <p:txBody>
          <a:bodyPr>
            <a:normAutofit fontScale="90000"/>
          </a:bodyPr>
          <a:lstStyle/>
          <a:p>
            <a:pPr algn="l"/>
            <a:r>
              <a:rPr lang="de-DE" sz="2800" dirty="0"/>
              <a:t>Managementkonzept: „Lean Management“ </a:t>
            </a:r>
            <a:br>
              <a:rPr lang="de-DE" sz="2800" dirty="0"/>
            </a:br>
            <a:endParaRPr lang="de-DE" sz="2800" dirty="0"/>
          </a:p>
        </p:txBody>
      </p:sp>
      <p:sp>
        <p:nvSpPr>
          <p:cNvPr id="6" name="Textfeld 5"/>
          <p:cNvSpPr txBox="1"/>
          <p:nvPr/>
        </p:nvSpPr>
        <p:spPr>
          <a:xfrm>
            <a:off x="236307" y="911614"/>
            <a:ext cx="8636180" cy="1015663"/>
          </a:xfrm>
          <a:prstGeom prst="rect">
            <a:avLst/>
          </a:prstGeom>
          <a:noFill/>
          <a:ln>
            <a:solidFill>
              <a:schemeClr val="tx1"/>
            </a:solidFill>
          </a:ln>
        </p:spPr>
        <p:txBody>
          <a:bodyPr wrap="square" rtlCol="0">
            <a:spAutoFit/>
          </a:bodyPr>
          <a:lstStyle/>
          <a:p>
            <a:r>
              <a:rPr lang="de-DE" sz="1000" b="1" dirty="0"/>
              <a:t>Definition/Ziel/Anlass/Fokusfrage:</a:t>
            </a:r>
          </a:p>
          <a:p>
            <a:endParaRPr lang="de-DE" sz="1000" b="1" dirty="0"/>
          </a:p>
          <a:p>
            <a:endParaRPr lang="de-DE" sz="1000" b="1" dirty="0"/>
          </a:p>
          <a:p>
            <a:endParaRPr lang="de-DE" sz="1000" b="1" dirty="0"/>
          </a:p>
          <a:p>
            <a:endParaRPr lang="de-DE" sz="1000" b="1" dirty="0"/>
          </a:p>
          <a:p>
            <a:endParaRPr lang="de-DE" sz="1000" dirty="0"/>
          </a:p>
        </p:txBody>
      </p:sp>
      <p:sp>
        <p:nvSpPr>
          <p:cNvPr id="7" name="Textfeld 6"/>
          <p:cNvSpPr txBox="1"/>
          <p:nvPr/>
        </p:nvSpPr>
        <p:spPr>
          <a:xfrm>
            <a:off x="236307" y="1927277"/>
            <a:ext cx="8636180" cy="1477328"/>
          </a:xfrm>
          <a:prstGeom prst="rect">
            <a:avLst/>
          </a:prstGeom>
          <a:noFill/>
          <a:ln>
            <a:solidFill>
              <a:schemeClr val="tx1"/>
            </a:solidFill>
          </a:ln>
        </p:spPr>
        <p:txBody>
          <a:bodyPr wrap="square" rtlCol="0">
            <a:spAutoFit/>
          </a:bodyPr>
          <a:lstStyle/>
          <a:p>
            <a:r>
              <a:rPr lang="de-DE" sz="1000" b="1" dirty="0"/>
              <a:t>Pioniere: </a:t>
            </a:r>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p:txBody>
      </p:sp>
      <p:sp>
        <p:nvSpPr>
          <p:cNvPr id="11" name="Textfeld 10"/>
          <p:cNvSpPr txBox="1"/>
          <p:nvPr/>
        </p:nvSpPr>
        <p:spPr>
          <a:xfrm>
            <a:off x="236307" y="3386200"/>
            <a:ext cx="8636180" cy="3323987"/>
          </a:xfrm>
          <a:prstGeom prst="rect">
            <a:avLst/>
          </a:prstGeom>
          <a:noFill/>
          <a:ln>
            <a:solidFill>
              <a:schemeClr val="tx1"/>
            </a:solidFill>
          </a:ln>
        </p:spPr>
        <p:txBody>
          <a:bodyPr wrap="square" rtlCol="0">
            <a:spAutoFit/>
          </a:bodyPr>
          <a:lstStyle/>
          <a:p>
            <a:r>
              <a:rPr lang="de-DE" sz="1000" b="1" dirty="0"/>
              <a:t>Aktuelle Beispiele:</a:t>
            </a:r>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p:txBody>
      </p:sp>
    </p:spTree>
    <p:extLst>
      <p:ext uri="{BB962C8B-B14F-4D97-AF65-F5344CB8AC3E}">
        <p14:creationId xmlns:p14="http://schemas.microsoft.com/office/powerpoint/2010/main" val="167777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36307" y="45169"/>
            <a:ext cx="8636180" cy="811231"/>
          </a:xfrm>
          <a:ln>
            <a:solidFill>
              <a:schemeClr val="tx1"/>
            </a:solidFill>
          </a:ln>
        </p:spPr>
        <p:txBody>
          <a:bodyPr>
            <a:normAutofit fontScale="90000"/>
          </a:bodyPr>
          <a:lstStyle/>
          <a:p>
            <a:pPr algn="l"/>
            <a:r>
              <a:rPr lang="de-DE" sz="2800" dirty="0"/>
              <a:t>Managementkonzept: „Corporate </a:t>
            </a:r>
            <a:r>
              <a:rPr lang="de-DE" sz="2800" dirty="0" err="1"/>
              <a:t>Entrepreneurship</a:t>
            </a:r>
            <a:r>
              <a:rPr lang="de-DE" sz="2800" dirty="0"/>
              <a:t>“ </a:t>
            </a:r>
            <a:br>
              <a:rPr lang="de-DE" sz="2800" dirty="0"/>
            </a:br>
            <a:endParaRPr lang="de-DE" sz="2800" dirty="0"/>
          </a:p>
        </p:txBody>
      </p:sp>
      <p:sp>
        <p:nvSpPr>
          <p:cNvPr id="6" name="Textfeld 5"/>
          <p:cNvSpPr txBox="1"/>
          <p:nvPr/>
        </p:nvSpPr>
        <p:spPr>
          <a:xfrm>
            <a:off x="236307" y="911614"/>
            <a:ext cx="8636180" cy="1015663"/>
          </a:xfrm>
          <a:prstGeom prst="rect">
            <a:avLst/>
          </a:prstGeom>
          <a:noFill/>
          <a:ln>
            <a:solidFill>
              <a:schemeClr val="tx1"/>
            </a:solidFill>
          </a:ln>
        </p:spPr>
        <p:txBody>
          <a:bodyPr wrap="square" rtlCol="0">
            <a:spAutoFit/>
          </a:bodyPr>
          <a:lstStyle/>
          <a:p>
            <a:r>
              <a:rPr lang="de-DE" sz="1000" b="1" dirty="0"/>
              <a:t>Definition/Ziel/Anlass/Fokusfrage:</a:t>
            </a:r>
          </a:p>
          <a:p>
            <a:endParaRPr lang="de-DE" sz="1000" b="1" dirty="0"/>
          </a:p>
          <a:p>
            <a:endParaRPr lang="de-DE" sz="1000" b="1" dirty="0"/>
          </a:p>
          <a:p>
            <a:endParaRPr lang="de-DE" sz="1000" b="1" dirty="0"/>
          </a:p>
          <a:p>
            <a:endParaRPr lang="de-DE" sz="1000" b="1" dirty="0"/>
          </a:p>
          <a:p>
            <a:endParaRPr lang="de-DE" sz="1000" dirty="0"/>
          </a:p>
        </p:txBody>
      </p:sp>
      <p:sp>
        <p:nvSpPr>
          <p:cNvPr id="7" name="Textfeld 6"/>
          <p:cNvSpPr txBox="1"/>
          <p:nvPr/>
        </p:nvSpPr>
        <p:spPr>
          <a:xfrm>
            <a:off x="236307" y="1927277"/>
            <a:ext cx="8636180" cy="1477328"/>
          </a:xfrm>
          <a:prstGeom prst="rect">
            <a:avLst/>
          </a:prstGeom>
          <a:noFill/>
          <a:ln>
            <a:solidFill>
              <a:schemeClr val="tx1"/>
            </a:solidFill>
          </a:ln>
        </p:spPr>
        <p:txBody>
          <a:bodyPr wrap="square" rtlCol="0">
            <a:spAutoFit/>
          </a:bodyPr>
          <a:lstStyle/>
          <a:p>
            <a:r>
              <a:rPr lang="de-DE" sz="1000" b="1" dirty="0"/>
              <a:t>Pioniere: </a:t>
            </a:r>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p:txBody>
      </p:sp>
      <p:sp>
        <p:nvSpPr>
          <p:cNvPr id="11" name="Textfeld 10"/>
          <p:cNvSpPr txBox="1"/>
          <p:nvPr/>
        </p:nvSpPr>
        <p:spPr>
          <a:xfrm>
            <a:off x="236307" y="3386200"/>
            <a:ext cx="8636180" cy="3323987"/>
          </a:xfrm>
          <a:prstGeom prst="rect">
            <a:avLst/>
          </a:prstGeom>
          <a:noFill/>
          <a:ln>
            <a:solidFill>
              <a:schemeClr val="tx1"/>
            </a:solidFill>
          </a:ln>
        </p:spPr>
        <p:txBody>
          <a:bodyPr wrap="square" rtlCol="0">
            <a:spAutoFit/>
          </a:bodyPr>
          <a:lstStyle/>
          <a:p>
            <a:r>
              <a:rPr lang="de-DE" sz="1000" b="1" dirty="0"/>
              <a:t>Aktuelle Beispiele: </a:t>
            </a:r>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p:txBody>
      </p:sp>
    </p:spTree>
    <p:extLst>
      <p:ext uri="{BB962C8B-B14F-4D97-AF65-F5344CB8AC3E}">
        <p14:creationId xmlns:p14="http://schemas.microsoft.com/office/powerpoint/2010/main" val="167777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36307" y="45169"/>
            <a:ext cx="8636180" cy="811231"/>
          </a:xfrm>
          <a:ln>
            <a:solidFill>
              <a:schemeClr val="tx1"/>
            </a:solidFill>
          </a:ln>
        </p:spPr>
        <p:txBody>
          <a:bodyPr>
            <a:normAutofit fontScale="90000"/>
          </a:bodyPr>
          <a:lstStyle/>
          <a:p>
            <a:pPr algn="l"/>
            <a:r>
              <a:rPr lang="de-DE" sz="2800" dirty="0"/>
              <a:t>Managementkonzept: Umweltmanagement &amp; Nachhaltige Unternehmensführung</a:t>
            </a:r>
          </a:p>
        </p:txBody>
      </p:sp>
      <p:sp>
        <p:nvSpPr>
          <p:cNvPr id="6" name="Textfeld 5"/>
          <p:cNvSpPr txBox="1"/>
          <p:nvPr/>
        </p:nvSpPr>
        <p:spPr>
          <a:xfrm>
            <a:off x="236307" y="911614"/>
            <a:ext cx="8636180" cy="1015663"/>
          </a:xfrm>
          <a:prstGeom prst="rect">
            <a:avLst/>
          </a:prstGeom>
          <a:noFill/>
          <a:ln>
            <a:solidFill>
              <a:schemeClr val="tx1"/>
            </a:solidFill>
          </a:ln>
        </p:spPr>
        <p:txBody>
          <a:bodyPr wrap="square" rtlCol="0">
            <a:spAutoFit/>
          </a:bodyPr>
          <a:lstStyle/>
          <a:p>
            <a:r>
              <a:rPr lang="de-DE" sz="1000" b="1" dirty="0"/>
              <a:t>Definition/Ziel/Anlass/Fokusfrage:</a:t>
            </a:r>
          </a:p>
          <a:p>
            <a:endParaRPr lang="de-DE" sz="1000" b="1" dirty="0"/>
          </a:p>
          <a:p>
            <a:endParaRPr lang="de-DE" sz="1000" b="1" dirty="0"/>
          </a:p>
          <a:p>
            <a:endParaRPr lang="de-DE" sz="1000" b="1" dirty="0"/>
          </a:p>
          <a:p>
            <a:endParaRPr lang="de-DE" sz="1000" b="1" dirty="0"/>
          </a:p>
          <a:p>
            <a:endParaRPr lang="de-DE" sz="1000" dirty="0"/>
          </a:p>
        </p:txBody>
      </p:sp>
      <p:sp>
        <p:nvSpPr>
          <p:cNvPr id="7" name="Textfeld 6"/>
          <p:cNvSpPr txBox="1"/>
          <p:nvPr/>
        </p:nvSpPr>
        <p:spPr>
          <a:xfrm>
            <a:off x="236307" y="1927277"/>
            <a:ext cx="8636180" cy="1477328"/>
          </a:xfrm>
          <a:prstGeom prst="rect">
            <a:avLst/>
          </a:prstGeom>
          <a:noFill/>
          <a:ln>
            <a:solidFill>
              <a:schemeClr val="tx1"/>
            </a:solidFill>
          </a:ln>
        </p:spPr>
        <p:txBody>
          <a:bodyPr wrap="square" rtlCol="0">
            <a:spAutoFit/>
          </a:bodyPr>
          <a:lstStyle/>
          <a:p>
            <a:r>
              <a:rPr lang="de-DE" sz="1000" b="1" dirty="0"/>
              <a:t>Pioniere: Nachhaltigkeit  </a:t>
            </a:r>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p:txBody>
      </p:sp>
      <p:sp>
        <p:nvSpPr>
          <p:cNvPr id="11" name="Textfeld 10"/>
          <p:cNvSpPr txBox="1"/>
          <p:nvPr/>
        </p:nvSpPr>
        <p:spPr>
          <a:xfrm>
            <a:off x="236307" y="3386200"/>
            <a:ext cx="8636180" cy="3323987"/>
          </a:xfrm>
          <a:prstGeom prst="rect">
            <a:avLst/>
          </a:prstGeom>
          <a:noFill/>
          <a:ln>
            <a:solidFill>
              <a:schemeClr val="tx1"/>
            </a:solidFill>
          </a:ln>
        </p:spPr>
        <p:txBody>
          <a:bodyPr wrap="square" rtlCol="0">
            <a:spAutoFit/>
          </a:bodyPr>
          <a:lstStyle/>
          <a:p>
            <a:r>
              <a:rPr lang="de-DE" sz="1000" b="1" dirty="0"/>
              <a:t>Aktuelle Beispiele: </a:t>
            </a:r>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p:txBody>
      </p:sp>
    </p:spTree>
    <p:extLst>
      <p:ext uri="{BB962C8B-B14F-4D97-AF65-F5344CB8AC3E}">
        <p14:creationId xmlns:p14="http://schemas.microsoft.com/office/powerpoint/2010/main" val="167777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36307" y="45169"/>
            <a:ext cx="8636180" cy="811231"/>
          </a:xfrm>
          <a:ln>
            <a:solidFill>
              <a:schemeClr val="tx1"/>
            </a:solidFill>
          </a:ln>
        </p:spPr>
        <p:txBody>
          <a:bodyPr>
            <a:normAutofit/>
          </a:bodyPr>
          <a:lstStyle/>
          <a:p>
            <a:pPr algn="l"/>
            <a:r>
              <a:rPr lang="de-DE" sz="2800" dirty="0"/>
              <a:t>Managementkonzept: „St. Galler Management Modell“</a:t>
            </a:r>
          </a:p>
        </p:txBody>
      </p:sp>
      <p:sp>
        <p:nvSpPr>
          <p:cNvPr id="6" name="Textfeld 5"/>
          <p:cNvSpPr txBox="1"/>
          <p:nvPr/>
        </p:nvSpPr>
        <p:spPr>
          <a:xfrm>
            <a:off x="236307" y="911614"/>
            <a:ext cx="8636180" cy="1015663"/>
          </a:xfrm>
          <a:prstGeom prst="rect">
            <a:avLst/>
          </a:prstGeom>
          <a:noFill/>
          <a:ln>
            <a:solidFill>
              <a:schemeClr val="tx1"/>
            </a:solidFill>
          </a:ln>
        </p:spPr>
        <p:txBody>
          <a:bodyPr wrap="square" rtlCol="0">
            <a:spAutoFit/>
          </a:bodyPr>
          <a:lstStyle/>
          <a:p>
            <a:r>
              <a:rPr lang="de-DE" sz="1000" b="1" dirty="0"/>
              <a:t>Definition/Ziel/Anlass/Fokusfrage:</a:t>
            </a:r>
          </a:p>
          <a:p>
            <a:endParaRPr lang="de-DE" sz="1000" b="1" dirty="0"/>
          </a:p>
          <a:p>
            <a:endParaRPr lang="de-DE" sz="1000" b="1" dirty="0"/>
          </a:p>
          <a:p>
            <a:endParaRPr lang="de-DE" sz="1000" b="1" dirty="0"/>
          </a:p>
          <a:p>
            <a:endParaRPr lang="de-DE" sz="1000" b="1" dirty="0"/>
          </a:p>
          <a:p>
            <a:endParaRPr lang="de-DE" sz="1000" dirty="0"/>
          </a:p>
        </p:txBody>
      </p:sp>
      <p:sp>
        <p:nvSpPr>
          <p:cNvPr id="7" name="Textfeld 6"/>
          <p:cNvSpPr txBox="1"/>
          <p:nvPr/>
        </p:nvSpPr>
        <p:spPr>
          <a:xfrm>
            <a:off x="236307" y="1927277"/>
            <a:ext cx="8636180" cy="1477328"/>
          </a:xfrm>
          <a:prstGeom prst="rect">
            <a:avLst/>
          </a:prstGeom>
          <a:noFill/>
          <a:ln>
            <a:solidFill>
              <a:schemeClr val="tx1"/>
            </a:solidFill>
          </a:ln>
        </p:spPr>
        <p:txBody>
          <a:bodyPr wrap="square" rtlCol="0">
            <a:spAutoFit/>
          </a:bodyPr>
          <a:lstStyle/>
          <a:p>
            <a:r>
              <a:rPr lang="de-DE" sz="1000" b="1" dirty="0"/>
              <a:t>Pioniere:  </a:t>
            </a:r>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p:txBody>
      </p:sp>
      <p:sp>
        <p:nvSpPr>
          <p:cNvPr id="11" name="Textfeld 10"/>
          <p:cNvSpPr txBox="1"/>
          <p:nvPr/>
        </p:nvSpPr>
        <p:spPr>
          <a:xfrm>
            <a:off x="236307" y="3386200"/>
            <a:ext cx="8636180" cy="3323987"/>
          </a:xfrm>
          <a:prstGeom prst="rect">
            <a:avLst/>
          </a:prstGeom>
          <a:noFill/>
          <a:ln>
            <a:solidFill>
              <a:schemeClr val="tx1"/>
            </a:solidFill>
          </a:ln>
        </p:spPr>
        <p:txBody>
          <a:bodyPr wrap="square" rtlCol="0">
            <a:spAutoFit/>
          </a:bodyPr>
          <a:lstStyle/>
          <a:p>
            <a:r>
              <a:rPr lang="de-DE" sz="1000" b="1" dirty="0"/>
              <a:t>Aktuelle Beispiele:</a:t>
            </a:r>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p:txBody>
      </p:sp>
    </p:spTree>
    <p:extLst>
      <p:ext uri="{BB962C8B-B14F-4D97-AF65-F5344CB8AC3E}">
        <p14:creationId xmlns:p14="http://schemas.microsoft.com/office/powerpoint/2010/main" val="1690130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36307" y="45169"/>
            <a:ext cx="8636180" cy="811231"/>
          </a:xfrm>
          <a:ln>
            <a:solidFill>
              <a:schemeClr val="tx1"/>
            </a:solidFill>
          </a:ln>
        </p:spPr>
        <p:txBody>
          <a:bodyPr>
            <a:normAutofit/>
          </a:bodyPr>
          <a:lstStyle/>
          <a:p>
            <a:pPr algn="l"/>
            <a:r>
              <a:rPr lang="de-DE" sz="2800" dirty="0"/>
              <a:t>Managementkonzept: „Agile Management“</a:t>
            </a:r>
          </a:p>
        </p:txBody>
      </p:sp>
      <p:sp>
        <p:nvSpPr>
          <p:cNvPr id="6" name="Textfeld 5"/>
          <p:cNvSpPr txBox="1"/>
          <p:nvPr/>
        </p:nvSpPr>
        <p:spPr>
          <a:xfrm>
            <a:off x="236307" y="911614"/>
            <a:ext cx="8636180" cy="1015663"/>
          </a:xfrm>
          <a:prstGeom prst="rect">
            <a:avLst/>
          </a:prstGeom>
          <a:noFill/>
          <a:ln>
            <a:solidFill>
              <a:schemeClr val="tx1"/>
            </a:solidFill>
          </a:ln>
        </p:spPr>
        <p:txBody>
          <a:bodyPr wrap="square" rtlCol="0">
            <a:spAutoFit/>
          </a:bodyPr>
          <a:lstStyle/>
          <a:p>
            <a:r>
              <a:rPr lang="de-DE" sz="1000" b="1" dirty="0"/>
              <a:t>Definition/Ziel/Anlass/Fokusfrage:</a:t>
            </a:r>
          </a:p>
          <a:p>
            <a:endParaRPr lang="de-DE" sz="1000" b="1" dirty="0"/>
          </a:p>
          <a:p>
            <a:endParaRPr lang="de-DE" sz="1000" b="1" dirty="0"/>
          </a:p>
          <a:p>
            <a:endParaRPr lang="de-DE" sz="1000" b="1" dirty="0"/>
          </a:p>
          <a:p>
            <a:endParaRPr lang="de-DE" sz="1000" b="1" dirty="0"/>
          </a:p>
          <a:p>
            <a:endParaRPr lang="de-DE" sz="1000" dirty="0"/>
          </a:p>
        </p:txBody>
      </p:sp>
      <p:sp>
        <p:nvSpPr>
          <p:cNvPr id="7" name="Textfeld 6"/>
          <p:cNvSpPr txBox="1"/>
          <p:nvPr/>
        </p:nvSpPr>
        <p:spPr>
          <a:xfrm>
            <a:off x="236307" y="1927277"/>
            <a:ext cx="8636180" cy="1477328"/>
          </a:xfrm>
          <a:prstGeom prst="rect">
            <a:avLst/>
          </a:prstGeom>
          <a:noFill/>
          <a:ln>
            <a:solidFill>
              <a:schemeClr val="tx1"/>
            </a:solidFill>
          </a:ln>
        </p:spPr>
        <p:txBody>
          <a:bodyPr wrap="square" rtlCol="0">
            <a:spAutoFit/>
          </a:bodyPr>
          <a:lstStyle/>
          <a:p>
            <a:r>
              <a:rPr lang="de-DE" sz="1000" b="1" dirty="0"/>
              <a:t>Pioniere:  </a:t>
            </a:r>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p:txBody>
      </p:sp>
      <p:sp>
        <p:nvSpPr>
          <p:cNvPr id="11" name="Textfeld 10"/>
          <p:cNvSpPr txBox="1"/>
          <p:nvPr/>
        </p:nvSpPr>
        <p:spPr>
          <a:xfrm>
            <a:off x="236307" y="3386200"/>
            <a:ext cx="8636180" cy="3323987"/>
          </a:xfrm>
          <a:prstGeom prst="rect">
            <a:avLst/>
          </a:prstGeom>
          <a:noFill/>
          <a:ln>
            <a:solidFill>
              <a:schemeClr val="tx1"/>
            </a:solidFill>
          </a:ln>
        </p:spPr>
        <p:txBody>
          <a:bodyPr wrap="square" rtlCol="0">
            <a:spAutoFit/>
          </a:bodyPr>
          <a:lstStyle/>
          <a:p>
            <a:r>
              <a:rPr lang="de-DE" sz="1000" b="1" dirty="0"/>
              <a:t>Aktuelle Beispiele:</a:t>
            </a:r>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p:txBody>
      </p:sp>
    </p:spTree>
    <p:extLst>
      <p:ext uri="{BB962C8B-B14F-4D97-AF65-F5344CB8AC3E}">
        <p14:creationId xmlns:p14="http://schemas.microsoft.com/office/powerpoint/2010/main" val="2164530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6038"/>
            <a:ext cx="8229600" cy="461962"/>
          </a:xfrm>
        </p:spPr>
        <p:txBody>
          <a:bodyPr>
            <a:noAutofit/>
          </a:bodyPr>
          <a:lstStyle/>
          <a:p>
            <a:r>
              <a:rPr lang="de-DE" sz="2800" dirty="0" err="1"/>
              <a:t>Balanced</a:t>
            </a:r>
            <a:r>
              <a:rPr lang="de-DE" sz="2800" dirty="0"/>
              <a:t> </a:t>
            </a:r>
            <a:r>
              <a:rPr lang="de-DE" sz="2800" dirty="0" err="1"/>
              <a:t>Scorecard</a:t>
            </a:r>
            <a:endParaRPr lang="de-DE" sz="2800" dirty="0"/>
          </a:p>
        </p:txBody>
      </p:sp>
      <p:pic>
        <p:nvPicPr>
          <p:cNvPr id="3" name="Bild 2"/>
          <p:cNvPicPr>
            <a:picLocks noChangeAspect="1"/>
          </p:cNvPicPr>
          <p:nvPr/>
        </p:nvPicPr>
        <p:blipFill>
          <a:blip r:embed="rId2"/>
          <a:stretch>
            <a:fillRect/>
          </a:stretch>
        </p:blipFill>
        <p:spPr>
          <a:xfrm>
            <a:off x="677333" y="1417638"/>
            <a:ext cx="8161867" cy="5174041"/>
          </a:xfrm>
          <a:prstGeom prst="rect">
            <a:avLst/>
          </a:prstGeom>
        </p:spPr>
      </p:pic>
      <p:sp>
        <p:nvSpPr>
          <p:cNvPr id="4" name="Textfeld 3"/>
          <p:cNvSpPr txBox="1"/>
          <p:nvPr/>
        </p:nvSpPr>
        <p:spPr>
          <a:xfrm>
            <a:off x="429000" y="575901"/>
            <a:ext cx="8410200" cy="707886"/>
          </a:xfrm>
          <a:prstGeom prst="rect">
            <a:avLst/>
          </a:prstGeom>
          <a:noFill/>
        </p:spPr>
        <p:txBody>
          <a:bodyPr wrap="none" rtlCol="0">
            <a:spAutoFit/>
          </a:bodyPr>
          <a:lstStyle/>
          <a:p>
            <a:r>
              <a:rPr lang="de-DE" sz="1000" dirty="0"/>
              <a:t>Bei einer Orientierung nach dem Shareholder Value Prinzip war der Fokus in erster Linie auf finanzielle Ziele gerichtet. Umsatzwachstum und Profitwachstum.</a:t>
            </a:r>
            <a:endParaRPr lang="en-GB" sz="1000" dirty="0"/>
          </a:p>
          <a:p>
            <a:r>
              <a:rPr lang="de-DE" sz="1000" dirty="0"/>
              <a:t> Ab den 1990er Jahren wurde die Einseitigkeit erkannt. Die Harvard Prof. </a:t>
            </a:r>
            <a:r>
              <a:rPr lang="de-DE" sz="1000" b="1" dirty="0"/>
              <a:t>Kaplan &amp; Norton </a:t>
            </a:r>
            <a:r>
              <a:rPr lang="de-DE" sz="1000" dirty="0"/>
              <a:t>veröffentlichten dazu einige Artikel in der Harvard Business Review.</a:t>
            </a:r>
            <a:endParaRPr lang="en-GB" sz="1000" dirty="0"/>
          </a:p>
          <a:p>
            <a:r>
              <a:rPr lang="de-DE" sz="1000" dirty="0"/>
              <a:t> </a:t>
            </a:r>
            <a:r>
              <a:rPr lang="de-DE" sz="1000" i="1" dirty="0"/>
              <a:t>The </a:t>
            </a:r>
            <a:r>
              <a:rPr lang="de-DE" sz="1000" i="1" dirty="0" err="1"/>
              <a:t>Balanced</a:t>
            </a:r>
            <a:r>
              <a:rPr lang="de-DE" sz="1000" i="1" dirty="0"/>
              <a:t> </a:t>
            </a:r>
            <a:r>
              <a:rPr lang="de-DE" sz="1000" i="1" dirty="0" err="1"/>
              <a:t>Scorecard</a:t>
            </a:r>
            <a:r>
              <a:rPr lang="de-DE" sz="1000" i="1" dirty="0"/>
              <a:t> – </a:t>
            </a:r>
            <a:r>
              <a:rPr lang="de-DE" sz="1000" i="1" dirty="0" err="1"/>
              <a:t>Measures</a:t>
            </a:r>
            <a:r>
              <a:rPr lang="de-DE" sz="1000" i="1" dirty="0"/>
              <a:t> </a:t>
            </a:r>
            <a:r>
              <a:rPr lang="de-DE" sz="1000" i="1" dirty="0" err="1"/>
              <a:t>that</a:t>
            </a:r>
            <a:r>
              <a:rPr lang="de-DE" sz="1000" i="1" dirty="0"/>
              <a:t> Drive Performance</a:t>
            </a:r>
            <a:r>
              <a:rPr lang="de-DE" sz="1000" baseline="30000" dirty="0"/>
              <a:t>[ 1992</a:t>
            </a:r>
            <a:endParaRPr lang="en-GB" sz="1000" dirty="0"/>
          </a:p>
          <a:p>
            <a:endParaRPr lang="de-DE" sz="1000" dirty="0"/>
          </a:p>
        </p:txBody>
      </p:sp>
    </p:spTree>
    <p:extLst>
      <p:ext uri="{BB962C8B-B14F-4D97-AF65-F5344CB8AC3E}">
        <p14:creationId xmlns:p14="http://schemas.microsoft.com/office/powerpoint/2010/main" val="2029617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22238"/>
            <a:ext cx="8229600" cy="572029"/>
          </a:xfrm>
        </p:spPr>
        <p:txBody>
          <a:bodyPr>
            <a:normAutofit/>
          </a:bodyPr>
          <a:lstStyle/>
          <a:p>
            <a:r>
              <a:rPr lang="de-DE" sz="2800" dirty="0"/>
              <a:t>Beispiel einer </a:t>
            </a:r>
            <a:r>
              <a:rPr lang="de-DE" sz="2800" dirty="0" err="1"/>
              <a:t>Balanced</a:t>
            </a:r>
            <a:r>
              <a:rPr lang="de-DE" sz="2800" dirty="0"/>
              <a:t> </a:t>
            </a:r>
            <a:r>
              <a:rPr lang="de-DE" sz="2800" dirty="0" err="1"/>
              <a:t>Scorecard</a:t>
            </a:r>
            <a:endParaRPr lang="de-DE" sz="2800" dirty="0"/>
          </a:p>
        </p:txBody>
      </p:sp>
      <p:pic>
        <p:nvPicPr>
          <p:cNvPr id="3" name="Bild 2"/>
          <p:cNvPicPr>
            <a:picLocks noChangeAspect="1"/>
          </p:cNvPicPr>
          <p:nvPr/>
        </p:nvPicPr>
        <p:blipFill>
          <a:blip r:embed="rId2"/>
          <a:stretch>
            <a:fillRect/>
          </a:stretch>
        </p:blipFill>
        <p:spPr>
          <a:xfrm>
            <a:off x="1380067" y="981500"/>
            <a:ext cx="6293424" cy="5283834"/>
          </a:xfrm>
          <a:prstGeom prst="rect">
            <a:avLst/>
          </a:prstGeom>
        </p:spPr>
      </p:pic>
    </p:spTree>
    <p:extLst>
      <p:ext uri="{BB962C8B-B14F-4D97-AF65-F5344CB8AC3E}">
        <p14:creationId xmlns:p14="http://schemas.microsoft.com/office/powerpoint/2010/main" val="3971946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751" y="125943"/>
            <a:ext cx="9119249" cy="387926"/>
          </a:xfrm>
        </p:spPr>
        <p:txBody>
          <a:bodyPr>
            <a:noAutofit/>
          </a:bodyPr>
          <a:lstStyle/>
          <a:p>
            <a:r>
              <a:rPr lang="de-DE" sz="2000" b="1" dirty="0"/>
              <a:t>Überblick: </a:t>
            </a:r>
            <a:r>
              <a:rPr lang="de-DE" sz="2000" dirty="0"/>
              <a:t>Normatives </a:t>
            </a:r>
            <a:r>
              <a:rPr lang="mr-IN" sz="2000" dirty="0"/>
              <a:t>–</a:t>
            </a:r>
            <a:r>
              <a:rPr lang="de-DE" sz="2000" dirty="0"/>
              <a:t> Strategisches und Operatives Management, Instrumente</a:t>
            </a:r>
          </a:p>
        </p:txBody>
      </p:sp>
      <p:pic>
        <p:nvPicPr>
          <p:cNvPr id="4" name="Bild 3"/>
          <p:cNvPicPr>
            <a:picLocks noChangeAspect="1"/>
          </p:cNvPicPr>
          <p:nvPr/>
        </p:nvPicPr>
        <p:blipFill>
          <a:blip r:embed="rId2"/>
          <a:stretch>
            <a:fillRect/>
          </a:stretch>
        </p:blipFill>
        <p:spPr>
          <a:xfrm>
            <a:off x="24751" y="706173"/>
            <a:ext cx="4613253" cy="2650416"/>
          </a:xfrm>
          <a:prstGeom prst="rect">
            <a:avLst/>
          </a:prstGeom>
        </p:spPr>
      </p:pic>
      <p:pic>
        <p:nvPicPr>
          <p:cNvPr id="5" name="Bild 4"/>
          <p:cNvPicPr>
            <a:picLocks noChangeAspect="1"/>
          </p:cNvPicPr>
          <p:nvPr/>
        </p:nvPicPr>
        <p:blipFill>
          <a:blip r:embed="rId3"/>
          <a:stretch>
            <a:fillRect/>
          </a:stretch>
        </p:blipFill>
        <p:spPr>
          <a:xfrm>
            <a:off x="5039094" y="1005743"/>
            <a:ext cx="4104906" cy="838581"/>
          </a:xfrm>
          <a:prstGeom prst="rect">
            <a:avLst/>
          </a:prstGeom>
        </p:spPr>
      </p:pic>
      <p:pic>
        <p:nvPicPr>
          <p:cNvPr id="6" name="Bild 5"/>
          <p:cNvPicPr>
            <a:picLocks noChangeAspect="1"/>
          </p:cNvPicPr>
          <p:nvPr/>
        </p:nvPicPr>
        <p:blipFill>
          <a:blip r:embed="rId4"/>
          <a:stretch>
            <a:fillRect/>
          </a:stretch>
        </p:blipFill>
        <p:spPr>
          <a:xfrm>
            <a:off x="5170939" y="599546"/>
            <a:ext cx="3515861" cy="406197"/>
          </a:xfrm>
          <a:prstGeom prst="rect">
            <a:avLst/>
          </a:prstGeom>
        </p:spPr>
      </p:pic>
      <p:pic>
        <p:nvPicPr>
          <p:cNvPr id="7" name="Bild 6"/>
          <p:cNvPicPr>
            <a:picLocks noChangeAspect="1"/>
          </p:cNvPicPr>
          <p:nvPr/>
        </p:nvPicPr>
        <p:blipFill>
          <a:blip r:embed="rId5"/>
          <a:stretch>
            <a:fillRect/>
          </a:stretch>
        </p:blipFill>
        <p:spPr>
          <a:xfrm>
            <a:off x="5158031" y="1923582"/>
            <a:ext cx="3759763" cy="424832"/>
          </a:xfrm>
          <a:prstGeom prst="rect">
            <a:avLst/>
          </a:prstGeom>
        </p:spPr>
      </p:pic>
      <p:pic>
        <p:nvPicPr>
          <p:cNvPr id="8" name="Bild 7"/>
          <p:cNvPicPr>
            <a:picLocks noChangeAspect="1"/>
          </p:cNvPicPr>
          <p:nvPr/>
        </p:nvPicPr>
        <p:blipFill>
          <a:blip r:embed="rId6"/>
          <a:stretch>
            <a:fillRect/>
          </a:stretch>
        </p:blipFill>
        <p:spPr>
          <a:xfrm>
            <a:off x="5039094" y="2348414"/>
            <a:ext cx="3957645" cy="2658022"/>
          </a:xfrm>
          <a:prstGeom prst="rect">
            <a:avLst/>
          </a:prstGeom>
        </p:spPr>
      </p:pic>
      <p:pic>
        <p:nvPicPr>
          <p:cNvPr id="9" name="Bild 8"/>
          <p:cNvPicPr>
            <a:picLocks noChangeAspect="1"/>
          </p:cNvPicPr>
          <p:nvPr/>
        </p:nvPicPr>
        <p:blipFill>
          <a:blip r:embed="rId7"/>
          <a:stretch>
            <a:fillRect/>
          </a:stretch>
        </p:blipFill>
        <p:spPr>
          <a:xfrm>
            <a:off x="5039094" y="6028267"/>
            <a:ext cx="3690039" cy="858733"/>
          </a:xfrm>
          <a:prstGeom prst="rect">
            <a:avLst/>
          </a:prstGeom>
        </p:spPr>
      </p:pic>
      <p:pic>
        <p:nvPicPr>
          <p:cNvPr id="10" name="Bild 9"/>
          <p:cNvPicPr>
            <a:picLocks noChangeAspect="1"/>
          </p:cNvPicPr>
          <p:nvPr/>
        </p:nvPicPr>
        <p:blipFill>
          <a:blip r:embed="rId8"/>
          <a:stretch>
            <a:fillRect/>
          </a:stretch>
        </p:blipFill>
        <p:spPr>
          <a:xfrm>
            <a:off x="294522" y="4363261"/>
            <a:ext cx="3605503" cy="1895497"/>
          </a:xfrm>
          <a:prstGeom prst="rect">
            <a:avLst/>
          </a:prstGeom>
        </p:spPr>
      </p:pic>
      <p:pic>
        <p:nvPicPr>
          <p:cNvPr id="11" name="Bild 10"/>
          <p:cNvPicPr>
            <a:picLocks noChangeAspect="1"/>
          </p:cNvPicPr>
          <p:nvPr/>
        </p:nvPicPr>
        <p:blipFill>
          <a:blip r:embed="rId9"/>
          <a:stretch>
            <a:fillRect/>
          </a:stretch>
        </p:blipFill>
        <p:spPr>
          <a:xfrm>
            <a:off x="24751" y="3754643"/>
            <a:ext cx="4270574" cy="436941"/>
          </a:xfrm>
          <a:prstGeom prst="rect">
            <a:avLst/>
          </a:prstGeom>
        </p:spPr>
      </p:pic>
      <p:sp>
        <p:nvSpPr>
          <p:cNvPr id="12" name="Rechteck 11"/>
          <p:cNvSpPr/>
          <p:nvPr/>
        </p:nvSpPr>
        <p:spPr>
          <a:xfrm>
            <a:off x="8238067" y="2607734"/>
            <a:ext cx="491066" cy="1185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000" dirty="0">
                <a:solidFill>
                  <a:srgbClr val="000000"/>
                </a:solidFill>
              </a:rPr>
              <a:t>Wie?</a:t>
            </a:r>
          </a:p>
        </p:txBody>
      </p:sp>
      <p:sp>
        <p:nvSpPr>
          <p:cNvPr id="14" name="Textfeld 13"/>
          <p:cNvSpPr txBox="1"/>
          <p:nvPr/>
        </p:nvSpPr>
        <p:spPr>
          <a:xfrm>
            <a:off x="6352405" y="4363261"/>
            <a:ext cx="223138" cy="553998"/>
          </a:xfrm>
          <a:prstGeom prst="rect">
            <a:avLst/>
          </a:prstGeom>
          <a:noFill/>
          <a:ln>
            <a:solidFill>
              <a:schemeClr val="tx1"/>
            </a:solidFill>
          </a:ln>
        </p:spPr>
        <p:txBody>
          <a:bodyPr wrap="none" rtlCol="0">
            <a:spAutoFit/>
          </a:bodyPr>
          <a:lstStyle/>
          <a:p>
            <a:r>
              <a:rPr lang="de-DE" sz="500" dirty="0"/>
              <a:t>P</a:t>
            </a:r>
          </a:p>
          <a:p>
            <a:r>
              <a:rPr lang="de-DE" sz="500" dirty="0"/>
              <a:t>E</a:t>
            </a:r>
          </a:p>
          <a:p>
            <a:r>
              <a:rPr lang="de-DE" sz="500" dirty="0"/>
              <a:t>S</a:t>
            </a:r>
          </a:p>
          <a:p>
            <a:r>
              <a:rPr lang="de-DE" sz="500" dirty="0"/>
              <a:t>T</a:t>
            </a:r>
          </a:p>
          <a:p>
            <a:r>
              <a:rPr lang="de-DE" sz="500" dirty="0"/>
              <a:t>L</a:t>
            </a:r>
          </a:p>
          <a:p>
            <a:r>
              <a:rPr lang="de-DE" sz="500" dirty="0"/>
              <a:t>E</a:t>
            </a:r>
          </a:p>
        </p:txBody>
      </p:sp>
      <p:sp>
        <p:nvSpPr>
          <p:cNvPr id="15" name="Textfeld 14"/>
          <p:cNvSpPr txBox="1"/>
          <p:nvPr/>
        </p:nvSpPr>
        <p:spPr>
          <a:xfrm>
            <a:off x="6352405" y="4917259"/>
            <a:ext cx="1703461" cy="461665"/>
          </a:xfrm>
          <a:prstGeom prst="rect">
            <a:avLst/>
          </a:prstGeom>
          <a:noFill/>
          <a:ln>
            <a:solidFill>
              <a:schemeClr val="tx1"/>
            </a:solidFill>
          </a:ln>
        </p:spPr>
        <p:txBody>
          <a:bodyPr wrap="none" rtlCol="0">
            <a:spAutoFit/>
          </a:bodyPr>
          <a:lstStyle/>
          <a:p>
            <a:r>
              <a:rPr lang="de-DE" sz="800" b="1" dirty="0" err="1"/>
              <a:t>Micro</a:t>
            </a:r>
            <a:r>
              <a:rPr lang="de-DE" sz="800" b="1" dirty="0"/>
              <a:t> U</a:t>
            </a:r>
            <a:r>
              <a:rPr lang="de-DE" sz="800" dirty="0"/>
              <a:t>.  (</a:t>
            </a:r>
            <a:r>
              <a:rPr lang="de-DE" sz="800" dirty="0" err="1"/>
              <a:t>Mittbewerb</a:t>
            </a:r>
            <a:r>
              <a:rPr lang="de-DE" sz="800" dirty="0"/>
              <a:t>, </a:t>
            </a:r>
            <a:r>
              <a:rPr lang="de-DE" sz="800" dirty="0" err="1"/>
              <a:t>Stakeholder</a:t>
            </a:r>
            <a:r>
              <a:rPr lang="de-DE" sz="800" dirty="0"/>
              <a:t>)</a:t>
            </a:r>
          </a:p>
          <a:p>
            <a:pPr marL="171450" indent="-171450">
              <a:buFont typeface="Arial"/>
              <a:buChar char="•"/>
            </a:pPr>
            <a:r>
              <a:rPr lang="de-DE" sz="800" dirty="0"/>
              <a:t>5 Forces (Porter)</a:t>
            </a:r>
          </a:p>
          <a:p>
            <a:pPr marL="171450" indent="-171450">
              <a:buFont typeface="Arial"/>
              <a:buChar char="•"/>
            </a:pPr>
            <a:r>
              <a:rPr lang="de-DE" sz="800" dirty="0"/>
              <a:t> </a:t>
            </a:r>
            <a:r>
              <a:rPr lang="de-AT" sz="800" dirty="0" err="1"/>
              <a:t>Wettbewerbsmattrix</a:t>
            </a:r>
            <a:r>
              <a:rPr lang="de-AT" sz="800" dirty="0"/>
              <a:t> (Porter)</a:t>
            </a:r>
            <a:endParaRPr lang="de-DE" sz="800" dirty="0"/>
          </a:p>
        </p:txBody>
      </p:sp>
      <p:sp>
        <p:nvSpPr>
          <p:cNvPr id="16" name="Rechteck 15"/>
          <p:cNvSpPr/>
          <p:nvPr/>
        </p:nvSpPr>
        <p:spPr>
          <a:xfrm>
            <a:off x="5039094" y="6028267"/>
            <a:ext cx="3647706" cy="85873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Textfeld 16"/>
          <p:cNvSpPr txBox="1"/>
          <p:nvPr/>
        </p:nvSpPr>
        <p:spPr>
          <a:xfrm>
            <a:off x="6143269" y="4178595"/>
            <a:ext cx="466794" cy="184666"/>
          </a:xfrm>
          <a:prstGeom prst="rect">
            <a:avLst/>
          </a:prstGeom>
          <a:noFill/>
          <a:ln>
            <a:solidFill>
              <a:schemeClr val="tx1"/>
            </a:solidFill>
          </a:ln>
        </p:spPr>
        <p:txBody>
          <a:bodyPr wrap="none" rtlCol="0">
            <a:spAutoFit/>
          </a:bodyPr>
          <a:lstStyle/>
          <a:p>
            <a:r>
              <a:rPr lang="de-DE" sz="600" b="1" dirty="0"/>
              <a:t>Makro-U</a:t>
            </a:r>
          </a:p>
        </p:txBody>
      </p:sp>
      <p:sp>
        <p:nvSpPr>
          <p:cNvPr id="18" name="Rechteck 17"/>
          <p:cNvSpPr/>
          <p:nvPr/>
        </p:nvSpPr>
        <p:spPr>
          <a:xfrm>
            <a:off x="6675759" y="3202465"/>
            <a:ext cx="774908" cy="171479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20" name="Gerade Verbindung mit Pfeil 19"/>
          <p:cNvCxnSpPr/>
          <p:nvPr/>
        </p:nvCxnSpPr>
        <p:spPr>
          <a:xfrm flipH="1">
            <a:off x="6249473" y="5378924"/>
            <a:ext cx="426286" cy="7230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Gerade Verbindung mit Pfeil 21"/>
          <p:cNvCxnSpPr/>
          <p:nvPr/>
        </p:nvCxnSpPr>
        <p:spPr>
          <a:xfrm>
            <a:off x="7384233" y="4787258"/>
            <a:ext cx="671633" cy="13146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3" name="Bild 22"/>
          <p:cNvPicPr>
            <a:picLocks noChangeAspect="1"/>
          </p:cNvPicPr>
          <p:nvPr/>
        </p:nvPicPr>
        <p:blipFill>
          <a:blip r:embed="rId10"/>
          <a:stretch>
            <a:fillRect/>
          </a:stretch>
        </p:blipFill>
        <p:spPr>
          <a:xfrm>
            <a:off x="4638004" y="5006436"/>
            <a:ext cx="1470776" cy="1021831"/>
          </a:xfrm>
          <a:prstGeom prst="rect">
            <a:avLst/>
          </a:prstGeom>
          <a:ln>
            <a:solidFill>
              <a:schemeClr val="tx1"/>
            </a:solidFill>
          </a:ln>
        </p:spPr>
      </p:pic>
      <p:cxnSp>
        <p:nvCxnSpPr>
          <p:cNvPr id="31" name="Gerade Verbindung mit Pfeil 30"/>
          <p:cNvCxnSpPr/>
          <p:nvPr/>
        </p:nvCxnSpPr>
        <p:spPr>
          <a:xfrm flipH="1">
            <a:off x="6143269" y="5159217"/>
            <a:ext cx="351362" cy="55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870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Management Konzepte im Überblick</a:t>
            </a:r>
          </a:p>
        </p:txBody>
      </p:sp>
      <p:pic>
        <p:nvPicPr>
          <p:cNvPr id="4" name="Bild 3"/>
          <p:cNvPicPr>
            <a:picLocks noChangeAspect="1"/>
          </p:cNvPicPr>
          <p:nvPr/>
        </p:nvPicPr>
        <p:blipFill>
          <a:blip r:embed="rId2"/>
          <a:stretch>
            <a:fillRect/>
          </a:stretch>
        </p:blipFill>
        <p:spPr>
          <a:xfrm>
            <a:off x="220891" y="2006096"/>
            <a:ext cx="3923381" cy="2723876"/>
          </a:xfrm>
          <a:prstGeom prst="rect">
            <a:avLst/>
          </a:prstGeom>
        </p:spPr>
      </p:pic>
      <p:pic>
        <p:nvPicPr>
          <p:cNvPr id="5" name="Bild 4"/>
          <p:cNvPicPr>
            <a:picLocks noChangeAspect="1"/>
          </p:cNvPicPr>
          <p:nvPr/>
        </p:nvPicPr>
        <p:blipFill>
          <a:blip r:embed="rId3"/>
          <a:stretch>
            <a:fillRect/>
          </a:stretch>
        </p:blipFill>
        <p:spPr>
          <a:xfrm>
            <a:off x="4215351" y="2006096"/>
            <a:ext cx="4793087" cy="2723876"/>
          </a:xfrm>
          <a:prstGeom prst="rect">
            <a:avLst/>
          </a:prstGeom>
        </p:spPr>
      </p:pic>
    </p:spTree>
    <p:extLst>
      <p:ext uri="{BB962C8B-B14F-4D97-AF65-F5344CB8AC3E}">
        <p14:creationId xmlns:p14="http://schemas.microsoft.com/office/powerpoint/2010/main" val="2435424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ild 19"/>
          <p:cNvPicPr>
            <a:picLocks noChangeAspect="1"/>
          </p:cNvPicPr>
          <p:nvPr/>
        </p:nvPicPr>
        <p:blipFill>
          <a:blip r:embed="rId2"/>
          <a:stretch>
            <a:fillRect/>
          </a:stretch>
        </p:blipFill>
        <p:spPr>
          <a:xfrm>
            <a:off x="261375" y="550472"/>
            <a:ext cx="3258525" cy="1572690"/>
          </a:xfrm>
          <a:prstGeom prst="rect">
            <a:avLst/>
          </a:prstGeom>
        </p:spPr>
      </p:pic>
      <p:pic>
        <p:nvPicPr>
          <p:cNvPr id="24" name="Bild 23"/>
          <p:cNvPicPr>
            <a:picLocks noChangeAspect="1"/>
          </p:cNvPicPr>
          <p:nvPr/>
        </p:nvPicPr>
        <p:blipFill>
          <a:blip r:embed="rId3"/>
          <a:stretch>
            <a:fillRect/>
          </a:stretch>
        </p:blipFill>
        <p:spPr>
          <a:xfrm>
            <a:off x="251330" y="4290286"/>
            <a:ext cx="4447279" cy="2461654"/>
          </a:xfrm>
          <a:prstGeom prst="rect">
            <a:avLst/>
          </a:prstGeom>
        </p:spPr>
      </p:pic>
      <p:pic>
        <p:nvPicPr>
          <p:cNvPr id="26" name="Bild 25"/>
          <p:cNvPicPr>
            <a:picLocks noChangeAspect="1"/>
          </p:cNvPicPr>
          <p:nvPr/>
        </p:nvPicPr>
        <p:blipFill>
          <a:blip r:embed="rId4"/>
          <a:stretch>
            <a:fillRect/>
          </a:stretch>
        </p:blipFill>
        <p:spPr>
          <a:xfrm>
            <a:off x="5943543" y="4255553"/>
            <a:ext cx="3200457" cy="2461889"/>
          </a:xfrm>
          <a:prstGeom prst="rect">
            <a:avLst/>
          </a:prstGeom>
        </p:spPr>
      </p:pic>
      <p:sp>
        <p:nvSpPr>
          <p:cNvPr id="5" name="Titel 4"/>
          <p:cNvSpPr>
            <a:spLocks noGrp="1"/>
          </p:cNvSpPr>
          <p:nvPr>
            <p:ph type="title"/>
          </p:nvPr>
        </p:nvSpPr>
        <p:spPr>
          <a:xfrm>
            <a:off x="457200" y="15655"/>
            <a:ext cx="8229600" cy="535163"/>
          </a:xfrm>
        </p:spPr>
        <p:txBody>
          <a:bodyPr>
            <a:normAutofit fontScale="90000"/>
          </a:bodyPr>
          <a:lstStyle/>
          <a:p>
            <a:r>
              <a:rPr lang="de-DE" dirty="0"/>
              <a:t>Flugzeuge vom Fließband: Airbus</a:t>
            </a:r>
          </a:p>
        </p:txBody>
      </p:sp>
      <p:pic>
        <p:nvPicPr>
          <p:cNvPr id="2" name="Grafik 1">
            <a:extLst>
              <a:ext uri="{FF2B5EF4-FFF2-40B4-BE49-F238E27FC236}">
                <a16:creationId xmlns:a16="http://schemas.microsoft.com/office/drawing/2014/main" id="{C2DEFC19-3C6B-714D-BC62-A02CDCFA6A68}"/>
              </a:ext>
            </a:extLst>
          </p:cNvPr>
          <p:cNvPicPr>
            <a:picLocks noChangeAspect="1"/>
          </p:cNvPicPr>
          <p:nvPr/>
        </p:nvPicPr>
        <p:blipFill>
          <a:blip r:embed="rId5"/>
          <a:stretch>
            <a:fillRect/>
          </a:stretch>
        </p:blipFill>
        <p:spPr>
          <a:xfrm>
            <a:off x="3632388" y="550472"/>
            <a:ext cx="2156190" cy="1587892"/>
          </a:xfrm>
          <a:prstGeom prst="rect">
            <a:avLst/>
          </a:prstGeom>
        </p:spPr>
      </p:pic>
      <p:pic>
        <p:nvPicPr>
          <p:cNvPr id="4" name="Grafik 3">
            <a:extLst>
              <a:ext uri="{FF2B5EF4-FFF2-40B4-BE49-F238E27FC236}">
                <a16:creationId xmlns:a16="http://schemas.microsoft.com/office/drawing/2014/main" id="{9BAE5881-1091-7941-80CC-AB6D35CBCD78}"/>
              </a:ext>
            </a:extLst>
          </p:cNvPr>
          <p:cNvPicPr>
            <a:picLocks noChangeAspect="1"/>
          </p:cNvPicPr>
          <p:nvPr/>
        </p:nvPicPr>
        <p:blipFill>
          <a:blip r:embed="rId6"/>
          <a:stretch>
            <a:fillRect/>
          </a:stretch>
        </p:blipFill>
        <p:spPr>
          <a:xfrm>
            <a:off x="3372202" y="2352849"/>
            <a:ext cx="2528864" cy="1689364"/>
          </a:xfrm>
          <a:prstGeom prst="rect">
            <a:avLst/>
          </a:prstGeom>
        </p:spPr>
      </p:pic>
      <p:pic>
        <p:nvPicPr>
          <p:cNvPr id="6" name="Grafik 5">
            <a:extLst>
              <a:ext uri="{FF2B5EF4-FFF2-40B4-BE49-F238E27FC236}">
                <a16:creationId xmlns:a16="http://schemas.microsoft.com/office/drawing/2014/main" id="{E42A0944-4E95-0B4F-A387-DBA58FB2629F}"/>
              </a:ext>
            </a:extLst>
          </p:cNvPr>
          <p:cNvPicPr>
            <a:picLocks noChangeAspect="1"/>
          </p:cNvPicPr>
          <p:nvPr/>
        </p:nvPicPr>
        <p:blipFill>
          <a:blip r:embed="rId7"/>
          <a:stretch>
            <a:fillRect/>
          </a:stretch>
        </p:blipFill>
        <p:spPr>
          <a:xfrm>
            <a:off x="5901066" y="473509"/>
            <a:ext cx="3129244" cy="1587892"/>
          </a:xfrm>
          <a:prstGeom prst="rect">
            <a:avLst/>
          </a:prstGeom>
        </p:spPr>
      </p:pic>
      <p:pic>
        <p:nvPicPr>
          <p:cNvPr id="7" name="Grafik 6">
            <a:extLst>
              <a:ext uri="{FF2B5EF4-FFF2-40B4-BE49-F238E27FC236}">
                <a16:creationId xmlns:a16="http://schemas.microsoft.com/office/drawing/2014/main" id="{720C9191-3BA1-3F41-96A4-9110D278C405}"/>
              </a:ext>
            </a:extLst>
          </p:cNvPr>
          <p:cNvPicPr>
            <a:picLocks noChangeAspect="1"/>
          </p:cNvPicPr>
          <p:nvPr/>
        </p:nvPicPr>
        <p:blipFill>
          <a:blip r:embed="rId8"/>
          <a:stretch>
            <a:fillRect/>
          </a:stretch>
        </p:blipFill>
        <p:spPr>
          <a:xfrm>
            <a:off x="251330" y="2298862"/>
            <a:ext cx="2805728" cy="1761737"/>
          </a:xfrm>
          <a:prstGeom prst="rect">
            <a:avLst/>
          </a:prstGeom>
        </p:spPr>
      </p:pic>
      <p:pic>
        <p:nvPicPr>
          <p:cNvPr id="11" name="Bild 13">
            <a:extLst>
              <a:ext uri="{FF2B5EF4-FFF2-40B4-BE49-F238E27FC236}">
                <a16:creationId xmlns:a16="http://schemas.microsoft.com/office/drawing/2014/main" id="{175A39FB-F5DD-584D-84FF-6D9395D54E9B}"/>
              </a:ext>
            </a:extLst>
          </p:cNvPr>
          <p:cNvPicPr>
            <a:picLocks noChangeAspect="1"/>
          </p:cNvPicPr>
          <p:nvPr/>
        </p:nvPicPr>
        <p:blipFill>
          <a:blip r:embed="rId9"/>
          <a:stretch>
            <a:fillRect/>
          </a:stretch>
        </p:blipFill>
        <p:spPr>
          <a:xfrm>
            <a:off x="6216209" y="2234717"/>
            <a:ext cx="2676461" cy="1876138"/>
          </a:xfrm>
          <a:prstGeom prst="rect">
            <a:avLst/>
          </a:prstGeom>
        </p:spPr>
      </p:pic>
    </p:spTree>
    <p:extLst>
      <p:ext uri="{BB962C8B-B14F-4D97-AF65-F5344CB8AC3E}">
        <p14:creationId xmlns:p14="http://schemas.microsoft.com/office/powerpoint/2010/main" val="7602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36307" y="45169"/>
            <a:ext cx="8636180" cy="811231"/>
          </a:xfrm>
          <a:ln>
            <a:solidFill>
              <a:schemeClr val="tx1"/>
            </a:solidFill>
          </a:ln>
        </p:spPr>
        <p:txBody>
          <a:bodyPr>
            <a:normAutofit fontScale="90000"/>
          </a:bodyPr>
          <a:lstStyle/>
          <a:p>
            <a:pPr algn="l"/>
            <a:r>
              <a:rPr lang="de-DE" sz="2800" dirty="0"/>
              <a:t>Managementkonzept: Scientific Management &gt; </a:t>
            </a:r>
            <a:r>
              <a:rPr lang="de-DE" sz="2800" b="1" dirty="0"/>
              <a:t>Ford &amp; Taylor </a:t>
            </a:r>
            <a:br>
              <a:rPr lang="de-AT" sz="2800" b="1" dirty="0"/>
            </a:br>
            <a:r>
              <a:rPr lang="de-DE" sz="2800" dirty="0"/>
              <a:t> Organisierte Kontrolle der Arbeiter</a:t>
            </a:r>
          </a:p>
        </p:txBody>
      </p:sp>
      <p:sp>
        <p:nvSpPr>
          <p:cNvPr id="6" name="Textfeld 5"/>
          <p:cNvSpPr txBox="1"/>
          <p:nvPr/>
        </p:nvSpPr>
        <p:spPr>
          <a:xfrm>
            <a:off x="236307" y="911614"/>
            <a:ext cx="8636180" cy="1015663"/>
          </a:xfrm>
          <a:prstGeom prst="rect">
            <a:avLst/>
          </a:prstGeom>
          <a:noFill/>
          <a:ln>
            <a:solidFill>
              <a:schemeClr val="tx1"/>
            </a:solidFill>
          </a:ln>
        </p:spPr>
        <p:txBody>
          <a:bodyPr wrap="square" rtlCol="0">
            <a:spAutoFit/>
          </a:bodyPr>
          <a:lstStyle/>
          <a:p>
            <a:endParaRPr lang="de-DE" sz="1000" dirty="0"/>
          </a:p>
          <a:p>
            <a:endParaRPr lang="de-DE" sz="1000" dirty="0"/>
          </a:p>
          <a:p>
            <a:endParaRPr lang="de-DE" sz="1000" dirty="0"/>
          </a:p>
          <a:p>
            <a:endParaRPr lang="de-DE" sz="1000" dirty="0"/>
          </a:p>
          <a:p>
            <a:endParaRPr lang="de-DE" sz="1000" dirty="0"/>
          </a:p>
          <a:p>
            <a:endParaRPr lang="de-DE" sz="1000" dirty="0"/>
          </a:p>
        </p:txBody>
      </p:sp>
      <p:sp>
        <p:nvSpPr>
          <p:cNvPr id="7" name="Textfeld 6"/>
          <p:cNvSpPr txBox="1"/>
          <p:nvPr/>
        </p:nvSpPr>
        <p:spPr>
          <a:xfrm>
            <a:off x="236307" y="1927277"/>
            <a:ext cx="8636180" cy="1477328"/>
          </a:xfrm>
          <a:prstGeom prst="rect">
            <a:avLst/>
          </a:prstGeom>
          <a:noFill/>
          <a:ln>
            <a:solidFill>
              <a:schemeClr val="tx1"/>
            </a:solidFill>
          </a:ln>
        </p:spPr>
        <p:txBody>
          <a:bodyPr wrap="square" rtlCol="0">
            <a:spAutoFit/>
          </a:bodyPr>
          <a:lstStyle/>
          <a:p>
            <a:r>
              <a:rPr lang="de-DE" sz="1000" b="1" dirty="0"/>
              <a:t>Pioniere: </a:t>
            </a:r>
          </a:p>
          <a:p>
            <a:r>
              <a:rPr lang="de-DE" sz="1000" dirty="0"/>
              <a:t>Frederick Taylor</a:t>
            </a:r>
          </a:p>
          <a:p>
            <a:endParaRPr lang="de-DE" sz="1000" dirty="0"/>
          </a:p>
          <a:p>
            <a:endParaRPr lang="de-DE" sz="1000" dirty="0"/>
          </a:p>
          <a:p>
            <a:r>
              <a:rPr lang="de-DE" sz="1000" dirty="0"/>
              <a:t>Umsetzung</a:t>
            </a:r>
          </a:p>
          <a:p>
            <a:r>
              <a:rPr lang="de-DE" sz="1000" dirty="0"/>
              <a:t>Henry Ford</a:t>
            </a:r>
          </a:p>
          <a:p>
            <a:endParaRPr lang="de-DE" sz="1000" dirty="0"/>
          </a:p>
          <a:p>
            <a:endParaRPr lang="de-DE" sz="1000" dirty="0"/>
          </a:p>
          <a:p>
            <a:endParaRPr lang="de-DE" sz="1000" dirty="0"/>
          </a:p>
        </p:txBody>
      </p:sp>
      <p:pic>
        <p:nvPicPr>
          <p:cNvPr id="8" name="Bild 7"/>
          <p:cNvPicPr>
            <a:picLocks noChangeAspect="1"/>
          </p:cNvPicPr>
          <p:nvPr/>
        </p:nvPicPr>
        <p:blipFill>
          <a:blip r:embed="rId2"/>
          <a:stretch>
            <a:fillRect/>
          </a:stretch>
        </p:blipFill>
        <p:spPr>
          <a:xfrm>
            <a:off x="1417389" y="2092919"/>
            <a:ext cx="1730319" cy="1193496"/>
          </a:xfrm>
          <a:prstGeom prst="rect">
            <a:avLst/>
          </a:prstGeom>
        </p:spPr>
      </p:pic>
      <p:pic>
        <p:nvPicPr>
          <p:cNvPr id="9" name="Bild 8"/>
          <p:cNvPicPr>
            <a:picLocks noChangeAspect="1"/>
          </p:cNvPicPr>
          <p:nvPr/>
        </p:nvPicPr>
        <p:blipFill>
          <a:blip r:embed="rId3"/>
          <a:stretch>
            <a:fillRect/>
          </a:stretch>
        </p:blipFill>
        <p:spPr>
          <a:xfrm>
            <a:off x="3693300" y="2092918"/>
            <a:ext cx="2553105" cy="1311687"/>
          </a:xfrm>
          <a:prstGeom prst="rect">
            <a:avLst/>
          </a:prstGeom>
        </p:spPr>
      </p:pic>
      <p:sp>
        <p:nvSpPr>
          <p:cNvPr id="10" name="Textfeld 9"/>
          <p:cNvSpPr txBox="1"/>
          <p:nvPr/>
        </p:nvSpPr>
        <p:spPr>
          <a:xfrm>
            <a:off x="6264081" y="1962976"/>
            <a:ext cx="2608406" cy="1477328"/>
          </a:xfrm>
          <a:prstGeom prst="rect">
            <a:avLst/>
          </a:prstGeom>
          <a:noFill/>
        </p:spPr>
        <p:txBody>
          <a:bodyPr wrap="none" rtlCol="0">
            <a:spAutoFit/>
          </a:bodyPr>
          <a:lstStyle/>
          <a:p>
            <a:r>
              <a:rPr lang="de-DE" sz="1000" dirty="0"/>
              <a:t>Taylor arbeitete für Ford</a:t>
            </a:r>
          </a:p>
          <a:p>
            <a:r>
              <a:rPr lang="de-DE" sz="1000" dirty="0"/>
              <a:t>Produktionszeit für 1 Model T</a:t>
            </a:r>
          </a:p>
          <a:p>
            <a:r>
              <a:rPr lang="de-DE" sz="1000" dirty="0"/>
              <a:t>Konnte verringert werden auf </a:t>
            </a:r>
          </a:p>
          <a:p>
            <a:r>
              <a:rPr lang="de-DE" sz="1000" dirty="0"/>
              <a:t>93 Minuten</a:t>
            </a:r>
          </a:p>
          <a:p>
            <a:endParaRPr lang="de-DE" sz="1000" dirty="0"/>
          </a:p>
          <a:p>
            <a:r>
              <a:rPr lang="de-DE" sz="1000" dirty="0"/>
              <a:t>Ford verdoppelte die Löhne seiner Mitarbeiter</a:t>
            </a:r>
          </a:p>
          <a:p>
            <a:pPr marL="171450" indent="-171450">
              <a:buFont typeface="Arial"/>
              <a:buChar char="•"/>
            </a:pPr>
            <a:r>
              <a:rPr lang="de-DE" sz="1000" dirty="0"/>
              <a:t>Steigende Kaufkraft &gt; steigende Nachfrage</a:t>
            </a:r>
          </a:p>
          <a:p>
            <a:pPr marL="171450" indent="-171450">
              <a:buFont typeface="Arial"/>
              <a:buChar char="•"/>
            </a:pPr>
            <a:r>
              <a:rPr lang="de-DE" sz="1000" dirty="0"/>
              <a:t>Steigender Absatz</a:t>
            </a:r>
          </a:p>
          <a:p>
            <a:pPr marL="171450" indent="-171450">
              <a:buFont typeface="Arial"/>
              <a:buChar char="•"/>
            </a:pPr>
            <a:r>
              <a:rPr lang="de-DE" sz="1000" dirty="0"/>
              <a:t>(Fordismus)</a:t>
            </a:r>
          </a:p>
        </p:txBody>
      </p:sp>
      <p:sp>
        <p:nvSpPr>
          <p:cNvPr id="11" name="Textfeld 10"/>
          <p:cNvSpPr txBox="1"/>
          <p:nvPr/>
        </p:nvSpPr>
        <p:spPr>
          <a:xfrm>
            <a:off x="236307" y="3386200"/>
            <a:ext cx="8636180" cy="3323987"/>
          </a:xfrm>
          <a:prstGeom prst="rect">
            <a:avLst/>
          </a:prstGeom>
          <a:noFill/>
          <a:ln>
            <a:solidFill>
              <a:schemeClr val="tx1"/>
            </a:solidFill>
          </a:ln>
        </p:spPr>
        <p:txBody>
          <a:bodyPr wrap="square" rtlCol="0">
            <a:spAutoFit/>
          </a:bodyPr>
          <a:lstStyle/>
          <a:p>
            <a:r>
              <a:rPr lang="de-DE" sz="1000" b="1" dirty="0"/>
              <a:t>Aktuelle Beispiele:</a:t>
            </a:r>
          </a:p>
          <a:p>
            <a:r>
              <a:rPr lang="de-DE" sz="1000" dirty="0"/>
              <a:t>Fließfertigung KFZ Branche (VW) / Airline Branche (Airbus)</a:t>
            </a:r>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p:txBody>
      </p:sp>
      <p:pic>
        <p:nvPicPr>
          <p:cNvPr id="12" name="Bild 11"/>
          <p:cNvPicPr>
            <a:picLocks noChangeAspect="1"/>
          </p:cNvPicPr>
          <p:nvPr/>
        </p:nvPicPr>
        <p:blipFill>
          <a:blip r:embed="rId4"/>
          <a:stretch>
            <a:fillRect/>
          </a:stretch>
        </p:blipFill>
        <p:spPr>
          <a:xfrm>
            <a:off x="1417389" y="3727512"/>
            <a:ext cx="1298446" cy="791396"/>
          </a:xfrm>
          <a:prstGeom prst="rect">
            <a:avLst/>
          </a:prstGeom>
        </p:spPr>
      </p:pic>
      <p:pic>
        <p:nvPicPr>
          <p:cNvPr id="13" name="Bild 12"/>
          <p:cNvPicPr>
            <a:picLocks noChangeAspect="1"/>
          </p:cNvPicPr>
          <p:nvPr/>
        </p:nvPicPr>
        <p:blipFill>
          <a:blip r:embed="rId5"/>
          <a:stretch>
            <a:fillRect/>
          </a:stretch>
        </p:blipFill>
        <p:spPr>
          <a:xfrm>
            <a:off x="3583116" y="3510980"/>
            <a:ext cx="1420382" cy="685531"/>
          </a:xfrm>
          <a:prstGeom prst="rect">
            <a:avLst/>
          </a:prstGeom>
        </p:spPr>
      </p:pic>
      <p:pic>
        <p:nvPicPr>
          <p:cNvPr id="14" name="Bild 13"/>
          <p:cNvPicPr>
            <a:picLocks noChangeAspect="1"/>
          </p:cNvPicPr>
          <p:nvPr/>
        </p:nvPicPr>
        <p:blipFill>
          <a:blip r:embed="rId6"/>
          <a:stretch>
            <a:fillRect/>
          </a:stretch>
        </p:blipFill>
        <p:spPr>
          <a:xfrm>
            <a:off x="5482479" y="3444099"/>
            <a:ext cx="1527851" cy="1191246"/>
          </a:xfrm>
          <a:prstGeom prst="rect">
            <a:avLst/>
          </a:prstGeom>
        </p:spPr>
      </p:pic>
      <p:pic>
        <p:nvPicPr>
          <p:cNvPr id="15" name="Bild 14"/>
          <p:cNvPicPr>
            <a:picLocks noChangeAspect="1"/>
          </p:cNvPicPr>
          <p:nvPr/>
        </p:nvPicPr>
        <p:blipFill>
          <a:blip r:embed="rId7"/>
          <a:stretch>
            <a:fillRect/>
          </a:stretch>
        </p:blipFill>
        <p:spPr>
          <a:xfrm>
            <a:off x="7128079" y="3444098"/>
            <a:ext cx="1548622" cy="1191247"/>
          </a:xfrm>
          <a:prstGeom prst="rect">
            <a:avLst/>
          </a:prstGeom>
        </p:spPr>
      </p:pic>
      <p:pic>
        <p:nvPicPr>
          <p:cNvPr id="16" name="Bild 15"/>
          <p:cNvPicPr>
            <a:picLocks noChangeAspect="1"/>
          </p:cNvPicPr>
          <p:nvPr/>
        </p:nvPicPr>
        <p:blipFill>
          <a:blip r:embed="rId8"/>
          <a:stretch>
            <a:fillRect/>
          </a:stretch>
        </p:blipFill>
        <p:spPr>
          <a:xfrm>
            <a:off x="4293307" y="3923544"/>
            <a:ext cx="1017902" cy="609716"/>
          </a:xfrm>
          <a:prstGeom prst="rect">
            <a:avLst/>
          </a:prstGeom>
        </p:spPr>
      </p:pic>
      <p:pic>
        <p:nvPicPr>
          <p:cNvPr id="17" name="Bild 16"/>
          <p:cNvPicPr>
            <a:picLocks noChangeAspect="1"/>
          </p:cNvPicPr>
          <p:nvPr/>
        </p:nvPicPr>
        <p:blipFill>
          <a:blip r:embed="rId9"/>
          <a:stretch>
            <a:fillRect/>
          </a:stretch>
        </p:blipFill>
        <p:spPr>
          <a:xfrm>
            <a:off x="405743" y="4635345"/>
            <a:ext cx="3287557" cy="1755678"/>
          </a:xfrm>
          <a:prstGeom prst="rect">
            <a:avLst/>
          </a:prstGeom>
        </p:spPr>
      </p:pic>
      <p:sp>
        <p:nvSpPr>
          <p:cNvPr id="19" name="Textfeld 18"/>
          <p:cNvSpPr txBox="1"/>
          <p:nvPr/>
        </p:nvSpPr>
        <p:spPr>
          <a:xfrm>
            <a:off x="3963949" y="4549060"/>
            <a:ext cx="4600264" cy="1261884"/>
          </a:xfrm>
          <a:prstGeom prst="rect">
            <a:avLst/>
          </a:prstGeom>
          <a:noFill/>
        </p:spPr>
        <p:txBody>
          <a:bodyPr wrap="square" rtlCol="0">
            <a:spAutoFit/>
          </a:bodyPr>
          <a:lstStyle/>
          <a:p>
            <a:r>
              <a:rPr lang="de-DE" sz="1000" dirty="0"/>
              <a:t>Die einzelnen Arbeitsschritte in der Fabrik werden nicht mehr von vorprogrammieren Maschinen erledigt, sondern das Werkstück organisiert selbst seine Herstellung und alle Abläufe rundherum. In die einzelnen Fertigungsschritte werden zugleich kaufmännische Aufgaben und Prozesse integriert. Neben der Fertigung gehören Mobilität, Gesundheit sowie Klima und Energie zu den strategisch wichtigsten Anwendungsfeldern von Industrie 4.0.</a:t>
            </a:r>
          </a:p>
          <a:p>
            <a:r>
              <a:rPr lang="de-DE" sz="800" dirty="0">
                <a:hlinkClick r:id="rId10"/>
              </a:rPr>
              <a:t>https://kurier.at/wirtschaft/was-heisst-eigentlich-industrie-4-0/139.626.631</a:t>
            </a:r>
            <a:endParaRPr lang="de-DE" sz="800" dirty="0"/>
          </a:p>
          <a:p>
            <a:endParaRPr lang="de-DE" sz="800" dirty="0"/>
          </a:p>
        </p:txBody>
      </p:sp>
      <p:sp>
        <p:nvSpPr>
          <p:cNvPr id="21" name="Textfeld 20"/>
          <p:cNvSpPr txBox="1"/>
          <p:nvPr/>
        </p:nvSpPr>
        <p:spPr>
          <a:xfrm>
            <a:off x="4293307" y="5634361"/>
            <a:ext cx="1340432" cy="861774"/>
          </a:xfrm>
          <a:prstGeom prst="rect">
            <a:avLst/>
          </a:prstGeom>
          <a:noFill/>
        </p:spPr>
        <p:txBody>
          <a:bodyPr wrap="none" rtlCol="0">
            <a:spAutoFit/>
          </a:bodyPr>
          <a:lstStyle/>
          <a:p>
            <a:r>
              <a:rPr lang="de-DE" sz="1000" dirty="0"/>
              <a:t>Chancen:</a:t>
            </a:r>
          </a:p>
          <a:p>
            <a:pPr marL="171450" indent="-171450">
              <a:buFontTx/>
              <a:buChar char="-"/>
            </a:pPr>
            <a:r>
              <a:rPr lang="de-DE" sz="1000" dirty="0"/>
              <a:t>Innovationstreiber</a:t>
            </a:r>
          </a:p>
          <a:p>
            <a:pPr marL="171450" indent="-171450">
              <a:buFontTx/>
              <a:buChar char="-"/>
            </a:pPr>
            <a:r>
              <a:rPr lang="de-DE" sz="1000" dirty="0"/>
              <a:t>Investitionen</a:t>
            </a:r>
          </a:p>
          <a:p>
            <a:pPr marL="171450" indent="-171450">
              <a:buFontTx/>
              <a:buChar char="-"/>
            </a:pPr>
            <a:r>
              <a:rPr lang="de-DE" sz="1000" dirty="0"/>
              <a:t>Effizienzsteigerung</a:t>
            </a:r>
          </a:p>
          <a:p>
            <a:pPr marL="171450" indent="-171450">
              <a:buFontTx/>
              <a:buChar char="-"/>
            </a:pPr>
            <a:r>
              <a:rPr lang="de-DE" sz="1000" dirty="0"/>
              <a:t>Individualisierung</a:t>
            </a:r>
          </a:p>
        </p:txBody>
      </p:sp>
      <p:sp>
        <p:nvSpPr>
          <p:cNvPr id="22" name="Textfeld 21"/>
          <p:cNvSpPr txBox="1"/>
          <p:nvPr/>
        </p:nvSpPr>
        <p:spPr>
          <a:xfrm>
            <a:off x="6246405" y="5648545"/>
            <a:ext cx="1351652" cy="861774"/>
          </a:xfrm>
          <a:prstGeom prst="rect">
            <a:avLst/>
          </a:prstGeom>
          <a:noFill/>
        </p:spPr>
        <p:txBody>
          <a:bodyPr wrap="none" rtlCol="0">
            <a:spAutoFit/>
          </a:bodyPr>
          <a:lstStyle/>
          <a:p>
            <a:r>
              <a:rPr lang="de-DE" sz="1000" dirty="0"/>
              <a:t>Risiken</a:t>
            </a:r>
          </a:p>
          <a:p>
            <a:pPr marL="171450" indent="-171450">
              <a:buFont typeface="Arial"/>
              <a:buChar char="•"/>
            </a:pPr>
            <a:r>
              <a:rPr lang="de-DE" sz="1000" dirty="0"/>
              <a:t>Jobkiller</a:t>
            </a:r>
          </a:p>
          <a:p>
            <a:pPr marL="171450" indent="-171450">
              <a:buFont typeface="Arial"/>
              <a:buChar char="•"/>
            </a:pPr>
            <a:r>
              <a:rPr lang="de-DE" sz="1000" dirty="0"/>
              <a:t>Monopole</a:t>
            </a:r>
          </a:p>
          <a:p>
            <a:pPr marL="171450" indent="-171450">
              <a:buFont typeface="Arial"/>
              <a:buChar char="•"/>
            </a:pPr>
            <a:r>
              <a:rPr lang="de-DE" sz="1000" dirty="0"/>
              <a:t>Datenschutz</a:t>
            </a:r>
          </a:p>
          <a:p>
            <a:pPr marL="171450" indent="-171450">
              <a:buFont typeface="Arial"/>
              <a:buChar char="•"/>
            </a:pPr>
            <a:r>
              <a:rPr lang="de-DE" sz="1000" dirty="0"/>
              <a:t>Rechtsunsicherheit</a:t>
            </a:r>
          </a:p>
        </p:txBody>
      </p:sp>
      <p:sp>
        <p:nvSpPr>
          <p:cNvPr id="23" name="Textfeld 22"/>
          <p:cNvSpPr txBox="1"/>
          <p:nvPr/>
        </p:nvSpPr>
        <p:spPr>
          <a:xfrm>
            <a:off x="229197" y="6466056"/>
            <a:ext cx="8643290" cy="246221"/>
          </a:xfrm>
          <a:prstGeom prst="rect">
            <a:avLst/>
          </a:prstGeom>
          <a:noFill/>
        </p:spPr>
        <p:txBody>
          <a:bodyPr wrap="square" rtlCol="0">
            <a:spAutoFit/>
          </a:bodyPr>
          <a:lstStyle/>
          <a:p>
            <a:r>
              <a:rPr lang="de-DE" sz="1000" b="1" dirty="0"/>
              <a:t>Begründung für Beispiele</a:t>
            </a:r>
            <a:r>
              <a:rPr lang="de-DE" sz="1000" dirty="0"/>
              <a:t>: Anwendung Prinzipien von Taylor und Ford, Airbus 320 wurde zu einem Massenprodukt und in der Folge das meistverkaufte Zivilflugzeug</a:t>
            </a:r>
          </a:p>
        </p:txBody>
      </p:sp>
      <p:sp>
        <p:nvSpPr>
          <p:cNvPr id="2" name="Textfeld 1"/>
          <p:cNvSpPr txBox="1"/>
          <p:nvPr/>
        </p:nvSpPr>
        <p:spPr>
          <a:xfrm>
            <a:off x="341824" y="911614"/>
            <a:ext cx="8422961" cy="1015663"/>
          </a:xfrm>
          <a:prstGeom prst="rect">
            <a:avLst/>
          </a:prstGeom>
          <a:noFill/>
        </p:spPr>
        <p:txBody>
          <a:bodyPr wrap="none" rtlCol="0">
            <a:spAutoFit/>
          </a:bodyPr>
          <a:lstStyle/>
          <a:p>
            <a:r>
              <a:rPr lang="de-DE" sz="1000" b="1" dirty="0"/>
              <a:t>Definition/Ziel/Anlass / Fokusfrage: </a:t>
            </a:r>
            <a:r>
              <a:rPr lang="de-DE" sz="1000" dirty="0"/>
              <a:t>Scientific (wissenschaftliches) Management mit dem </a:t>
            </a:r>
            <a:r>
              <a:rPr lang="de-DE" sz="1000" b="1" dirty="0"/>
              <a:t>Ziel</a:t>
            </a:r>
            <a:r>
              <a:rPr lang="de-DE" sz="1000" dirty="0"/>
              <a:t> die Produktivität zu erhöhen durch wissenschaftliche Methode. </a:t>
            </a:r>
          </a:p>
          <a:p>
            <a:pPr marL="285750" indent="-285750">
              <a:buFont typeface="Arial"/>
              <a:buChar char="•"/>
            </a:pPr>
            <a:r>
              <a:rPr lang="de-DE" sz="1000" dirty="0"/>
              <a:t>Trennung von Planung und Ausführung</a:t>
            </a:r>
          </a:p>
          <a:p>
            <a:pPr marL="285750" indent="-285750">
              <a:buFont typeface="Arial"/>
              <a:buChar char="•"/>
            </a:pPr>
            <a:r>
              <a:rPr lang="de-DE" sz="1000" dirty="0"/>
              <a:t>Zeitstudien und Ermittlung von Vorgabezeiten</a:t>
            </a:r>
          </a:p>
          <a:p>
            <a:r>
              <a:rPr lang="de-DE" sz="1000" dirty="0"/>
              <a:t>Anwendung vor allem bei der Massenproduktion z.B. KFZ</a:t>
            </a:r>
          </a:p>
          <a:p>
            <a:r>
              <a:rPr lang="de-DE" sz="1000" b="1" dirty="0"/>
              <a:t>Anlass:  </a:t>
            </a:r>
            <a:r>
              <a:rPr lang="de-DE" sz="1000" dirty="0"/>
              <a:t>Industrieelle Produktion, Menschenbild: Menschen müssen zur Arbeit gezwungen werden, Steigender Bedarf nach Konsumgütern</a:t>
            </a:r>
          </a:p>
          <a:p>
            <a:r>
              <a:rPr lang="de-DE" sz="1000" b="1" dirty="0"/>
              <a:t>Frage im Fokus: </a:t>
            </a:r>
            <a:r>
              <a:rPr lang="de-DE" sz="1000" dirty="0"/>
              <a:t>Wie kann die Produktivität von Arbeiterinnen &amp; Arbeitern erhöht werden? Wie kann sich die Masse an Konsumenten die Produkte leisten?</a:t>
            </a:r>
            <a:endParaRPr lang="de-DE" sz="1000" b="1" dirty="0"/>
          </a:p>
        </p:txBody>
      </p:sp>
    </p:spTree>
    <p:extLst>
      <p:ext uri="{BB962C8B-B14F-4D97-AF65-F5344CB8AC3E}">
        <p14:creationId xmlns:p14="http://schemas.microsoft.com/office/powerpoint/2010/main" val="251983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1" grpId="0"/>
      <p:bldP spid="22"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36307" y="45169"/>
            <a:ext cx="8636180" cy="811231"/>
          </a:xfrm>
          <a:ln>
            <a:solidFill>
              <a:schemeClr val="tx1"/>
            </a:solidFill>
          </a:ln>
        </p:spPr>
        <p:txBody>
          <a:bodyPr>
            <a:normAutofit fontScale="90000"/>
          </a:bodyPr>
          <a:lstStyle/>
          <a:p>
            <a:pPr algn="l"/>
            <a:r>
              <a:rPr lang="de-DE" sz="2800" dirty="0"/>
              <a:t>Managementkonzept: „Management </a:t>
            </a:r>
            <a:r>
              <a:rPr lang="de-DE" sz="2800" dirty="0" err="1"/>
              <a:t>by</a:t>
            </a:r>
            <a:r>
              <a:rPr lang="de-DE" sz="2800" dirty="0"/>
              <a:t> </a:t>
            </a:r>
            <a:r>
              <a:rPr lang="de-DE" sz="2800" dirty="0" err="1"/>
              <a:t>Objective</a:t>
            </a:r>
            <a:r>
              <a:rPr lang="de-DE" sz="2800" dirty="0"/>
              <a:t>“ </a:t>
            </a:r>
            <a:br>
              <a:rPr lang="de-DE" sz="2800" dirty="0"/>
            </a:br>
            <a:endParaRPr lang="de-DE" sz="2800" dirty="0"/>
          </a:p>
        </p:txBody>
      </p:sp>
      <p:sp>
        <p:nvSpPr>
          <p:cNvPr id="6" name="Textfeld 5"/>
          <p:cNvSpPr txBox="1"/>
          <p:nvPr/>
        </p:nvSpPr>
        <p:spPr>
          <a:xfrm>
            <a:off x="236307" y="911614"/>
            <a:ext cx="8636180" cy="1015663"/>
          </a:xfrm>
          <a:prstGeom prst="rect">
            <a:avLst/>
          </a:prstGeom>
          <a:noFill/>
          <a:ln>
            <a:solidFill>
              <a:schemeClr val="tx1"/>
            </a:solidFill>
          </a:ln>
        </p:spPr>
        <p:txBody>
          <a:bodyPr wrap="square" rtlCol="0">
            <a:spAutoFit/>
          </a:bodyPr>
          <a:lstStyle/>
          <a:p>
            <a:r>
              <a:rPr lang="de-DE" sz="1000" b="1" dirty="0"/>
              <a:t>Definition/Ziel/Anlass / Fokusfrage:</a:t>
            </a:r>
          </a:p>
          <a:p>
            <a:endParaRPr lang="de-DE" sz="1000" b="1" dirty="0"/>
          </a:p>
          <a:p>
            <a:endParaRPr lang="de-DE" sz="1000" b="1" dirty="0"/>
          </a:p>
          <a:p>
            <a:endParaRPr lang="de-DE" sz="1000" b="1" dirty="0"/>
          </a:p>
          <a:p>
            <a:endParaRPr lang="de-DE" sz="1000" b="1" dirty="0"/>
          </a:p>
          <a:p>
            <a:endParaRPr lang="de-DE" sz="1000" dirty="0"/>
          </a:p>
        </p:txBody>
      </p:sp>
      <p:sp>
        <p:nvSpPr>
          <p:cNvPr id="7" name="Textfeld 6"/>
          <p:cNvSpPr txBox="1"/>
          <p:nvPr/>
        </p:nvSpPr>
        <p:spPr>
          <a:xfrm>
            <a:off x="236307" y="1927277"/>
            <a:ext cx="8636180" cy="1477328"/>
          </a:xfrm>
          <a:prstGeom prst="rect">
            <a:avLst/>
          </a:prstGeom>
          <a:noFill/>
          <a:ln>
            <a:solidFill>
              <a:schemeClr val="tx1"/>
            </a:solidFill>
          </a:ln>
        </p:spPr>
        <p:txBody>
          <a:bodyPr wrap="square" rtlCol="0">
            <a:spAutoFit/>
          </a:bodyPr>
          <a:lstStyle/>
          <a:p>
            <a:r>
              <a:rPr lang="de-DE" sz="1000" b="1" dirty="0"/>
              <a:t>Pioniere:  </a:t>
            </a:r>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p:txBody>
      </p:sp>
      <p:sp>
        <p:nvSpPr>
          <p:cNvPr id="11" name="Textfeld 10"/>
          <p:cNvSpPr txBox="1"/>
          <p:nvPr/>
        </p:nvSpPr>
        <p:spPr>
          <a:xfrm>
            <a:off x="236307" y="3386200"/>
            <a:ext cx="8636180" cy="3323987"/>
          </a:xfrm>
          <a:prstGeom prst="rect">
            <a:avLst/>
          </a:prstGeom>
          <a:noFill/>
          <a:ln>
            <a:solidFill>
              <a:schemeClr val="tx1"/>
            </a:solidFill>
          </a:ln>
        </p:spPr>
        <p:txBody>
          <a:bodyPr wrap="square" rtlCol="0">
            <a:spAutoFit/>
          </a:bodyPr>
          <a:lstStyle/>
          <a:p>
            <a:r>
              <a:rPr lang="de-DE" sz="1000" b="1" dirty="0"/>
              <a:t>Aktuelle Beispiele:</a:t>
            </a:r>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r>
              <a:rPr lang="de-DE" sz="1000" b="1" dirty="0"/>
              <a:t>Begründung:</a:t>
            </a:r>
          </a:p>
        </p:txBody>
      </p:sp>
    </p:spTree>
    <p:extLst>
      <p:ext uri="{BB962C8B-B14F-4D97-AF65-F5344CB8AC3E}">
        <p14:creationId xmlns:p14="http://schemas.microsoft.com/office/powerpoint/2010/main" val="3134920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36307" y="45169"/>
            <a:ext cx="8636180" cy="811231"/>
          </a:xfrm>
          <a:ln>
            <a:solidFill>
              <a:schemeClr val="tx1"/>
            </a:solidFill>
          </a:ln>
        </p:spPr>
        <p:txBody>
          <a:bodyPr>
            <a:normAutofit fontScale="90000"/>
          </a:bodyPr>
          <a:lstStyle/>
          <a:p>
            <a:pPr algn="l"/>
            <a:r>
              <a:rPr lang="de-DE" sz="2800" dirty="0"/>
              <a:t>Managementkonzept: „Customer </a:t>
            </a:r>
            <a:r>
              <a:rPr lang="de-DE" sz="2800" dirty="0" err="1"/>
              <a:t>Relationship</a:t>
            </a:r>
            <a:r>
              <a:rPr lang="de-DE" sz="2800" dirty="0"/>
              <a:t> Management“ </a:t>
            </a:r>
            <a:br>
              <a:rPr lang="de-DE" sz="2800" dirty="0"/>
            </a:br>
            <a:endParaRPr lang="de-DE" sz="2800" dirty="0"/>
          </a:p>
        </p:txBody>
      </p:sp>
      <p:sp>
        <p:nvSpPr>
          <p:cNvPr id="6" name="Textfeld 5"/>
          <p:cNvSpPr txBox="1"/>
          <p:nvPr/>
        </p:nvSpPr>
        <p:spPr>
          <a:xfrm>
            <a:off x="236307" y="911614"/>
            <a:ext cx="8636180" cy="1015663"/>
          </a:xfrm>
          <a:prstGeom prst="rect">
            <a:avLst/>
          </a:prstGeom>
          <a:noFill/>
          <a:ln>
            <a:solidFill>
              <a:schemeClr val="tx1"/>
            </a:solidFill>
          </a:ln>
        </p:spPr>
        <p:txBody>
          <a:bodyPr wrap="square" rtlCol="0">
            <a:spAutoFit/>
          </a:bodyPr>
          <a:lstStyle/>
          <a:p>
            <a:r>
              <a:rPr lang="de-DE" sz="1000" b="1" dirty="0"/>
              <a:t>Definition/Ziel/Anlass/Fokusfrage:</a:t>
            </a:r>
          </a:p>
          <a:p>
            <a:endParaRPr lang="de-DE" sz="1000" b="1" dirty="0"/>
          </a:p>
          <a:p>
            <a:endParaRPr lang="de-DE" sz="1000" b="1" dirty="0"/>
          </a:p>
          <a:p>
            <a:endParaRPr lang="de-DE" sz="1000" b="1" dirty="0"/>
          </a:p>
          <a:p>
            <a:endParaRPr lang="de-DE" sz="1000" b="1" dirty="0"/>
          </a:p>
          <a:p>
            <a:endParaRPr lang="de-DE" sz="1000" dirty="0"/>
          </a:p>
        </p:txBody>
      </p:sp>
      <p:sp>
        <p:nvSpPr>
          <p:cNvPr id="7" name="Textfeld 6"/>
          <p:cNvSpPr txBox="1"/>
          <p:nvPr/>
        </p:nvSpPr>
        <p:spPr>
          <a:xfrm>
            <a:off x="236307" y="1927277"/>
            <a:ext cx="8636180" cy="1477328"/>
          </a:xfrm>
          <a:prstGeom prst="rect">
            <a:avLst/>
          </a:prstGeom>
          <a:noFill/>
          <a:ln>
            <a:solidFill>
              <a:schemeClr val="tx1"/>
            </a:solidFill>
          </a:ln>
        </p:spPr>
        <p:txBody>
          <a:bodyPr wrap="square" rtlCol="0">
            <a:spAutoFit/>
          </a:bodyPr>
          <a:lstStyle/>
          <a:p>
            <a:r>
              <a:rPr lang="de-DE" sz="1000" b="1" dirty="0"/>
              <a:t>Pioniere:   </a:t>
            </a:r>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p:txBody>
      </p:sp>
      <p:sp>
        <p:nvSpPr>
          <p:cNvPr id="11" name="Textfeld 10"/>
          <p:cNvSpPr txBox="1"/>
          <p:nvPr/>
        </p:nvSpPr>
        <p:spPr>
          <a:xfrm>
            <a:off x="236307" y="3386200"/>
            <a:ext cx="8636180" cy="3323987"/>
          </a:xfrm>
          <a:prstGeom prst="rect">
            <a:avLst/>
          </a:prstGeom>
          <a:noFill/>
          <a:ln>
            <a:solidFill>
              <a:schemeClr val="tx1"/>
            </a:solidFill>
          </a:ln>
        </p:spPr>
        <p:txBody>
          <a:bodyPr wrap="square" rtlCol="0">
            <a:spAutoFit/>
          </a:bodyPr>
          <a:lstStyle/>
          <a:p>
            <a:r>
              <a:rPr lang="de-DE" sz="1000" b="1" dirty="0"/>
              <a:t>Aktuelle Beispiele:</a:t>
            </a:r>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p:txBody>
      </p:sp>
    </p:spTree>
    <p:extLst>
      <p:ext uri="{BB962C8B-B14F-4D97-AF65-F5344CB8AC3E}">
        <p14:creationId xmlns:p14="http://schemas.microsoft.com/office/powerpoint/2010/main" val="1562859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36307" y="45169"/>
            <a:ext cx="8636180" cy="811231"/>
          </a:xfrm>
          <a:ln>
            <a:solidFill>
              <a:schemeClr val="tx1"/>
            </a:solidFill>
          </a:ln>
        </p:spPr>
        <p:txBody>
          <a:bodyPr>
            <a:normAutofit fontScale="90000"/>
          </a:bodyPr>
          <a:lstStyle/>
          <a:p>
            <a:pPr algn="l"/>
            <a:r>
              <a:rPr lang="de-DE" sz="2800" dirty="0"/>
              <a:t>Managementkonzept: Qualitätsmanagement </a:t>
            </a:r>
            <a:br>
              <a:rPr lang="de-DE" sz="2800" dirty="0"/>
            </a:br>
            <a:endParaRPr lang="de-DE" sz="2800" dirty="0"/>
          </a:p>
        </p:txBody>
      </p:sp>
      <p:sp>
        <p:nvSpPr>
          <p:cNvPr id="6" name="Textfeld 5"/>
          <p:cNvSpPr txBox="1"/>
          <p:nvPr/>
        </p:nvSpPr>
        <p:spPr>
          <a:xfrm>
            <a:off x="236307" y="911614"/>
            <a:ext cx="8636180" cy="1015663"/>
          </a:xfrm>
          <a:prstGeom prst="rect">
            <a:avLst/>
          </a:prstGeom>
          <a:noFill/>
          <a:ln>
            <a:solidFill>
              <a:schemeClr val="tx1"/>
            </a:solidFill>
          </a:ln>
        </p:spPr>
        <p:txBody>
          <a:bodyPr wrap="square" rtlCol="0">
            <a:spAutoFit/>
          </a:bodyPr>
          <a:lstStyle/>
          <a:p>
            <a:r>
              <a:rPr lang="de-DE" sz="1000" b="1" dirty="0"/>
              <a:t>Definition/Ziel/Anlass/Fokusfrage:</a:t>
            </a:r>
          </a:p>
          <a:p>
            <a:endParaRPr lang="de-DE" sz="1000" b="1" dirty="0"/>
          </a:p>
          <a:p>
            <a:endParaRPr lang="de-DE" sz="1000" b="1" dirty="0"/>
          </a:p>
          <a:p>
            <a:endParaRPr lang="de-DE" sz="1000" b="1" dirty="0"/>
          </a:p>
          <a:p>
            <a:endParaRPr lang="de-DE" sz="1000" b="1" dirty="0"/>
          </a:p>
          <a:p>
            <a:endParaRPr lang="de-DE" sz="1000" dirty="0"/>
          </a:p>
        </p:txBody>
      </p:sp>
      <p:sp>
        <p:nvSpPr>
          <p:cNvPr id="7" name="Textfeld 6"/>
          <p:cNvSpPr txBox="1"/>
          <p:nvPr/>
        </p:nvSpPr>
        <p:spPr>
          <a:xfrm>
            <a:off x="236307" y="1927277"/>
            <a:ext cx="8636180" cy="1477328"/>
          </a:xfrm>
          <a:prstGeom prst="rect">
            <a:avLst/>
          </a:prstGeom>
          <a:noFill/>
          <a:ln>
            <a:solidFill>
              <a:schemeClr val="tx1"/>
            </a:solidFill>
          </a:ln>
        </p:spPr>
        <p:txBody>
          <a:bodyPr wrap="square" rtlCol="0">
            <a:spAutoFit/>
          </a:bodyPr>
          <a:lstStyle/>
          <a:p>
            <a:r>
              <a:rPr lang="de-DE" sz="1000" b="1" dirty="0"/>
              <a:t>Pioniere:  </a:t>
            </a:r>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p:txBody>
      </p:sp>
      <p:sp>
        <p:nvSpPr>
          <p:cNvPr id="11" name="Textfeld 10"/>
          <p:cNvSpPr txBox="1"/>
          <p:nvPr/>
        </p:nvSpPr>
        <p:spPr>
          <a:xfrm>
            <a:off x="236307" y="3386200"/>
            <a:ext cx="8636180" cy="3170099"/>
          </a:xfrm>
          <a:prstGeom prst="rect">
            <a:avLst/>
          </a:prstGeom>
          <a:noFill/>
          <a:ln>
            <a:solidFill>
              <a:schemeClr val="tx1"/>
            </a:solidFill>
          </a:ln>
        </p:spPr>
        <p:txBody>
          <a:bodyPr wrap="square" rtlCol="0">
            <a:spAutoFit/>
          </a:bodyPr>
          <a:lstStyle/>
          <a:p>
            <a:r>
              <a:rPr lang="de-DE" sz="1000" b="1" dirty="0"/>
              <a:t>Aktuelle Beispiele:</a:t>
            </a:r>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p:txBody>
      </p:sp>
    </p:spTree>
    <p:extLst>
      <p:ext uri="{BB962C8B-B14F-4D97-AF65-F5344CB8AC3E}">
        <p14:creationId xmlns:p14="http://schemas.microsoft.com/office/powerpoint/2010/main" val="167777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36307" y="45169"/>
            <a:ext cx="8636180" cy="811231"/>
          </a:xfrm>
          <a:ln>
            <a:solidFill>
              <a:schemeClr val="tx1"/>
            </a:solidFill>
          </a:ln>
        </p:spPr>
        <p:txBody>
          <a:bodyPr>
            <a:normAutofit fontScale="90000"/>
          </a:bodyPr>
          <a:lstStyle/>
          <a:p>
            <a:pPr algn="l"/>
            <a:r>
              <a:rPr lang="de-DE" sz="2800" dirty="0"/>
              <a:t>Managementkonzept: „Change Management“ </a:t>
            </a:r>
            <a:br>
              <a:rPr lang="de-DE" sz="2800" dirty="0"/>
            </a:br>
            <a:endParaRPr lang="de-DE" sz="2800" dirty="0"/>
          </a:p>
        </p:txBody>
      </p:sp>
      <p:sp>
        <p:nvSpPr>
          <p:cNvPr id="6" name="Textfeld 5"/>
          <p:cNvSpPr txBox="1"/>
          <p:nvPr/>
        </p:nvSpPr>
        <p:spPr>
          <a:xfrm>
            <a:off x="236307" y="911614"/>
            <a:ext cx="8636180" cy="1015663"/>
          </a:xfrm>
          <a:prstGeom prst="rect">
            <a:avLst/>
          </a:prstGeom>
          <a:noFill/>
          <a:ln>
            <a:solidFill>
              <a:schemeClr val="tx1"/>
            </a:solidFill>
          </a:ln>
        </p:spPr>
        <p:txBody>
          <a:bodyPr wrap="square" rtlCol="0">
            <a:spAutoFit/>
          </a:bodyPr>
          <a:lstStyle/>
          <a:p>
            <a:r>
              <a:rPr lang="de-DE" sz="1000" b="1" dirty="0"/>
              <a:t>Definition/Ziel/Anlass/Fokusfrage:</a:t>
            </a:r>
          </a:p>
          <a:p>
            <a:endParaRPr lang="de-DE" sz="1000" b="1" dirty="0"/>
          </a:p>
          <a:p>
            <a:endParaRPr lang="de-DE" sz="1000" b="1" dirty="0"/>
          </a:p>
          <a:p>
            <a:endParaRPr lang="de-DE" sz="1000" b="1" dirty="0"/>
          </a:p>
          <a:p>
            <a:endParaRPr lang="de-DE" sz="1000" b="1" dirty="0"/>
          </a:p>
          <a:p>
            <a:endParaRPr lang="de-DE" sz="1000" dirty="0"/>
          </a:p>
        </p:txBody>
      </p:sp>
      <p:sp>
        <p:nvSpPr>
          <p:cNvPr id="7" name="Textfeld 6"/>
          <p:cNvSpPr txBox="1"/>
          <p:nvPr/>
        </p:nvSpPr>
        <p:spPr>
          <a:xfrm>
            <a:off x="236307" y="1927277"/>
            <a:ext cx="8636180" cy="1477328"/>
          </a:xfrm>
          <a:prstGeom prst="rect">
            <a:avLst/>
          </a:prstGeom>
          <a:noFill/>
          <a:ln>
            <a:solidFill>
              <a:schemeClr val="tx1"/>
            </a:solidFill>
          </a:ln>
        </p:spPr>
        <p:txBody>
          <a:bodyPr wrap="square" rtlCol="0">
            <a:spAutoFit/>
          </a:bodyPr>
          <a:lstStyle/>
          <a:p>
            <a:r>
              <a:rPr lang="de-DE" sz="1000" b="1" dirty="0"/>
              <a:t>Pioniere:</a:t>
            </a:r>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a:p>
            <a:endParaRPr lang="de-DE" sz="1000" dirty="0"/>
          </a:p>
        </p:txBody>
      </p:sp>
      <p:sp>
        <p:nvSpPr>
          <p:cNvPr id="11" name="Textfeld 10"/>
          <p:cNvSpPr txBox="1"/>
          <p:nvPr/>
        </p:nvSpPr>
        <p:spPr>
          <a:xfrm>
            <a:off x="236307" y="3386200"/>
            <a:ext cx="8636180" cy="3323987"/>
          </a:xfrm>
          <a:prstGeom prst="rect">
            <a:avLst/>
          </a:prstGeom>
          <a:noFill/>
          <a:ln>
            <a:solidFill>
              <a:schemeClr val="tx1"/>
            </a:solidFill>
          </a:ln>
        </p:spPr>
        <p:txBody>
          <a:bodyPr wrap="square" rtlCol="0">
            <a:spAutoFit/>
          </a:bodyPr>
          <a:lstStyle/>
          <a:p>
            <a:r>
              <a:rPr lang="de-DE" sz="1000" b="1" dirty="0"/>
              <a:t>Aktuelle Beispiele:</a:t>
            </a:r>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a:p>
            <a:endParaRPr lang="de-DE" sz="1000" b="1" dirty="0"/>
          </a:p>
        </p:txBody>
      </p:sp>
    </p:spTree>
    <p:extLst>
      <p:ext uri="{BB962C8B-B14F-4D97-AF65-F5344CB8AC3E}">
        <p14:creationId xmlns:p14="http://schemas.microsoft.com/office/powerpoint/2010/main" val="167777829"/>
      </p:ext>
    </p:extLst>
  </p:cSld>
  <p:clrMapOvr>
    <a:masterClrMapping/>
  </p:clrMapOvr>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559</Words>
  <Application>Microsoft Macintosh PowerPoint</Application>
  <PresentationFormat>Bildschirmpräsentation (4:3)</PresentationFormat>
  <Paragraphs>361</Paragraphs>
  <Slides>16</Slides>
  <Notes>0</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16</vt:i4>
      </vt:variant>
    </vt:vector>
  </HeadingPairs>
  <TitlesOfParts>
    <vt:vector size="19" baseType="lpstr">
      <vt:lpstr>Arial</vt:lpstr>
      <vt:lpstr>Calibri</vt:lpstr>
      <vt:lpstr>Office-Design</vt:lpstr>
      <vt:lpstr>Managementkonzepte Organisation </vt:lpstr>
      <vt:lpstr>Überblick: Normatives – Strategisches und Operatives Management, Instrumente</vt:lpstr>
      <vt:lpstr>Management Konzepte im Überblick</vt:lpstr>
      <vt:lpstr>Flugzeuge vom Fließband: Airbus</vt:lpstr>
      <vt:lpstr>Managementkonzept: Scientific Management &gt; Ford &amp; Taylor   Organisierte Kontrolle der Arbeiter</vt:lpstr>
      <vt:lpstr>Managementkonzept: „Management by Objective“  </vt:lpstr>
      <vt:lpstr>Managementkonzept: „Customer Relationship Management“  </vt:lpstr>
      <vt:lpstr>Managementkonzept: Qualitätsmanagement  </vt:lpstr>
      <vt:lpstr>Managementkonzept: „Change Management“  </vt:lpstr>
      <vt:lpstr>Managementkonzept: „Lean Management“  </vt:lpstr>
      <vt:lpstr>Managementkonzept: „Corporate Entrepreneurship“  </vt:lpstr>
      <vt:lpstr>Managementkonzept: Umweltmanagement &amp; Nachhaltige Unternehmensführung</vt:lpstr>
      <vt:lpstr>Managementkonzept: „St. Galler Management Modell“</vt:lpstr>
      <vt:lpstr>Managementkonzept: „Agile Management“</vt:lpstr>
      <vt:lpstr>Balanced Scorecard</vt:lpstr>
      <vt:lpstr>Beispiel einer Balanced Scorecard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Managementkonzepte</dc:title>
  <dc:creator>werner holzheu</dc:creator>
  <cp:lastModifiedBy>HOLZHEU Werner</cp:lastModifiedBy>
  <cp:revision>62</cp:revision>
  <dcterms:created xsi:type="dcterms:W3CDTF">2016-11-26T16:38:10Z</dcterms:created>
  <dcterms:modified xsi:type="dcterms:W3CDTF">2023-02-02T16:15:15Z</dcterms:modified>
</cp:coreProperties>
</file>