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2" r:id="rId5"/>
    <p:sldId id="260" r:id="rId6"/>
    <p:sldId id="261" r:id="rId7"/>
    <p:sldId id="264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F07B75-AC07-4B8A-A0B8-154315A2E8C2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9D621E13-B898-4467-B76A-D3E7BCFD0563}">
      <dgm:prSet phldrT="[Text]" custT="1"/>
      <dgm:spPr/>
      <dgm:t>
        <a:bodyPr/>
        <a:lstStyle/>
        <a:p>
          <a:r>
            <a:rPr lang="de-DE" sz="2000" dirty="0"/>
            <a:t>Beschaffung von Ressourcen</a:t>
          </a:r>
          <a:endParaRPr lang="de-AT" sz="2000" dirty="0"/>
        </a:p>
      </dgm:t>
    </dgm:pt>
    <dgm:pt modelId="{E08974D9-5F87-4F68-969A-1F6460D0AA0E}" type="parTrans" cxnId="{AD55F5AB-AEED-4234-9C29-008B2B4BEFFA}">
      <dgm:prSet/>
      <dgm:spPr/>
      <dgm:t>
        <a:bodyPr/>
        <a:lstStyle/>
        <a:p>
          <a:endParaRPr lang="de-AT"/>
        </a:p>
      </dgm:t>
    </dgm:pt>
    <dgm:pt modelId="{00B0A51B-A94A-4619-B7CF-ACFE69D59C33}" type="sibTrans" cxnId="{AD55F5AB-AEED-4234-9C29-008B2B4BEFFA}">
      <dgm:prSet/>
      <dgm:spPr/>
      <dgm:t>
        <a:bodyPr/>
        <a:lstStyle/>
        <a:p>
          <a:endParaRPr lang="de-AT"/>
        </a:p>
      </dgm:t>
    </dgm:pt>
    <dgm:pt modelId="{DA26B2CE-419C-4CCB-9310-ECF4B4A5AECA}">
      <dgm:prSet phldrT="[Text]" custT="1"/>
      <dgm:spPr/>
      <dgm:t>
        <a:bodyPr/>
        <a:lstStyle/>
        <a:p>
          <a:r>
            <a:rPr lang="de-DE" sz="2000" dirty="0"/>
            <a:t>Produktion planen</a:t>
          </a:r>
          <a:endParaRPr lang="de-AT" sz="2000" dirty="0"/>
        </a:p>
      </dgm:t>
    </dgm:pt>
    <dgm:pt modelId="{305FB5A4-4B0A-450E-97DD-4289D6B2E5A1}" type="parTrans" cxnId="{29ABBA77-1B1C-46BC-92AF-7AC646439215}">
      <dgm:prSet/>
      <dgm:spPr/>
      <dgm:t>
        <a:bodyPr/>
        <a:lstStyle/>
        <a:p>
          <a:endParaRPr lang="de-AT"/>
        </a:p>
      </dgm:t>
    </dgm:pt>
    <dgm:pt modelId="{25332F8F-2D49-4760-BE6E-13ABBA79F27E}" type="sibTrans" cxnId="{29ABBA77-1B1C-46BC-92AF-7AC646439215}">
      <dgm:prSet/>
      <dgm:spPr/>
      <dgm:t>
        <a:bodyPr/>
        <a:lstStyle/>
        <a:p>
          <a:endParaRPr lang="de-AT"/>
        </a:p>
      </dgm:t>
    </dgm:pt>
    <dgm:pt modelId="{8D7740D4-4366-4A03-9F7C-9747084902E3}">
      <dgm:prSet phldrT="[Text]" custT="1"/>
      <dgm:spPr/>
      <dgm:t>
        <a:bodyPr/>
        <a:lstStyle/>
        <a:p>
          <a:r>
            <a:rPr lang="de-DE" sz="2000" dirty="0"/>
            <a:t>Produkte zusammensetzen</a:t>
          </a:r>
          <a:endParaRPr lang="de-AT" sz="2000" dirty="0"/>
        </a:p>
      </dgm:t>
    </dgm:pt>
    <dgm:pt modelId="{8C47689A-DD4E-40EB-A5A0-140D156904F0}" type="parTrans" cxnId="{FEED3DA0-AC6B-4EAE-8CF2-2B1E7AC95321}">
      <dgm:prSet/>
      <dgm:spPr/>
      <dgm:t>
        <a:bodyPr/>
        <a:lstStyle/>
        <a:p>
          <a:endParaRPr lang="de-AT"/>
        </a:p>
      </dgm:t>
    </dgm:pt>
    <dgm:pt modelId="{2319370B-D752-4B00-AA73-C1B04316DD0C}" type="sibTrans" cxnId="{FEED3DA0-AC6B-4EAE-8CF2-2B1E7AC95321}">
      <dgm:prSet/>
      <dgm:spPr/>
      <dgm:t>
        <a:bodyPr/>
        <a:lstStyle/>
        <a:p>
          <a:endParaRPr lang="de-AT"/>
        </a:p>
      </dgm:t>
    </dgm:pt>
    <dgm:pt modelId="{518022B0-40C0-45AF-9E30-E19E2E69D506}">
      <dgm:prSet phldrT="[Text]" custT="1"/>
      <dgm:spPr/>
      <dgm:t>
        <a:bodyPr/>
        <a:lstStyle/>
        <a:p>
          <a:r>
            <a:rPr lang="de-DE" sz="2000" dirty="0"/>
            <a:t>grundieren  und lackieren</a:t>
          </a:r>
          <a:endParaRPr lang="de-AT" sz="2000" dirty="0"/>
        </a:p>
      </dgm:t>
    </dgm:pt>
    <dgm:pt modelId="{BA063BC8-AAB9-4FE2-AC43-7A054816CB82}" type="parTrans" cxnId="{2B21743A-E276-44AA-8918-3270F5E3005A}">
      <dgm:prSet/>
      <dgm:spPr/>
      <dgm:t>
        <a:bodyPr/>
        <a:lstStyle/>
        <a:p>
          <a:endParaRPr lang="de-AT"/>
        </a:p>
      </dgm:t>
    </dgm:pt>
    <dgm:pt modelId="{2B2036A6-7B7A-41D0-9E8D-6171E0BABC8D}" type="sibTrans" cxnId="{2B21743A-E276-44AA-8918-3270F5E3005A}">
      <dgm:prSet/>
      <dgm:spPr/>
      <dgm:t>
        <a:bodyPr/>
        <a:lstStyle/>
        <a:p>
          <a:endParaRPr lang="de-AT"/>
        </a:p>
      </dgm:t>
    </dgm:pt>
    <dgm:pt modelId="{CA193B55-49EE-4D3A-9A73-F60E89D019FD}">
      <dgm:prSet phldrT="[Text]" custT="1"/>
      <dgm:spPr/>
      <dgm:t>
        <a:bodyPr/>
        <a:lstStyle/>
        <a:p>
          <a:r>
            <a:rPr lang="de-DE" sz="2000" dirty="0"/>
            <a:t>Verkauf</a:t>
          </a:r>
          <a:endParaRPr lang="de-AT" sz="1200" dirty="0"/>
        </a:p>
      </dgm:t>
    </dgm:pt>
    <dgm:pt modelId="{3B94D98F-19D0-48CC-9738-72016C434C6A}" type="parTrans" cxnId="{C1A6B05A-ED29-40CB-A426-6752AD56D5DE}">
      <dgm:prSet/>
      <dgm:spPr/>
      <dgm:t>
        <a:bodyPr/>
        <a:lstStyle/>
        <a:p>
          <a:endParaRPr lang="de-AT"/>
        </a:p>
      </dgm:t>
    </dgm:pt>
    <dgm:pt modelId="{7688AA07-C1D0-4738-B9D6-A99BA566FA92}" type="sibTrans" cxnId="{C1A6B05A-ED29-40CB-A426-6752AD56D5DE}">
      <dgm:prSet/>
      <dgm:spPr/>
      <dgm:t>
        <a:bodyPr/>
        <a:lstStyle/>
        <a:p>
          <a:endParaRPr lang="de-AT"/>
        </a:p>
      </dgm:t>
    </dgm:pt>
    <dgm:pt modelId="{67DA57A7-F2CE-4F75-9215-C518C27F2D8C}" type="pres">
      <dgm:prSet presAssocID="{9CF07B75-AC07-4B8A-A0B8-154315A2E8C2}" presName="Name0" presStyleCnt="0">
        <dgm:presLayoutVars>
          <dgm:dir/>
          <dgm:resizeHandles val="exact"/>
        </dgm:presLayoutVars>
      </dgm:prSet>
      <dgm:spPr/>
    </dgm:pt>
    <dgm:pt modelId="{452E6B70-8D88-44C2-A5F1-CEAD40DBB718}" type="pres">
      <dgm:prSet presAssocID="{9CF07B75-AC07-4B8A-A0B8-154315A2E8C2}" presName="cycle" presStyleCnt="0"/>
      <dgm:spPr/>
    </dgm:pt>
    <dgm:pt modelId="{DF8782DC-5C17-408D-92E6-F05E6DE4A716}" type="pres">
      <dgm:prSet presAssocID="{9D621E13-B898-4467-B76A-D3E7BCFD0563}" presName="nodeFirstNode" presStyleLbl="node1" presStyleIdx="0" presStyleCnt="5">
        <dgm:presLayoutVars>
          <dgm:bulletEnabled val="1"/>
        </dgm:presLayoutVars>
      </dgm:prSet>
      <dgm:spPr/>
    </dgm:pt>
    <dgm:pt modelId="{1BC64913-8F93-4046-B836-E9E040B3BFA7}" type="pres">
      <dgm:prSet presAssocID="{00B0A51B-A94A-4619-B7CF-ACFE69D59C33}" presName="sibTransFirstNode" presStyleLbl="bgShp" presStyleIdx="0" presStyleCnt="1"/>
      <dgm:spPr/>
    </dgm:pt>
    <dgm:pt modelId="{52CA03F8-C2F8-477B-AAF2-CA90ADBE6480}" type="pres">
      <dgm:prSet presAssocID="{DA26B2CE-419C-4CCB-9310-ECF4B4A5AECA}" presName="nodeFollowingNodes" presStyleLbl="node1" presStyleIdx="1" presStyleCnt="5" custRadScaleRad="129311" custRadScaleInc="-7721">
        <dgm:presLayoutVars>
          <dgm:bulletEnabled val="1"/>
        </dgm:presLayoutVars>
      </dgm:prSet>
      <dgm:spPr/>
    </dgm:pt>
    <dgm:pt modelId="{A9934C21-AE5F-4766-98D5-45ED847FA70E}" type="pres">
      <dgm:prSet presAssocID="{8D7740D4-4366-4A03-9F7C-9747084902E3}" presName="nodeFollowingNodes" presStyleLbl="node1" presStyleIdx="2" presStyleCnt="5" custRadScaleRad="89683" custRadScaleInc="45037">
        <dgm:presLayoutVars>
          <dgm:bulletEnabled val="1"/>
        </dgm:presLayoutVars>
      </dgm:prSet>
      <dgm:spPr/>
    </dgm:pt>
    <dgm:pt modelId="{F255C05B-07FC-4D1A-A7D8-53E91E716D9B}" type="pres">
      <dgm:prSet presAssocID="{518022B0-40C0-45AF-9E30-E19E2E69D506}" presName="nodeFollowingNodes" presStyleLbl="node1" presStyleIdx="3" presStyleCnt="5" custRadScaleRad="93325" custRadScaleInc="64376">
        <dgm:presLayoutVars>
          <dgm:bulletEnabled val="1"/>
        </dgm:presLayoutVars>
      </dgm:prSet>
      <dgm:spPr/>
    </dgm:pt>
    <dgm:pt modelId="{DDBD71FB-5ADD-42F6-970B-04572B4DE059}" type="pres">
      <dgm:prSet presAssocID="{CA193B55-49EE-4D3A-9A73-F60E89D019FD}" presName="nodeFollowingNodes" presStyleLbl="node1" presStyleIdx="4" presStyleCnt="5" custRadScaleRad="107277" custRadScaleInc="7165">
        <dgm:presLayoutVars>
          <dgm:bulletEnabled val="1"/>
        </dgm:presLayoutVars>
      </dgm:prSet>
      <dgm:spPr/>
    </dgm:pt>
  </dgm:ptLst>
  <dgm:cxnLst>
    <dgm:cxn modelId="{5716D313-6988-4E2B-B2F8-E1C0E3BF0E88}" type="presOf" srcId="{DA26B2CE-419C-4CCB-9310-ECF4B4A5AECA}" destId="{52CA03F8-C2F8-477B-AAF2-CA90ADBE6480}" srcOrd="0" destOrd="0" presId="urn:microsoft.com/office/officeart/2005/8/layout/cycle3"/>
    <dgm:cxn modelId="{2B21743A-E276-44AA-8918-3270F5E3005A}" srcId="{9CF07B75-AC07-4B8A-A0B8-154315A2E8C2}" destId="{518022B0-40C0-45AF-9E30-E19E2E69D506}" srcOrd="3" destOrd="0" parTransId="{BA063BC8-AAB9-4FE2-AC43-7A054816CB82}" sibTransId="{2B2036A6-7B7A-41D0-9E8D-6171E0BABC8D}"/>
    <dgm:cxn modelId="{79DE3D5D-1F3A-4EB5-AEA1-D3B290CB8225}" type="presOf" srcId="{8D7740D4-4366-4A03-9F7C-9747084902E3}" destId="{A9934C21-AE5F-4766-98D5-45ED847FA70E}" srcOrd="0" destOrd="0" presId="urn:microsoft.com/office/officeart/2005/8/layout/cycle3"/>
    <dgm:cxn modelId="{29ABBA77-1B1C-46BC-92AF-7AC646439215}" srcId="{9CF07B75-AC07-4B8A-A0B8-154315A2E8C2}" destId="{DA26B2CE-419C-4CCB-9310-ECF4B4A5AECA}" srcOrd="1" destOrd="0" parTransId="{305FB5A4-4B0A-450E-97DD-4289D6B2E5A1}" sibTransId="{25332F8F-2D49-4760-BE6E-13ABBA79F27E}"/>
    <dgm:cxn modelId="{C998A179-C6CB-4A12-BA3E-36EB55D20D73}" type="presOf" srcId="{518022B0-40C0-45AF-9E30-E19E2E69D506}" destId="{F255C05B-07FC-4D1A-A7D8-53E91E716D9B}" srcOrd="0" destOrd="0" presId="urn:microsoft.com/office/officeart/2005/8/layout/cycle3"/>
    <dgm:cxn modelId="{C1A6B05A-ED29-40CB-A426-6752AD56D5DE}" srcId="{9CF07B75-AC07-4B8A-A0B8-154315A2E8C2}" destId="{CA193B55-49EE-4D3A-9A73-F60E89D019FD}" srcOrd="4" destOrd="0" parTransId="{3B94D98F-19D0-48CC-9738-72016C434C6A}" sibTransId="{7688AA07-C1D0-4738-B9D6-A99BA566FA92}"/>
    <dgm:cxn modelId="{C3EC2C92-EC5D-4F10-8139-CF4D3237EAA3}" type="presOf" srcId="{9CF07B75-AC07-4B8A-A0B8-154315A2E8C2}" destId="{67DA57A7-F2CE-4F75-9215-C518C27F2D8C}" srcOrd="0" destOrd="0" presId="urn:microsoft.com/office/officeart/2005/8/layout/cycle3"/>
    <dgm:cxn modelId="{FEED3DA0-AC6B-4EAE-8CF2-2B1E7AC95321}" srcId="{9CF07B75-AC07-4B8A-A0B8-154315A2E8C2}" destId="{8D7740D4-4366-4A03-9F7C-9747084902E3}" srcOrd="2" destOrd="0" parTransId="{8C47689A-DD4E-40EB-A5A0-140D156904F0}" sibTransId="{2319370B-D752-4B00-AA73-C1B04316DD0C}"/>
    <dgm:cxn modelId="{AD55F5AB-AEED-4234-9C29-008B2B4BEFFA}" srcId="{9CF07B75-AC07-4B8A-A0B8-154315A2E8C2}" destId="{9D621E13-B898-4467-B76A-D3E7BCFD0563}" srcOrd="0" destOrd="0" parTransId="{E08974D9-5F87-4F68-969A-1F6460D0AA0E}" sibTransId="{00B0A51B-A94A-4619-B7CF-ACFE69D59C33}"/>
    <dgm:cxn modelId="{4F8AF9C2-573F-4B51-931E-D19AA7A45826}" type="presOf" srcId="{00B0A51B-A94A-4619-B7CF-ACFE69D59C33}" destId="{1BC64913-8F93-4046-B836-E9E040B3BFA7}" srcOrd="0" destOrd="0" presId="urn:microsoft.com/office/officeart/2005/8/layout/cycle3"/>
    <dgm:cxn modelId="{661197E1-C9A6-4C0A-873D-4E4BEC6930CB}" type="presOf" srcId="{9D621E13-B898-4467-B76A-D3E7BCFD0563}" destId="{DF8782DC-5C17-408D-92E6-F05E6DE4A716}" srcOrd="0" destOrd="0" presId="urn:microsoft.com/office/officeart/2005/8/layout/cycle3"/>
    <dgm:cxn modelId="{84DB90E9-FAB9-4318-AFB4-CD12B9F772D8}" type="presOf" srcId="{CA193B55-49EE-4D3A-9A73-F60E89D019FD}" destId="{DDBD71FB-5ADD-42F6-970B-04572B4DE059}" srcOrd="0" destOrd="0" presId="urn:microsoft.com/office/officeart/2005/8/layout/cycle3"/>
    <dgm:cxn modelId="{EA46F7AC-06C9-45EE-B820-01D25724E1DD}" type="presParOf" srcId="{67DA57A7-F2CE-4F75-9215-C518C27F2D8C}" destId="{452E6B70-8D88-44C2-A5F1-CEAD40DBB718}" srcOrd="0" destOrd="0" presId="urn:microsoft.com/office/officeart/2005/8/layout/cycle3"/>
    <dgm:cxn modelId="{A71840D1-DD14-4E32-8192-8A5896228F45}" type="presParOf" srcId="{452E6B70-8D88-44C2-A5F1-CEAD40DBB718}" destId="{DF8782DC-5C17-408D-92E6-F05E6DE4A716}" srcOrd="0" destOrd="0" presId="urn:microsoft.com/office/officeart/2005/8/layout/cycle3"/>
    <dgm:cxn modelId="{22BFBAD5-13F3-4634-860F-52886EB26E6F}" type="presParOf" srcId="{452E6B70-8D88-44C2-A5F1-CEAD40DBB718}" destId="{1BC64913-8F93-4046-B836-E9E040B3BFA7}" srcOrd="1" destOrd="0" presId="urn:microsoft.com/office/officeart/2005/8/layout/cycle3"/>
    <dgm:cxn modelId="{E7681598-9198-44F0-823F-B3E3C09C41B5}" type="presParOf" srcId="{452E6B70-8D88-44C2-A5F1-CEAD40DBB718}" destId="{52CA03F8-C2F8-477B-AAF2-CA90ADBE6480}" srcOrd="2" destOrd="0" presId="urn:microsoft.com/office/officeart/2005/8/layout/cycle3"/>
    <dgm:cxn modelId="{303804B0-DA95-4011-A98D-32BFD24D9E27}" type="presParOf" srcId="{452E6B70-8D88-44C2-A5F1-CEAD40DBB718}" destId="{A9934C21-AE5F-4766-98D5-45ED847FA70E}" srcOrd="3" destOrd="0" presId="urn:microsoft.com/office/officeart/2005/8/layout/cycle3"/>
    <dgm:cxn modelId="{4948F318-8642-40FF-95A8-3D9E405A6C81}" type="presParOf" srcId="{452E6B70-8D88-44C2-A5F1-CEAD40DBB718}" destId="{F255C05B-07FC-4D1A-A7D8-53E91E716D9B}" srcOrd="4" destOrd="0" presId="urn:microsoft.com/office/officeart/2005/8/layout/cycle3"/>
    <dgm:cxn modelId="{D88F4272-922A-46B9-9DB4-7C4E3898EEE8}" type="presParOf" srcId="{452E6B70-8D88-44C2-A5F1-CEAD40DBB718}" destId="{DDBD71FB-5ADD-42F6-970B-04572B4DE059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C64913-8F93-4046-B836-E9E040B3BFA7}">
      <dsp:nvSpPr>
        <dsp:cNvPr id="0" name=""/>
        <dsp:cNvSpPr/>
      </dsp:nvSpPr>
      <dsp:spPr>
        <a:xfrm>
          <a:off x="2770993" y="-26955"/>
          <a:ext cx="4275112" cy="4275112"/>
        </a:xfrm>
        <a:prstGeom prst="circularArrow">
          <a:avLst>
            <a:gd name="adj1" fmla="val 5544"/>
            <a:gd name="adj2" fmla="val 330680"/>
            <a:gd name="adj3" fmla="val 13746006"/>
            <a:gd name="adj4" fmla="val 17404200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8782DC-5C17-408D-92E6-F05E6DE4A716}">
      <dsp:nvSpPr>
        <dsp:cNvPr id="0" name=""/>
        <dsp:cNvSpPr/>
      </dsp:nvSpPr>
      <dsp:spPr>
        <a:xfrm>
          <a:off x="3894723" y="1512"/>
          <a:ext cx="2027652" cy="10138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Beschaffung von Ressourcen</a:t>
          </a:r>
          <a:endParaRPr lang="de-AT" sz="2000" kern="1200" dirty="0"/>
        </a:p>
      </dsp:txBody>
      <dsp:txXfrm>
        <a:off x="3944214" y="51003"/>
        <a:ext cx="1928670" cy="914844"/>
      </dsp:txXfrm>
    </dsp:sp>
    <dsp:sp modelId="{52CA03F8-C2F8-477B-AAF2-CA90ADBE6480}">
      <dsp:nvSpPr>
        <dsp:cNvPr id="0" name=""/>
        <dsp:cNvSpPr/>
      </dsp:nvSpPr>
      <dsp:spPr>
        <a:xfrm>
          <a:off x="6070618" y="917397"/>
          <a:ext cx="2027652" cy="10138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Produktion planen</a:t>
          </a:r>
          <a:endParaRPr lang="de-AT" sz="2000" kern="1200" dirty="0"/>
        </a:p>
      </dsp:txBody>
      <dsp:txXfrm>
        <a:off x="6120109" y="966888"/>
        <a:ext cx="1928670" cy="914844"/>
      </dsp:txXfrm>
    </dsp:sp>
    <dsp:sp modelId="{A9934C21-AE5F-4766-98D5-45ED847FA70E}">
      <dsp:nvSpPr>
        <dsp:cNvPr id="0" name=""/>
        <dsp:cNvSpPr/>
      </dsp:nvSpPr>
      <dsp:spPr>
        <a:xfrm>
          <a:off x="4149866" y="3300999"/>
          <a:ext cx="2027652" cy="10138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Produkte zusammensetzen</a:t>
          </a:r>
          <a:endParaRPr lang="de-AT" sz="2000" kern="1200" dirty="0"/>
        </a:p>
      </dsp:txBody>
      <dsp:txXfrm>
        <a:off x="4199357" y="3350490"/>
        <a:ext cx="1928670" cy="914844"/>
      </dsp:txXfrm>
    </dsp:sp>
    <dsp:sp modelId="{F255C05B-07FC-4D1A-A7D8-53E91E716D9B}">
      <dsp:nvSpPr>
        <dsp:cNvPr id="0" name=""/>
        <dsp:cNvSpPr/>
      </dsp:nvSpPr>
      <dsp:spPr>
        <a:xfrm>
          <a:off x="2254223" y="2275668"/>
          <a:ext cx="2027652" cy="10138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grundieren  und lackieren</a:t>
          </a:r>
          <a:endParaRPr lang="de-AT" sz="2000" kern="1200" dirty="0"/>
        </a:p>
      </dsp:txBody>
      <dsp:txXfrm>
        <a:off x="2303714" y="2325159"/>
        <a:ext cx="1928670" cy="914844"/>
      </dsp:txXfrm>
    </dsp:sp>
    <dsp:sp modelId="{DDBD71FB-5ADD-42F6-970B-04572B4DE059}">
      <dsp:nvSpPr>
        <dsp:cNvPr id="0" name=""/>
        <dsp:cNvSpPr/>
      </dsp:nvSpPr>
      <dsp:spPr>
        <a:xfrm>
          <a:off x="2085239" y="1082501"/>
          <a:ext cx="2027652" cy="10138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Verkauf</a:t>
          </a:r>
          <a:endParaRPr lang="de-AT" sz="1200" kern="1200" dirty="0"/>
        </a:p>
      </dsp:txBody>
      <dsp:txXfrm>
        <a:off x="2134730" y="1131992"/>
        <a:ext cx="1928670" cy="914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A61FD-6BF0-48C1-8B44-705C7455A513}" type="datetimeFigureOut">
              <a:rPr lang="de-AT" smtClean="0"/>
              <a:t>25.01.2023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99B3B-57B3-4992-A2F9-E5EDA91F2CAB}" type="slidenum">
              <a:rPr lang="de-AT" smtClean="0"/>
              <a:t>‹Nr.›</a:t>
            </a:fld>
            <a:endParaRPr lang="de-A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6768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A61FD-6BF0-48C1-8B44-705C7455A513}" type="datetimeFigureOut">
              <a:rPr lang="de-AT" smtClean="0"/>
              <a:t>25.01.2023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99B3B-57B3-4992-A2F9-E5EDA91F2CA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8726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A61FD-6BF0-48C1-8B44-705C7455A513}" type="datetimeFigureOut">
              <a:rPr lang="de-AT" smtClean="0"/>
              <a:t>25.01.2023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99B3B-57B3-4992-A2F9-E5EDA91F2CA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88820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A61FD-6BF0-48C1-8B44-705C7455A513}" type="datetimeFigureOut">
              <a:rPr lang="de-AT" smtClean="0"/>
              <a:t>25.01.2023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99B3B-57B3-4992-A2F9-E5EDA91F2CA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55613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A61FD-6BF0-48C1-8B44-705C7455A513}" type="datetimeFigureOut">
              <a:rPr lang="de-AT" smtClean="0"/>
              <a:t>25.01.2023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99B3B-57B3-4992-A2F9-E5EDA91F2CAB}" type="slidenum">
              <a:rPr lang="de-AT" smtClean="0"/>
              <a:t>‹Nr.›</a:t>
            </a:fld>
            <a:endParaRPr lang="de-A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5296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A61FD-6BF0-48C1-8B44-705C7455A513}" type="datetimeFigureOut">
              <a:rPr lang="de-AT" smtClean="0"/>
              <a:t>25.01.2023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99B3B-57B3-4992-A2F9-E5EDA91F2CA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23218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A61FD-6BF0-48C1-8B44-705C7455A513}" type="datetimeFigureOut">
              <a:rPr lang="de-AT" smtClean="0"/>
              <a:t>25.01.2023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99B3B-57B3-4992-A2F9-E5EDA91F2CA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70757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A61FD-6BF0-48C1-8B44-705C7455A513}" type="datetimeFigureOut">
              <a:rPr lang="de-AT" smtClean="0"/>
              <a:t>25.01.2023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99B3B-57B3-4992-A2F9-E5EDA91F2CA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4688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A61FD-6BF0-48C1-8B44-705C7455A513}" type="datetimeFigureOut">
              <a:rPr lang="de-AT" smtClean="0"/>
              <a:t>25.01.2023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99B3B-57B3-4992-A2F9-E5EDA91F2CA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81964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43A61FD-6BF0-48C1-8B44-705C7455A513}" type="datetimeFigureOut">
              <a:rPr lang="de-AT" smtClean="0"/>
              <a:t>25.01.2023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D99B3B-57B3-4992-A2F9-E5EDA91F2CA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21544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A61FD-6BF0-48C1-8B44-705C7455A513}" type="datetimeFigureOut">
              <a:rPr lang="de-AT" smtClean="0"/>
              <a:t>25.01.2023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99B3B-57B3-4992-A2F9-E5EDA91F2CA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86325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43A61FD-6BF0-48C1-8B44-705C7455A513}" type="datetimeFigureOut">
              <a:rPr lang="de-AT" smtClean="0"/>
              <a:t>25.01.2023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FD99B3B-57B3-4992-A2F9-E5EDA91F2CAB}" type="slidenum">
              <a:rPr lang="de-AT" smtClean="0"/>
              <a:t>‹Nr.›</a:t>
            </a:fld>
            <a:endParaRPr lang="de-A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071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F8F430-0B53-4CB9-B215-B89B3BAC1C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Rosenbauer International AG</a:t>
            </a:r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C205161-A6E6-4296-B728-A6CE62D5FA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Emilia, Helene, Leonie, Paul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08232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42F16C-2190-4810-85CA-8405F5EC7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Allgemeine Informationen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118FCA-EFD3-489B-A7BA-87C5ED02A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02336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400" dirty="0"/>
              <a:t>Weltweit größter Feuerwehrgerätehersteller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/>
              <a:t>Gründung: 1866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/>
              <a:t>Leitung: Sebastian Wolf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/>
              <a:t>Standort: Leonding, Oberösterreich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/>
              <a:t>Mitarbeiteranzahl: 3828 (2019)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/>
              <a:t>Umsatz: 978,1 </a:t>
            </a:r>
            <a:r>
              <a:rPr lang="de-DE" sz="2400" dirty="0" err="1"/>
              <a:t>Mio</a:t>
            </a:r>
            <a:endParaRPr lang="de-DE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/>
              <a:t>Auszeichnungen: </a:t>
            </a:r>
          </a:p>
          <a:p>
            <a:pPr marL="0" indent="0">
              <a:buNone/>
            </a:pPr>
            <a:r>
              <a:rPr lang="de-DE" sz="2400" dirty="0"/>
              <a:t>	1991/92: Öst. Staatspreis Design (Flughafenlöschfahrzeug)</a:t>
            </a:r>
          </a:p>
          <a:p>
            <a:pPr marL="0" indent="0">
              <a:buNone/>
            </a:pPr>
            <a:r>
              <a:rPr lang="de-DE" sz="2400" dirty="0"/>
              <a:t> 	2021: Staatspreis Innovation (Projekt: </a:t>
            </a:r>
            <a:r>
              <a:rPr lang="de-DE" sz="2400" dirty="0" err="1"/>
              <a:t>Revolutionary</a:t>
            </a:r>
            <a:r>
              <a:rPr lang="de-DE" sz="2400" dirty="0"/>
              <a:t> Technology)</a:t>
            </a:r>
          </a:p>
          <a:p>
            <a:endParaRPr lang="de-AT" sz="2400" dirty="0"/>
          </a:p>
        </p:txBody>
      </p:sp>
      <p:pic>
        <p:nvPicPr>
          <p:cNvPr id="1028" name="Picture 4" descr="Bildergebnis für rosenbauer logo">
            <a:extLst>
              <a:ext uri="{FF2B5EF4-FFF2-40B4-BE49-F238E27FC236}">
                <a16:creationId xmlns:a16="http://schemas.microsoft.com/office/drawing/2014/main" id="{19ED6027-8FDF-42ED-86D0-969189F6E0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01" y="2457264"/>
            <a:ext cx="3314699" cy="19434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70522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5BA0B2-FB6A-4D65-8480-21D809F5D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Arbeitsteilung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8621B9-57BD-4FE7-A16D-E625D1FF8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400" dirty="0"/>
              <a:t>Betriebslogistikkaufmann/-frau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/>
              <a:t>Industriekaufmann/-frau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/>
              <a:t>Konstrukteur/in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/>
              <a:t>Lackiertechniker/in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/>
              <a:t>Mechatroniker/in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/>
              <a:t>Metalltechniker/in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/>
              <a:t>…</a:t>
            </a:r>
          </a:p>
          <a:p>
            <a:pPr>
              <a:buFont typeface="Wingdings" panose="05000000000000000000" pitchFamily="2" charset="2"/>
              <a:buChar char="§"/>
            </a:pPr>
            <a:endParaRPr lang="de-AT" sz="2400" dirty="0"/>
          </a:p>
        </p:txBody>
      </p:sp>
      <p:pic>
        <p:nvPicPr>
          <p:cNvPr id="2050" name="Picture 2" descr="Bildergebnis für sebastian wolf rosenbauer">
            <a:extLst>
              <a:ext uri="{FF2B5EF4-FFF2-40B4-BE49-F238E27FC236}">
                <a16:creationId xmlns:a16="http://schemas.microsoft.com/office/drawing/2014/main" id="{290C2F25-DAED-41A7-B5AA-3FB30E38B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8813" y="1986171"/>
            <a:ext cx="2224087" cy="3481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963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313C3E-917F-4592-9AE7-B602D186E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Produktionskette</a:t>
            </a:r>
            <a:endParaRPr lang="de-AT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5FEFFB06-AFF3-4C46-870C-77EE65AB58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7027061"/>
              </p:ext>
            </p:extLst>
          </p:nvPr>
        </p:nvGraphicFramePr>
        <p:xfrm>
          <a:off x="927100" y="1879600"/>
          <a:ext cx="9817100" cy="4314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A1B921FE-09DB-4C68-9D0B-BE203889C1D3}"/>
              </a:ext>
            </a:extLst>
          </p:cNvPr>
          <p:cNvSpPr/>
          <p:nvPr/>
        </p:nvSpPr>
        <p:spPr>
          <a:xfrm>
            <a:off x="7086600" y="4037013"/>
            <a:ext cx="2133600" cy="10787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/>
              <a:t>Einzelteile bauen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2529117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774F7B-4379-4A94-8CAA-B8F001FD7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Umwelteinflüsse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9FBB3F8-27E3-4FF4-9214-8DC83230E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41525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400" dirty="0"/>
              <a:t>E-Fahrzeuge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/>
              <a:t>Ab 2030 kaum konventionell angetriebene Fahrzeuge im Handel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/>
              <a:t>Nachhaltigkeitsmanagement seit 2016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sz="2400" dirty="0"/>
          </a:p>
          <a:p>
            <a:endParaRPr lang="de-AT" sz="2400" dirty="0"/>
          </a:p>
        </p:txBody>
      </p:sp>
      <p:pic>
        <p:nvPicPr>
          <p:cNvPr id="3074" name="Picture 2" descr="Bildergebnis für rosenbauer e auto">
            <a:extLst>
              <a:ext uri="{FF2B5EF4-FFF2-40B4-BE49-F238E27FC236}">
                <a16:creationId xmlns:a16="http://schemas.microsoft.com/office/drawing/2014/main" id="{F3BB1386-610B-41F1-8EF8-EF2D83C9EF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280" y="3316129"/>
            <a:ext cx="3617595" cy="2411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8585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2CA12B-3489-4A16-9E44-728DD8C03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Produkte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B158EE-B827-40A4-9BAD-67DB2ECEC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400" dirty="0"/>
              <a:t>Löschsysteme (Hochdruck, Einbaupumpen, POLY </a:t>
            </a:r>
            <a:r>
              <a:rPr lang="de-DE" sz="2400" dirty="0" err="1"/>
              <a:t>Ls</a:t>
            </a:r>
            <a:r>
              <a:rPr lang="de-DE" sz="2400" dirty="0"/>
              <a:t>,…)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/>
              <a:t>Ausrüstung (persönliche &amp; technische Ausrüstung)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/>
              <a:t>Digital Solutions (Drohnen, Driver </a:t>
            </a:r>
            <a:r>
              <a:rPr lang="de-DE" sz="2400" dirty="0" err="1"/>
              <a:t>Warning</a:t>
            </a:r>
            <a:r>
              <a:rPr lang="de-DE" sz="2400" dirty="0"/>
              <a:t> Device,…)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/>
              <a:t>Vorbeugender Brandschutz (Portfolio &amp; Referenzen)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/>
              <a:t>Fahrzeuge</a:t>
            </a:r>
            <a:r>
              <a:rPr lang="de-AT" sz="2400" dirty="0"/>
              <a:t> (Feuerwehrautos)</a:t>
            </a:r>
          </a:p>
          <a:p>
            <a:endParaRPr lang="de-AT" sz="2400" dirty="0"/>
          </a:p>
          <a:p>
            <a:endParaRPr lang="de-DE" sz="2400" dirty="0"/>
          </a:p>
        </p:txBody>
      </p:sp>
      <p:pic>
        <p:nvPicPr>
          <p:cNvPr id="4098" name="Picture 2" descr="Bildergebnis für rosenbauer persönliche ausrüstung">
            <a:extLst>
              <a:ext uri="{FF2B5EF4-FFF2-40B4-BE49-F238E27FC236}">
                <a16:creationId xmlns:a16="http://schemas.microsoft.com/office/drawing/2014/main" id="{80243021-8685-4180-B7C7-A0C87044F9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8" r="1815"/>
          <a:stretch/>
        </p:blipFill>
        <p:spPr bwMode="auto">
          <a:xfrm>
            <a:off x="7924800" y="2643252"/>
            <a:ext cx="3708400" cy="2788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4564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92B3F0-B278-4200-B098-034141517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Fragen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6A2B06-8BB9-4EB9-8E8E-170EAE1D2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Wie hat der Ukraine Krieg das Unternehmen beeinflusst?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Was ist das meist verkaufte Modell?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Braucht man eine bestimmte Lizenz, um ein Feuerwehrauto zu kaufen?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endParaRPr lang="de-DE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78210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C0A63A-BAAB-4BB6-A183-239846EB4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ENDE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566BF27-0341-4E82-A5FF-69CD80370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4516628"/>
            <a:ext cx="10058400" cy="1143000"/>
          </a:xfrm>
        </p:spPr>
        <p:txBody>
          <a:bodyPr/>
          <a:lstStyle/>
          <a:p>
            <a:r>
              <a:rPr lang="de-DE" dirty="0"/>
              <a:t>Danke für ihre Aufmerksamkeit!</a:t>
            </a:r>
          </a:p>
        </p:txBody>
      </p:sp>
    </p:spTree>
    <p:extLst>
      <p:ext uri="{BB962C8B-B14F-4D97-AF65-F5344CB8AC3E}">
        <p14:creationId xmlns:p14="http://schemas.microsoft.com/office/powerpoint/2010/main" val="2475578925"/>
      </p:ext>
    </p:extLst>
  </p:cSld>
  <p:clrMapOvr>
    <a:masterClrMapping/>
  </p:clrMapOvr>
</p:sld>
</file>

<file path=ppt/theme/theme1.xml><?xml version="1.0" encoding="utf-8"?>
<a:theme xmlns:a="http://schemas.openxmlformats.org/drawingml/2006/main" name="Rückblick">
  <a:themeElements>
    <a:clrScheme name="Rückblick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ück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ück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CFC25130334B44FB6FFEAFC00D79D9B" ma:contentTypeVersion="12" ma:contentTypeDescription="Ein neues Dokument erstellen." ma:contentTypeScope="" ma:versionID="add70babc41172621f1726463172ba71">
  <xsd:schema xmlns:xsd="http://www.w3.org/2001/XMLSchema" xmlns:xs="http://www.w3.org/2001/XMLSchema" xmlns:p="http://schemas.microsoft.com/office/2006/metadata/properties" xmlns:ns2="93a4c2b7-01c5-42e2-8a42-ff7d15a3d15d" xmlns:ns3="d81f4e77-5ed5-4eb5-9595-57171cf37445" targetNamespace="http://schemas.microsoft.com/office/2006/metadata/properties" ma:root="true" ma:fieldsID="f4db11d56863f40f62710a52a247e2f3" ns2:_="" ns3:_="">
    <xsd:import namespace="93a4c2b7-01c5-42e2-8a42-ff7d15a3d15d"/>
    <xsd:import namespace="d81f4e77-5ed5-4eb5-9595-57171cf37445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a4c2b7-01c5-42e2-8a42-ff7d15a3d15d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2" nillable="true" ma:taxonomy="true" ma:internalName="lcf76f155ced4ddcb4097134ff3c332f" ma:taxonomyFieldName="MediaServiceImageTags" ma:displayName="Bildmarkierungen" ma:readOnly="false" ma:fieldId="{5cf76f15-5ced-4ddc-b409-7134ff3c332f}" ma:taxonomyMulti="true" ma:sspId="23ad824c-26c6-4de2-ae05-7ded31228b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1f4e77-5ed5-4eb5-9595-57171cf37445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0a02e796-63be-44bf-8f09-86d6f8747167}" ma:internalName="TaxCatchAll" ma:showField="CatchAllData" ma:web="d81f4e77-5ed5-4eb5-9595-57171cf3744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972409-A1D3-47EF-86E7-834C5DC1B792}"/>
</file>

<file path=customXml/itemProps2.xml><?xml version="1.0" encoding="utf-8"?>
<ds:datastoreItem xmlns:ds="http://schemas.openxmlformats.org/officeDocument/2006/customXml" ds:itemID="{BC257FF6-7563-4777-8CFB-4326EF02F7FC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180</Words>
  <Application>Microsoft Office PowerPoint</Application>
  <PresentationFormat>Breitbild</PresentationFormat>
  <Paragraphs>44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Wingdings</vt:lpstr>
      <vt:lpstr>Rückblick</vt:lpstr>
      <vt:lpstr>Rosenbauer International AG</vt:lpstr>
      <vt:lpstr>Allgemeine Informationen</vt:lpstr>
      <vt:lpstr>Arbeitsteilung</vt:lpstr>
      <vt:lpstr>Produktionskette</vt:lpstr>
      <vt:lpstr>Umwelteinflüsse</vt:lpstr>
      <vt:lpstr>Produkte</vt:lpstr>
      <vt:lpstr>Fragen</vt:lpstr>
      <vt:lpstr>ENDE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Rosenbauer International AG</dc:title>
  <dc:creator>Ludvik Paul</dc:creator>
  <cp:lastModifiedBy>Ludvik Paul</cp:lastModifiedBy>
  <cp:revision>13</cp:revision>
  <dcterms:created xsi:type="dcterms:W3CDTF">2023-01-18T09:19:39Z</dcterms:created>
  <dcterms:modified xsi:type="dcterms:W3CDTF">2023-01-25T11:10:47Z</dcterms:modified>
</cp:coreProperties>
</file>