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9" r:id="rId2"/>
    <p:sldId id="290"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699"/>
    <p:restoredTop sz="95964"/>
  </p:normalViewPr>
  <p:slideViewPr>
    <p:cSldViewPr snapToGrid="0" snapToObjects="1">
      <p:cViewPr varScale="1">
        <p:scale>
          <a:sx n="79" d="100"/>
          <a:sy n="79" d="100"/>
        </p:scale>
        <p:origin x="216" y="9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90186-6A75-405D-B409-1FA7407CEE81}"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de-AT"/>
        </a:p>
      </dgm:t>
    </dgm:pt>
    <dgm:pt modelId="{8FE4E8DB-36EF-4343-9F0B-C971451A5FB7}">
      <dgm:prSet phldrT="[Text]"/>
      <dgm:spPr/>
      <dgm:t>
        <a:bodyPr/>
        <a:lstStyle/>
        <a:p>
          <a:r>
            <a:rPr lang="de-AT" dirty="0"/>
            <a:t>Zahlungsverkehr</a:t>
          </a:r>
        </a:p>
      </dgm:t>
    </dgm:pt>
    <dgm:pt modelId="{EAA4BF3B-FE6F-4632-8540-04BC25E70B6C}" type="parTrans" cxnId="{55FFF581-4276-45B9-BE46-38941EB6CF8C}">
      <dgm:prSet/>
      <dgm:spPr/>
      <dgm:t>
        <a:bodyPr/>
        <a:lstStyle/>
        <a:p>
          <a:endParaRPr lang="de-AT"/>
        </a:p>
      </dgm:t>
    </dgm:pt>
    <dgm:pt modelId="{DF887609-6712-43EA-B5D1-92EDCDA73CC7}" type="sibTrans" cxnId="{55FFF581-4276-45B9-BE46-38941EB6CF8C}">
      <dgm:prSet/>
      <dgm:spPr/>
      <dgm:t>
        <a:bodyPr/>
        <a:lstStyle/>
        <a:p>
          <a:endParaRPr lang="de-AT"/>
        </a:p>
      </dgm:t>
    </dgm:pt>
    <dgm:pt modelId="{158C82DC-C730-4C5D-97BF-274F37ED6260}">
      <dgm:prSet phldrT="[Text]"/>
      <dgm:spPr/>
      <dgm:t>
        <a:bodyPr/>
        <a:lstStyle/>
        <a:p>
          <a:r>
            <a:rPr lang="de-AT" dirty="0"/>
            <a:t>Überweisung</a:t>
          </a:r>
        </a:p>
      </dgm:t>
    </dgm:pt>
    <dgm:pt modelId="{7FF4C8DD-DA83-4094-B5A5-B27F5339F771}" type="parTrans" cxnId="{45FC390E-0A68-4794-A966-D7E7D057CDEA}">
      <dgm:prSet/>
      <dgm:spPr/>
      <dgm:t>
        <a:bodyPr/>
        <a:lstStyle/>
        <a:p>
          <a:endParaRPr lang="de-AT"/>
        </a:p>
      </dgm:t>
    </dgm:pt>
    <dgm:pt modelId="{11B9C92D-744F-4A8B-94EA-FC43D0561A03}" type="sibTrans" cxnId="{45FC390E-0A68-4794-A966-D7E7D057CDEA}">
      <dgm:prSet/>
      <dgm:spPr/>
      <dgm:t>
        <a:bodyPr/>
        <a:lstStyle/>
        <a:p>
          <a:endParaRPr lang="de-AT"/>
        </a:p>
      </dgm:t>
    </dgm:pt>
    <dgm:pt modelId="{521C95D0-E083-4BE5-9C90-0FA17A767F77}">
      <dgm:prSet phldrT="[Text]"/>
      <dgm:spPr/>
      <dgm:t>
        <a:bodyPr/>
        <a:lstStyle/>
        <a:p>
          <a:r>
            <a:rPr lang="de-AT" dirty="0"/>
            <a:t>Finanzierung</a:t>
          </a:r>
        </a:p>
      </dgm:t>
    </dgm:pt>
    <dgm:pt modelId="{464752AC-0697-477F-9172-028A1DC103F4}" type="parTrans" cxnId="{86CEAD33-A13A-4136-8D14-A96A31B66953}">
      <dgm:prSet/>
      <dgm:spPr/>
      <dgm:t>
        <a:bodyPr/>
        <a:lstStyle/>
        <a:p>
          <a:endParaRPr lang="de-AT"/>
        </a:p>
      </dgm:t>
    </dgm:pt>
    <dgm:pt modelId="{29F3731C-698A-47FA-9343-38F99CDF2E38}" type="sibTrans" cxnId="{86CEAD33-A13A-4136-8D14-A96A31B66953}">
      <dgm:prSet/>
      <dgm:spPr/>
      <dgm:t>
        <a:bodyPr/>
        <a:lstStyle/>
        <a:p>
          <a:endParaRPr lang="de-AT"/>
        </a:p>
      </dgm:t>
    </dgm:pt>
    <dgm:pt modelId="{D10D303E-4118-451A-A730-3ED6E5FE4FC3}">
      <dgm:prSet phldrT="[Text]"/>
      <dgm:spPr/>
      <dgm:t>
        <a:bodyPr/>
        <a:lstStyle/>
        <a:p>
          <a:pPr>
            <a:buFont typeface="Arial" panose="020B0604020202020204" pitchFamily="34" charset="0"/>
            <a:buChar char="•"/>
          </a:pPr>
          <a:r>
            <a:rPr lang="de-AT" dirty="0"/>
            <a:t>Kurzfristig</a:t>
          </a:r>
        </a:p>
      </dgm:t>
    </dgm:pt>
    <dgm:pt modelId="{D5ECA5A2-9300-4C59-AA29-42FCBC16A7C9}" type="parTrans" cxnId="{1D4C6DD7-5E46-4604-B87B-61546415A45E}">
      <dgm:prSet/>
      <dgm:spPr/>
      <dgm:t>
        <a:bodyPr/>
        <a:lstStyle/>
        <a:p>
          <a:endParaRPr lang="de-AT"/>
        </a:p>
      </dgm:t>
    </dgm:pt>
    <dgm:pt modelId="{ED373558-22DA-414E-8961-CC33945172EE}" type="sibTrans" cxnId="{1D4C6DD7-5E46-4604-B87B-61546415A45E}">
      <dgm:prSet/>
      <dgm:spPr/>
      <dgm:t>
        <a:bodyPr/>
        <a:lstStyle/>
        <a:p>
          <a:endParaRPr lang="de-AT"/>
        </a:p>
      </dgm:t>
    </dgm:pt>
    <dgm:pt modelId="{2CC5423D-3881-4FB2-A7B1-3E65A380EF23}">
      <dgm:prSet phldrT="[Text]"/>
      <dgm:spPr/>
      <dgm:t>
        <a:bodyPr/>
        <a:lstStyle/>
        <a:p>
          <a:r>
            <a:rPr lang="de-AT" dirty="0"/>
            <a:t>Sonstige Dienste</a:t>
          </a:r>
        </a:p>
      </dgm:t>
    </dgm:pt>
    <dgm:pt modelId="{D42914EB-B228-4AE3-BF8B-393661BA416A}" type="parTrans" cxnId="{672A7A53-E70E-45D5-BB02-7A6163AC9511}">
      <dgm:prSet/>
      <dgm:spPr/>
      <dgm:t>
        <a:bodyPr/>
        <a:lstStyle/>
        <a:p>
          <a:endParaRPr lang="de-AT"/>
        </a:p>
      </dgm:t>
    </dgm:pt>
    <dgm:pt modelId="{FEB60B4E-1C65-4960-956D-6E135EC65A92}" type="sibTrans" cxnId="{672A7A53-E70E-45D5-BB02-7A6163AC9511}">
      <dgm:prSet/>
      <dgm:spPr/>
      <dgm:t>
        <a:bodyPr/>
        <a:lstStyle/>
        <a:p>
          <a:endParaRPr lang="de-AT"/>
        </a:p>
      </dgm:t>
    </dgm:pt>
    <dgm:pt modelId="{F6F2C1F6-8192-459E-AA81-FBB7CF4954A1}">
      <dgm:prSet phldrT="[Text]"/>
      <dgm:spPr/>
      <dgm:t>
        <a:bodyPr/>
        <a:lstStyle/>
        <a:p>
          <a:r>
            <a:rPr lang="de-AT" dirty="0"/>
            <a:t>Beratung  &amp; Vermittlung Versicherungen</a:t>
          </a:r>
        </a:p>
      </dgm:t>
    </dgm:pt>
    <dgm:pt modelId="{1A6FF6B9-3FB1-4841-9E2C-0A2C1D41367F}" type="parTrans" cxnId="{9DADBCE4-0789-47E4-9391-1CEBA33BD11D}">
      <dgm:prSet/>
      <dgm:spPr/>
      <dgm:t>
        <a:bodyPr/>
        <a:lstStyle/>
        <a:p>
          <a:endParaRPr lang="de-AT"/>
        </a:p>
      </dgm:t>
    </dgm:pt>
    <dgm:pt modelId="{80910069-00B8-422D-9FA0-1179D0F455D2}" type="sibTrans" cxnId="{9DADBCE4-0789-47E4-9391-1CEBA33BD11D}">
      <dgm:prSet/>
      <dgm:spPr/>
      <dgm:t>
        <a:bodyPr/>
        <a:lstStyle/>
        <a:p>
          <a:endParaRPr lang="de-AT"/>
        </a:p>
      </dgm:t>
    </dgm:pt>
    <dgm:pt modelId="{F7E85504-CF10-4B0F-9A11-309DCFB8662E}">
      <dgm:prSet/>
      <dgm:spPr/>
      <dgm:t>
        <a:bodyPr/>
        <a:lstStyle/>
        <a:p>
          <a:r>
            <a:rPr lang="de-AT" dirty="0"/>
            <a:t>Geldanlage</a:t>
          </a:r>
        </a:p>
      </dgm:t>
    </dgm:pt>
    <dgm:pt modelId="{984C4ECD-3370-4301-B1C5-B66F98FCD825}" type="parTrans" cxnId="{F6504CA3-98A4-4EDD-A593-36DB16220D3E}">
      <dgm:prSet/>
      <dgm:spPr/>
      <dgm:t>
        <a:bodyPr/>
        <a:lstStyle/>
        <a:p>
          <a:endParaRPr lang="de-AT"/>
        </a:p>
      </dgm:t>
    </dgm:pt>
    <dgm:pt modelId="{0671BC62-3DE1-4A87-B6E6-B15DC2BB6822}" type="sibTrans" cxnId="{F6504CA3-98A4-4EDD-A593-36DB16220D3E}">
      <dgm:prSet/>
      <dgm:spPr/>
      <dgm:t>
        <a:bodyPr/>
        <a:lstStyle/>
        <a:p>
          <a:endParaRPr lang="de-AT"/>
        </a:p>
      </dgm:t>
    </dgm:pt>
    <dgm:pt modelId="{E3562AFD-968F-48A7-916D-BB61B316988C}">
      <dgm:prSet phldrT="[Text]"/>
      <dgm:spPr/>
      <dgm:t>
        <a:bodyPr/>
        <a:lstStyle/>
        <a:p>
          <a:r>
            <a:rPr lang="de-AT" dirty="0"/>
            <a:t>Dauerauftrag</a:t>
          </a:r>
        </a:p>
      </dgm:t>
    </dgm:pt>
    <dgm:pt modelId="{226EDF48-6CDB-4A10-A2E3-29BBCD86ECC5}" type="parTrans" cxnId="{78D768CD-4172-433C-8FAE-A08710078211}">
      <dgm:prSet/>
      <dgm:spPr/>
      <dgm:t>
        <a:bodyPr/>
        <a:lstStyle/>
        <a:p>
          <a:endParaRPr lang="de-AT"/>
        </a:p>
      </dgm:t>
    </dgm:pt>
    <dgm:pt modelId="{1B571AC0-5C86-4CAE-B7D0-99F3BC7CC858}" type="sibTrans" cxnId="{78D768CD-4172-433C-8FAE-A08710078211}">
      <dgm:prSet/>
      <dgm:spPr/>
      <dgm:t>
        <a:bodyPr/>
        <a:lstStyle/>
        <a:p>
          <a:endParaRPr lang="de-AT"/>
        </a:p>
      </dgm:t>
    </dgm:pt>
    <dgm:pt modelId="{8FC21A04-9B1A-4607-B479-93EACB194382}">
      <dgm:prSet phldrT="[Text]"/>
      <dgm:spPr/>
      <dgm:t>
        <a:bodyPr/>
        <a:lstStyle/>
        <a:p>
          <a:r>
            <a:rPr lang="de-AT" dirty="0"/>
            <a:t>Einziehungsauftrag</a:t>
          </a:r>
        </a:p>
      </dgm:t>
    </dgm:pt>
    <dgm:pt modelId="{170DCFC8-4419-4FED-8619-C877A6CB1E4D}" type="parTrans" cxnId="{C6B3C582-EEE1-48E8-86CF-825D9BF78598}">
      <dgm:prSet/>
      <dgm:spPr/>
      <dgm:t>
        <a:bodyPr/>
        <a:lstStyle/>
        <a:p>
          <a:endParaRPr lang="de-AT"/>
        </a:p>
      </dgm:t>
    </dgm:pt>
    <dgm:pt modelId="{4EAAC4F1-B70A-4D81-989A-B5F521DA6630}" type="sibTrans" cxnId="{C6B3C582-EEE1-48E8-86CF-825D9BF78598}">
      <dgm:prSet/>
      <dgm:spPr/>
      <dgm:t>
        <a:bodyPr/>
        <a:lstStyle/>
        <a:p>
          <a:endParaRPr lang="de-AT"/>
        </a:p>
      </dgm:t>
    </dgm:pt>
    <dgm:pt modelId="{F3E3412E-1823-45BD-8E52-436E715D4739}">
      <dgm:prSet phldrT="[Text]"/>
      <dgm:spPr/>
      <dgm:t>
        <a:bodyPr/>
        <a:lstStyle/>
        <a:p>
          <a:r>
            <a:rPr lang="de-AT" dirty="0"/>
            <a:t>Bankomatkarte</a:t>
          </a:r>
        </a:p>
      </dgm:t>
    </dgm:pt>
    <dgm:pt modelId="{B70ED64A-5A46-42B3-A177-8451FEFAD34A}" type="parTrans" cxnId="{05EC9E8F-C1FD-45B6-A790-DE854EA0C63E}">
      <dgm:prSet/>
      <dgm:spPr/>
      <dgm:t>
        <a:bodyPr/>
        <a:lstStyle/>
        <a:p>
          <a:endParaRPr lang="de-AT"/>
        </a:p>
      </dgm:t>
    </dgm:pt>
    <dgm:pt modelId="{BF8EAC9C-6FE8-4166-A7B2-A79F835A1A60}" type="sibTrans" cxnId="{05EC9E8F-C1FD-45B6-A790-DE854EA0C63E}">
      <dgm:prSet/>
      <dgm:spPr/>
      <dgm:t>
        <a:bodyPr/>
        <a:lstStyle/>
        <a:p>
          <a:endParaRPr lang="de-AT"/>
        </a:p>
      </dgm:t>
    </dgm:pt>
    <dgm:pt modelId="{D4D07D79-26BE-4942-A12E-96FDB1A1DCEB}">
      <dgm:prSet phldrT="[Text]"/>
      <dgm:spPr/>
      <dgm:t>
        <a:bodyPr/>
        <a:lstStyle/>
        <a:p>
          <a:r>
            <a:rPr lang="de-AT" dirty="0"/>
            <a:t>Kreditkarte</a:t>
          </a:r>
        </a:p>
      </dgm:t>
    </dgm:pt>
    <dgm:pt modelId="{56A3CC3D-B237-405F-834A-DB2AA964F343}" type="parTrans" cxnId="{6BBA5179-9849-4E32-BBC7-1479C44472BE}">
      <dgm:prSet/>
      <dgm:spPr/>
      <dgm:t>
        <a:bodyPr/>
        <a:lstStyle/>
        <a:p>
          <a:endParaRPr lang="de-AT"/>
        </a:p>
      </dgm:t>
    </dgm:pt>
    <dgm:pt modelId="{AF2196FA-CBA2-45B9-BB9F-28D83353CA9D}" type="sibTrans" cxnId="{6BBA5179-9849-4E32-BBC7-1479C44472BE}">
      <dgm:prSet/>
      <dgm:spPr/>
      <dgm:t>
        <a:bodyPr/>
        <a:lstStyle/>
        <a:p>
          <a:endParaRPr lang="de-AT"/>
        </a:p>
      </dgm:t>
    </dgm:pt>
    <dgm:pt modelId="{55CFC0D6-829D-44C7-8807-C56645D40668}">
      <dgm:prSet phldrT="[Text]"/>
      <dgm:spPr/>
      <dgm:t>
        <a:bodyPr/>
        <a:lstStyle/>
        <a:p>
          <a:r>
            <a:rPr lang="de-AT" dirty="0"/>
            <a:t>E-Payment</a:t>
          </a:r>
        </a:p>
      </dgm:t>
    </dgm:pt>
    <dgm:pt modelId="{6822DFC3-EDC2-4D3D-BC2B-07D2CED24598}" type="parTrans" cxnId="{8A46E31D-2D02-4A93-8D53-74B0E2D87492}">
      <dgm:prSet/>
      <dgm:spPr/>
      <dgm:t>
        <a:bodyPr/>
        <a:lstStyle/>
        <a:p>
          <a:endParaRPr lang="de-AT"/>
        </a:p>
      </dgm:t>
    </dgm:pt>
    <dgm:pt modelId="{D2736BE7-CFF6-4749-8483-96DB4854AAA1}" type="sibTrans" cxnId="{8A46E31D-2D02-4A93-8D53-74B0E2D87492}">
      <dgm:prSet/>
      <dgm:spPr/>
      <dgm:t>
        <a:bodyPr/>
        <a:lstStyle/>
        <a:p>
          <a:endParaRPr lang="de-AT"/>
        </a:p>
      </dgm:t>
    </dgm:pt>
    <dgm:pt modelId="{1254E42C-C3DB-492A-BB83-2F03F6D632CB}">
      <dgm:prSet/>
      <dgm:spPr/>
      <dgm:t>
        <a:bodyPr/>
        <a:lstStyle/>
        <a:p>
          <a:r>
            <a:rPr lang="de-AT" dirty="0"/>
            <a:t>Sparkarten</a:t>
          </a:r>
        </a:p>
      </dgm:t>
    </dgm:pt>
    <dgm:pt modelId="{6FA2873E-CAA8-4B48-9F37-E012400A2E28}" type="parTrans" cxnId="{FAE33A2F-86EC-48BD-B043-5083A5D92965}">
      <dgm:prSet/>
      <dgm:spPr/>
      <dgm:t>
        <a:bodyPr/>
        <a:lstStyle/>
        <a:p>
          <a:endParaRPr lang="de-AT"/>
        </a:p>
      </dgm:t>
    </dgm:pt>
    <dgm:pt modelId="{F6AEEA26-24BC-457C-98D4-8ED2EBBDEE10}" type="sibTrans" cxnId="{FAE33A2F-86EC-48BD-B043-5083A5D92965}">
      <dgm:prSet/>
      <dgm:spPr/>
      <dgm:t>
        <a:bodyPr/>
        <a:lstStyle/>
        <a:p>
          <a:endParaRPr lang="de-AT"/>
        </a:p>
      </dgm:t>
    </dgm:pt>
    <dgm:pt modelId="{4EC4A234-65AC-4B35-8DA0-3F304F074396}">
      <dgm:prSet/>
      <dgm:spPr/>
      <dgm:t>
        <a:bodyPr/>
        <a:lstStyle/>
        <a:p>
          <a:r>
            <a:rPr lang="de-AT" dirty="0"/>
            <a:t>Sparbücher</a:t>
          </a:r>
        </a:p>
      </dgm:t>
    </dgm:pt>
    <dgm:pt modelId="{E26EBBBA-AA7E-4CFB-803B-59ADE4A87CD2}" type="parTrans" cxnId="{5C34C03D-C471-4A65-982D-4AE49B0329B9}">
      <dgm:prSet/>
      <dgm:spPr/>
      <dgm:t>
        <a:bodyPr/>
        <a:lstStyle/>
        <a:p>
          <a:endParaRPr lang="de-AT"/>
        </a:p>
      </dgm:t>
    </dgm:pt>
    <dgm:pt modelId="{5FB1445F-7247-4305-9BD8-3C3418955295}" type="sibTrans" cxnId="{5C34C03D-C471-4A65-982D-4AE49B0329B9}">
      <dgm:prSet/>
      <dgm:spPr/>
      <dgm:t>
        <a:bodyPr/>
        <a:lstStyle/>
        <a:p>
          <a:endParaRPr lang="de-AT"/>
        </a:p>
      </dgm:t>
    </dgm:pt>
    <dgm:pt modelId="{1D7FAB5D-4C38-4F56-A204-FC95748326C4}">
      <dgm:prSet/>
      <dgm:spPr/>
      <dgm:t>
        <a:bodyPr/>
        <a:lstStyle/>
        <a:p>
          <a:r>
            <a:rPr lang="de-AT" dirty="0"/>
            <a:t>Kapitalsparen</a:t>
          </a:r>
        </a:p>
      </dgm:t>
    </dgm:pt>
    <dgm:pt modelId="{61C46164-5C9C-49BA-BD24-1194A6C06107}" type="parTrans" cxnId="{4249AC98-3A31-4772-9F8D-93C4AD6D1629}">
      <dgm:prSet/>
      <dgm:spPr/>
      <dgm:t>
        <a:bodyPr/>
        <a:lstStyle/>
        <a:p>
          <a:endParaRPr lang="de-AT"/>
        </a:p>
      </dgm:t>
    </dgm:pt>
    <dgm:pt modelId="{4E42DA55-BD9F-40BE-92DB-0385A5B09BBB}" type="sibTrans" cxnId="{4249AC98-3A31-4772-9F8D-93C4AD6D1629}">
      <dgm:prSet/>
      <dgm:spPr/>
      <dgm:t>
        <a:bodyPr/>
        <a:lstStyle/>
        <a:p>
          <a:endParaRPr lang="de-AT"/>
        </a:p>
      </dgm:t>
    </dgm:pt>
    <dgm:pt modelId="{5B03654A-EAC8-4436-A92D-B12D921EA4BF}">
      <dgm:prSet/>
      <dgm:spPr/>
      <dgm:t>
        <a:bodyPr/>
        <a:lstStyle/>
        <a:p>
          <a:r>
            <a:rPr lang="de-AT" dirty="0"/>
            <a:t>Termineinlagen</a:t>
          </a:r>
        </a:p>
      </dgm:t>
    </dgm:pt>
    <dgm:pt modelId="{D923FBF8-132C-4B50-91B6-39A67315813F}" type="parTrans" cxnId="{05AC093D-19A8-4B83-AF67-CCA556F07419}">
      <dgm:prSet/>
      <dgm:spPr/>
      <dgm:t>
        <a:bodyPr/>
        <a:lstStyle/>
        <a:p>
          <a:endParaRPr lang="de-AT"/>
        </a:p>
      </dgm:t>
    </dgm:pt>
    <dgm:pt modelId="{80E4D93A-15DC-4FA0-9DF3-3FD6C131888A}" type="sibTrans" cxnId="{05AC093D-19A8-4B83-AF67-CCA556F07419}">
      <dgm:prSet/>
      <dgm:spPr/>
      <dgm:t>
        <a:bodyPr/>
        <a:lstStyle/>
        <a:p>
          <a:endParaRPr lang="de-AT"/>
        </a:p>
      </dgm:t>
    </dgm:pt>
    <dgm:pt modelId="{DD2ECD37-F82F-4556-81F2-ABC50D6AB461}">
      <dgm:prSet/>
      <dgm:spPr/>
      <dgm:t>
        <a:bodyPr/>
        <a:lstStyle/>
        <a:p>
          <a:r>
            <a:rPr lang="de-AT" dirty="0"/>
            <a:t>Fondssparen</a:t>
          </a:r>
        </a:p>
      </dgm:t>
    </dgm:pt>
    <dgm:pt modelId="{140A1049-62A6-4EBC-B05A-3E9F4D6ADCC6}" type="parTrans" cxnId="{354C11CC-2B86-4E0F-9F59-C15F3FA64AFA}">
      <dgm:prSet/>
      <dgm:spPr/>
      <dgm:t>
        <a:bodyPr/>
        <a:lstStyle/>
        <a:p>
          <a:endParaRPr lang="de-AT"/>
        </a:p>
      </dgm:t>
    </dgm:pt>
    <dgm:pt modelId="{778028E3-D53E-45E0-91C0-F15E48A1A4A6}" type="sibTrans" cxnId="{354C11CC-2B86-4E0F-9F59-C15F3FA64AFA}">
      <dgm:prSet/>
      <dgm:spPr/>
      <dgm:t>
        <a:bodyPr/>
        <a:lstStyle/>
        <a:p>
          <a:endParaRPr lang="de-AT"/>
        </a:p>
      </dgm:t>
    </dgm:pt>
    <dgm:pt modelId="{A25FC982-F7A8-41C9-8629-9C98804FC0A3}">
      <dgm:prSet/>
      <dgm:spPr/>
      <dgm:t>
        <a:bodyPr/>
        <a:lstStyle/>
        <a:p>
          <a:r>
            <a:rPr lang="de-AT" dirty="0"/>
            <a:t>Bausparen</a:t>
          </a:r>
        </a:p>
      </dgm:t>
    </dgm:pt>
    <dgm:pt modelId="{33F5526A-FA08-44B3-9507-5FD4CC83717F}" type="parTrans" cxnId="{56487EBD-1EF4-40F3-8DB9-F0D006195337}">
      <dgm:prSet/>
      <dgm:spPr/>
      <dgm:t>
        <a:bodyPr/>
        <a:lstStyle/>
        <a:p>
          <a:endParaRPr lang="de-AT"/>
        </a:p>
      </dgm:t>
    </dgm:pt>
    <dgm:pt modelId="{93FD8A9D-D55E-4CC3-859A-AABD0BF18507}" type="sibTrans" cxnId="{56487EBD-1EF4-40F3-8DB9-F0D006195337}">
      <dgm:prSet/>
      <dgm:spPr/>
      <dgm:t>
        <a:bodyPr/>
        <a:lstStyle/>
        <a:p>
          <a:endParaRPr lang="de-AT"/>
        </a:p>
      </dgm:t>
    </dgm:pt>
    <dgm:pt modelId="{6CDF20A8-B8A4-417F-8EE8-65197E171060}">
      <dgm:prSet phldrT="[Text]"/>
      <dgm:spPr/>
      <dgm:t>
        <a:bodyPr/>
        <a:lstStyle/>
        <a:p>
          <a:pPr rtl="0"/>
          <a:endParaRPr lang="de-AT" dirty="0"/>
        </a:p>
      </dgm:t>
    </dgm:pt>
    <dgm:pt modelId="{2D1CA01E-DED5-4D94-A0EA-765DE6745FA1}" type="parTrans" cxnId="{8AE95A9B-054C-4EDA-81F9-68D7D98C8371}">
      <dgm:prSet/>
      <dgm:spPr/>
      <dgm:t>
        <a:bodyPr/>
        <a:lstStyle/>
        <a:p>
          <a:endParaRPr lang="de-AT"/>
        </a:p>
      </dgm:t>
    </dgm:pt>
    <dgm:pt modelId="{0A7D28C7-EE3A-4365-A8B3-CBED488A69DA}" type="sibTrans" cxnId="{8AE95A9B-054C-4EDA-81F9-68D7D98C8371}">
      <dgm:prSet/>
      <dgm:spPr/>
      <dgm:t>
        <a:bodyPr/>
        <a:lstStyle/>
        <a:p>
          <a:endParaRPr lang="de-AT"/>
        </a:p>
      </dgm:t>
    </dgm:pt>
    <dgm:pt modelId="{46261035-EA5C-469D-B46C-AB4AC7CD51D3}">
      <dgm:prSet phldrT="[Text]"/>
      <dgm:spPr/>
      <dgm:t>
        <a:bodyPr/>
        <a:lstStyle/>
        <a:p>
          <a:r>
            <a:rPr lang="de-AT" dirty="0"/>
            <a:t>An-/Verkauf Fremdwährungen</a:t>
          </a:r>
        </a:p>
      </dgm:t>
    </dgm:pt>
    <dgm:pt modelId="{17144804-8A07-4B5D-902F-0EDA03DB4E2E}" type="parTrans" cxnId="{9D83A62A-7735-459F-9090-884FE4A5ED5F}">
      <dgm:prSet/>
      <dgm:spPr/>
      <dgm:t>
        <a:bodyPr/>
        <a:lstStyle/>
        <a:p>
          <a:endParaRPr lang="de-AT"/>
        </a:p>
      </dgm:t>
    </dgm:pt>
    <dgm:pt modelId="{23953ADE-675A-43F1-8AD4-82ED8D5DB022}" type="sibTrans" cxnId="{9D83A62A-7735-459F-9090-884FE4A5ED5F}">
      <dgm:prSet/>
      <dgm:spPr/>
      <dgm:t>
        <a:bodyPr/>
        <a:lstStyle/>
        <a:p>
          <a:endParaRPr lang="de-AT"/>
        </a:p>
      </dgm:t>
    </dgm:pt>
    <dgm:pt modelId="{D43FB585-461A-47D3-8915-BE1385395912}">
      <dgm:prSet phldrT="[Text]"/>
      <dgm:spPr/>
      <dgm:t>
        <a:bodyPr/>
        <a:lstStyle/>
        <a:p>
          <a:r>
            <a:rPr lang="de-AT" dirty="0"/>
            <a:t>Immobilienservice</a:t>
          </a:r>
        </a:p>
      </dgm:t>
    </dgm:pt>
    <dgm:pt modelId="{6032D45F-6B5A-4AAF-A388-582165849A3F}" type="parTrans" cxnId="{30309CF9-396D-4CBA-BE85-A078445077DF}">
      <dgm:prSet/>
      <dgm:spPr/>
      <dgm:t>
        <a:bodyPr/>
        <a:lstStyle/>
        <a:p>
          <a:endParaRPr lang="de-AT"/>
        </a:p>
      </dgm:t>
    </dgm:pt>
    <dgm:pt modelId="{38C71429-AC63-4BA6-A83E-14DC366D0423}" type="sibTrans" cxnId="{30309CF9-396D-4CBA-BE85-A078445077DF}">
      <dgm:prSet/>
      <dgm:spPr/>
      <dgm:t>
        <a:bodyPr/>
        <a:lstStyle/>
        <a:p>
          <a:endParaRPr lang="de-AT"/>
        </a:p>
      </dgm:t>
    </dgm:pt>
    <dgm:pt modelId="{E4B11454-BEA3-4E7A-BC54-A88B46F0A5F0}">
      <dgm:prSet phldrT="[Text]"/>
      <dgm:spPr/>
      <dgm:t>
        <a:bodyPr/>
        <a:lstStyle/>
        <a:p>
          <a:pPr>
            <a:buFont typeface="Arial" panose="020B0604020202020204" pitchFamily="34" charset="0"/>
            <a:buChar char="•"/>
          </a:pPr>
          <a:r>
            <a:rPr lang="de-AT" dirty="0"/>
            <a:t>Mittelfristig</a:t>
          </a:r>
        </a:p>
      </dgm:t>
    </dgm:pt>
    <dgm:pt modelId="{73175574-5BA5-44E6-B76E-46966B9F7CC5}" type="parTrans" cxnId="{822D5877-5141-4B7B-901D-88E89BB86151}">
      <dgm:prSet/>
      <dgm:spPr/>
      <dgm:t>
        <a:bodyPr/>
        <a:lstStyle/>
        <a:p>
          <a:endParaRPr lang="de-AT"/>
        </a:p>
      </dgm:t>
    </dgm:pt>
    <dgm:pt modelId="{6325FF42-F40F-41FC-B5E1-E0E0BD2993C1}" type="sibTrans" cxnId="{822D5877-5141-4B7B-901D-88E89BB86151}">
      <dgm:prSet/>
      <dgm:spPr/>
      <dgm:t>
        <a:bodyPr/>
        <a:lstStyle/>
        <a:p>
          <a:endParaRPr lang="de-AT"/>
        </a:p>
      </dgm:t>
    </dgm:pt>
    <dgm:pt modelId="{CD494C7E-542E-4B14-9C26-A8C372E43CD2}">
      <dgm:prSet phldrT="[Text]"/>
      <dgm:spPr/>
      <dgm:t>
        <a:bodyPr/>
        <a:lstStyle/>
        <a:p>
          <a:pPr>
            <a:buFont typeface="Arial" panose="020B0604020202020204" pitchFamily="34" charset="0"/>
            <a:buChar char="•"/>
          </a:pPr>
          <a:r>
            <a:rPr lang="de-AT" dirty="0"/>
            <a:t>Langfristig</a:t>
          </a:r>
        </a:p>
      </dgm:t>
    </dgm:pt>
    <dgm:pt modelId="{6F9B2050-2773-4939-8E7A-09A0386DC9DD}" type="parTrans" cxnId="{883C7F81-C872-4374-B500-B8A3DA4562CA}">
      <dgm:prSet/>
      <dgm:spPr/>
      <dgm:t>
        <a:bodyPr/>
        <a:lstStyle/>
        <a:p>
          <a:endParaRPr lang="de-AT"/>
        </a:p>
      </dgm:t>
    </dgm:pt>
    <dgm:pt modelId="{A05F0442-ABDD-43D1-8E57-28707086B34C}" type="sibTrans" cxnId="{883C7F81-C872-4374-B500-B8A3DA4562CA}">
      <dgm:prSet/>
      <dgm:spPr/>
      <dgm:t>
        <a:bodyPr/>
        <a:lstStyle/>
        <a:p>
          <a:endParaRPr lang="de-AT"/>
        </a:p>
      </dgm:t>
    </dgm:pt>
    <dgm:pt modelId="{DBD609CA-9148-46D6-A7E4-F4464EE4497F}">
      <dgm:prSet phldrT="[Text]"/>
      <dgm:spPr/>
      <dgm:t>
        <a:bodyPr/>
        <a:lstStyle/>
        <a:p>
          <a:pPr rtl="0">
            <a:buFont typeface="Arial" panose="020B0604020202020204" pitchFamily="34" charset="0"/>
            <a:buChar char="•"/>
          </a:pPr>
          <a:endParaRPr lang="de-AT" dirty="0"/>
        </a:p>
      </dgm:t>
    </dgm:pt>
    <dgm:pt modelId="{4CCD5A09-67F8-4B87-9F41-B5C276643BDF}" type="parTrans" cxnId="{91C6D895-F554-4FF3-A293-3201587250FD}">
      <dgm:prSet/>
      <dgm:spPr/>
      <dgm:t>
        <a:bodyPr/>
        <a:lstStyle/>
        <a:p>
          <a:endParaRPr lang="de-AT"/>
        </a:p>
      </dgm:t>
    </dgm:pt>
    <dgm:pt modelId="{13FF6C4C-56B6-4B36-9C65-DA17A2298FA9}" type="sibTrans" cxnId="{91C6D895-F554-4FF3-A293-3201587250FD}">
      <dgm:prSet/>
      <dgm:spPr/>
      <dgm:t>
        <a:bodyPr/>
        <a:lstStyle/>
        <a:p>
          <a:endParaRPr lang="de-AT"/>
        </a:p>
      </dgm:t>
    </dgm:pt>
    <dgm:pt modelId="{94FC4C31-CE5C-4A56-ABEF-DD5EA7A0C4F2}" type="pres">
      <dgm:prSet presAssocID="{51990186-6A75-405D-B409-1FA7407CEE81}" presName="Name0" presStyleCnt="0">
        <dgm:presLayoutVars>
          <dgm:dir/>
          <dgm:animLvl val="lvl"/>
          <dgm:resizeHandles val="exact"/>
        </dgm:presLayoutVars>
      </dgm:prSet>
      <dgm:spPr/>
    </dgm:pt>
    <dgm:pt modelId="{AA5EAECA-58A7-45CA-AF32-12417BCFA204}" type="pres">
      <dgm:prSet presAssocID="{8FE4E8DB-36EF-4343-9F0B-C971451A5FB7}" presName="composite" presStyleCnt="0"/>
      <dgm:spPr/>
    </dgm:pt>
    <dgm:pt modelId="{5EF6EF2A-1657-4318-BCC4-22E6A5A75BB7}" type="pres">
      <dgm:prSet presAssocID="{8FE4E8DB-36EF-4343-9F0B-C971451A5FB7}" presName="parTx" presStyleLbl="alignNode1" presStyleIdx="0" presStyleCnt="4">
        <dgm:presLayoutVars>
          <dgm:chMax val="0"/>
          <dgm:chPref val="0"/>
          <dgm:bulletEnabled val="1"/>
        </dgm:presLayoutVars>
      </dgm:prSet>
      <dgm:spPr/>
    </dgm:pt>
    <dgm:pt modelId="{DFF603D8-5D44-42FD-8E07-847465EA2F3E}" type="pres">
      <dgm:prSet presAssocID="{8FE4E8DB-36EF-4343-9F0B-C971451A5FB7}" presName="desTx" presStyleLbl="alignAccFollowNode1" presStyleIdx="0" presStyleCnt="4">
        <dgm:presLayoutVars>
          <dgm:bulletEnabled val="1"/>
        </dgm:presLayoutVars>
      </dgm:prSet>
      <dgm:spPr/>
    </dgm:pt>
    <dgm:pt modelId="{BE32E3BE-7D52-4F20-881A-7C93B3E632F6}" type="pres">
      <dgm:prSet presAssocID="{DF887609-6712-43EA-B5D1-92EDCDA73CC7}" presName="space" presStyleCnt="0"/>
      <dgm:spPr/>
    </dgm:pt>
    <dgm:pt modelId="{9FD90CC9-8384-4CED-BD55-A6ABF0A73BD8}" type="pres">
      <dgm:prSet presAssocID="{F7E85504-CF10-4B0F-9A11-309DCFB8662E}" presName="composite" presStyleCnt="0"/>
      <dgm:spPr/>
    </dgm:pt>
    <dgm:pt modelId="{58EB9D2C-63CD-44C1-BF2B-07AA97C83C2D}" type="pres">
      <dgm:prSet presAssocID="{F7E85504-CF10-4B0F-9A11-309DCFB8662E}" presName="parTx" presStyleLbl="alignNode1" presStyleIdx="1" presStyleCnt="4" custLinFactNeighborX="-9358" custLinFactNeighborY="-4503">
        <dgm:presLayoutVars>
          <dgm:chMax val="0"/>
          <dgm:chPref val="0"/>
          <dgm:bulletEnabled val="1"/>
        </dgm:presLayoutVars>
      </dgm:prSet>
      <dgm:spPr/>
    </dgm:pt>
    <dgm:pt modelId="{C9460D52-0546-48D7-BA36-72B6FC1C4186}" type="pres">
      <dgm:prSet presAssocID="{F7E85504-CF10-4B0F-9A11-309DCFB8662E}" presName="desTx" presStyleLbl="alignAccFollowNode1" presStyleIdx="1" presStyleCnt="4" custLinFactNeighborX="-8186" custLinFactNeighborY="709">
        <dgm:presLayoutVars>
          <dgm:bulletEnabled val="1"/>
        </dgm:presLayoutVars>
      </dgm:prSet>
      <dgm:spPr/>
    </dgm:pt>
    <dgm:pt modelId="{327241D0-32BC-4C6B-B2E2-C35B2BC01763}" type="pres">
      <dgm:prSet presAssocID="{0671BC62-3DE1-4A87-B6E6-B15DC2BB6822}" presName="space" presStyleCnt="0"/>
      <dgm:spPr/>
    </dgm:pt>
    <dgm:pt modelId="{25E5FDB8-978F-4F6F-8BD4-68E64D91953C}" type="pres">
      <dgm:prSet presAssocID="{521C95D0-E083-4BE5-9C90-0FA17A767F77}" presName="composite" presStyleCnt="0"/>
      <dgm:spPr/>
    </dgm:pt>
    <dgm:pt modelId="{4041527B-B07E-428C-B8B8-282390C63AF2}" type="pres">
      <dgm:prSet presAssocID="{521C95D0-E083-4BE5-9C90-0FA17A767F77}" presName="parTx" presStyleLbl="alignNode1" presStyleIdx="2" presStyleCnt="4" custLinFactNeighborX="-16379">
        <dgm:presLayoutVars>
          <dgm:chMax val="0"/>
          <dgm:chPref val="0"/>
          <dgm:bulletEnabled val="1"/>
        </dgm:presLayoutVars>
      </dgm:prSet>
      <dgm:spPr/>
    </dgm:pt>
    <dgm:pt modelId="{485D9200-432F-4218-9E37-D08E9FFD8E94}" type="pres">
      <dgm:prSet presAssocID="{521C95D0-E083-4BE5-9C90-0FA17A767F77}" presName="desTx" presStyleLbl="alignAccFollowNode1" presStyleIdx="2" presStyleCnt="4" custLinFactNeighborX="-16380">
        <dgm:presLayoutVars>
          <dgm:bulletEnabled val="1"/>
        </dgm:presLayoutVars>
      </dgm:prSet>
      <dgm:spPr/>
    </dgm:pt>
    <dgm:pt modelId="{51DE5DD1-BC82-4068-84B9-738BA0B2D34B}" type="pres">
      <dgm:prSet presAssocID="{29F3731C-698A-47FA-9343-38F99CDF2E38}" presName="space" presStyleCnt="0"/>
      <dgm:spPr/>
    </dgm:pt>
    <dgm:pt modelId="{F5C96345-51DE-4691-9F4D-7946842852B4}" type="pres">
      <dgm:prSet presAssocID="{2CC5423D-3881-4FB2-A7B1-3E65A380EF23}" presName="composite" presStyleCnt="0"/>
      <dgm:spPr/>
    </dgm:pt>
    <dgm:pt modelId="{3DD5768A-6072-4FAE-8659-3BF1BBCBA762}" type="pres">
      <dgm:prSet presAssocID="{2CC5423D-3881-4FB2-A7B1-3E65A380EF23}" presName="parTx" presStyleLbl="alignNode1" presStyleIdx="3" presStyleCnt="4" custLinFactNeighborX="-26910">
        <dgm:presLayoutVars>
          <dgm:chMax val="0"/>
          <dgm:chPref val="0"/>
          <dgm:bulletEnabled val="1"/>
        </dgm:presLayoutVars>
      </dgm:prSet>
      <dgm:spPr/>
    </dgm:pt>
    <dgm:pt modelId="{22077C07-1F33-4155-A20E-BD86A772F12E}" type="pres">
      <dgm:prSet presAssocID="{2CC5423D-3881-4FB2-A7B1-3E65A380EF23}" presName="desTx" presStyleLbl="alignAccFollowNode1" presStyleIdx="3" presStyleCnt="4" custLinFactNeighborX="-25740">
        <dgm:presLayoutVars>
          <dgm:bulletEnabled val="1"/>
        </dgm:presLayoutVars>
      </dgm:prSet>
      <dgm:spPr/>
    </dgm:pt>
  </dgm:ptLst>
  <dgm:cxnLst>
    <dgm:cxn modelId="{45FC390E-0A68-4794-A966-D7E7D057CDEA}" srcId="{8FE4E8DB-36EF-4343-9F0B-C971451A5FB7}" destId="{158C82DC-C730-4C5D-97BF-274F37ED6260}" srcOrd="0" destOrd="0" parTransId="{7FF4C8DD-DA83-4094-B5A5-B27F5339F771}" sibTransId="{11B9C92D-744F-4A8B-94EA-FC43D0561A03}"/>
    <dgm:cxn modelId="{646C0A11-A493-4DDC-A14F-226C8BB2F2F9}" type="presOf" srcId="{D4D07D79-26BE-4942-A12E-96FDB1A1DCEB}" destId="{DFF603D8-5D44-42FD-8E07-847465EA2F3E}" srcOrd="0" destOrd="4" presId="urn:microsoft.com/office/officeart/2005/8/layout/hList1"/>
    <dgm:cxn modelId="{AC169D18-3DB4-4F0F-BE98-B98B1DE635D7}" type="presOf" srcId="{2CC5423D-3881-4FB2-A7B1-3E65A380EF23}" destId="{3DD5768A-6072-4FAE-8659-3BF1BBCBA762}" srcOrd="0" destOrd="0" presId="urn:microsoft.com/office/officeart/2005/8/layout/hList1"/>
    <dgm:cxn modelId="{B249C41C-DE04-4405-A88F-FC6EBC32682D}" type="presOf" srcId="{55CFC0D6-829D-44C7-8807-C56645D40668}" destId="{DFF603D8-5D44-42FD-8E07-847465EA2F3E}" srcOrd="0" destOrd="5" presId="urn:microsoft.com/office/officeart/2005/8/layout/hList1"/>
    <dgm:cxn modelId="{8A46E31D-2D02-4A93-8D53-74B0E2D87492}" srcId="{8FE4E8DB-36EF-4343-9F0B-C971451A5FB7}" destId="{55CFC0D6-829D-44C7-8807-C56645D40668}" srcOrd="5" destOrd="0" parTransId="{6822DFC3-EDC2-4D3D-BC2B-07D2CED24598}" sibTransId="{D2736BE7-CFF6-4749-8483-96DB4854AAA1}"/>
    <dgm:cxn modelId="{016B9D21-E8A7-40C1-8AFD-6CEE58312BBF}" type="presOf" srcId="{E3562AFD-968F-48A7-916D-BB61B316988C}" destId="{DFF603D8-5D44-42FD-8E07-847465EA2F3E}" srcOrd="0" destOrd="1" presId="urn:microsoft.com/office/officeart/2005/8/layout/hList1"/>
    <dgm:cxn modelId="{0BF75B28-4DE4-4C12-8F01-EFF4DD9228A7}" type="presOf" srcId="{F3E3412E-1823-45BD-8E52-436E715D4739}" destId="{DFF603D8-5D44-42FD-8E07-847465EA2F3E}" srcOrd="0" destOrd="3" presId="urn:microsoft.com/office/officeart/2005/8/layout/hList1"/>
    <dgm:cxn modelId="{1A590129-7BD4-4913-AF82-976AD3AFDFE3}" type="presOf" srcId="{5B03654A-EAC8-4436-A92D-B12D921EA4BF}" destId="{C9460D52-0546-48D7-BA36-72B6FC1C4186}" srcOrd="0" destOrd="3" presId="urn:microsoft.com/office/officeart/2005/8/layout/hList1"/>
    <dgm:cxn modelId="{9D83A62A-7735-459F-9090-884FE4A5ED5F}" srcId="{2CC5423D-3881-4FB2-A7B1-3E65A380EF23}" destId="{46261035-EA5C-469D-B46C-AB4AC7CD51D3}" srcOrd="1" destOrd="0" parTransId="{17144804-8A07-4B5D-902F-0EDA03DB4E2E}" sibTransId="{23953ADE-675A-43F1-8AD4-82ED8D5DB022}"/>
    <dgm:cxn modelId="{FAE33A2F-86EC-48BD-B043-5083A5D92965}" srcId="{F7E85504-CF10-4B0F-9A11-309DCFB8662E}" destId="{1254E42C-C3DB-492A-BB83-2F03F6D632CB}" srcOrd="0" destOrd="0" parTransId="{6FA2873E-CAA8-4B48-9F37-E012400A2E28}" sibTransId="{F6AEEA26-24BC-457C-98D4-8ED2EBBDEE10}"/>
    <dgm:cxn modelId="{60EA9632-ED17-48CB-B8A4-8B7A540BBF81}" type="presOf" srcId="{DD2ECD37-F82F-4556-81F2-ABC50D6AB461}" destId="{C9460D52-0546-48D7-BA36-72B6FC1C4186}" srcOrd="0" destOrd="4" presId="urn:microsoft.com/office/officeart/2005/8/layout/hList1"/>
    <dgm:cxn modelId="{86CEAD33-A13A-4136-8D14-A96A31B66953}" srcId="{51990186-6A75-405D-B409-1FA7407CEE81}" destId="{521C95D0-E083-4BE5-9C90-0FA17A767F77}" srcOrd="2" destOrd="0" parTransId="{464752AC-0697-477F-9172-028A1DC103F4}" sibTransId="{29F3731C-698A-47FA-9343-38F99CDF2E38}"/>
    <dgm:cxn modelId="{05AC093D-19A8-4B83-AF67-CCA556F07419}" srcId="{F7E85504-CF10-4B0F-9A11-309DCFB8662E}" destId="{5B03654A-EAC8-4436-A92D-B12D921EA4BF}" srcOrd="3" destOrd="0" parTransId="{D923FBF8-132C-4B50-91B6-39A67315813F}" sibTransId="{80E4D93A-15DC-4FA0-9DF3-3FD6C131888A}"/>
    <dgm:cxn modelId="{5C34C03D-C471-4A65-982D-4AE49B0329B9}" srcId="{F7E85504-CF10-4B0F-9A11-309DCFB8662E}" destId="{4EC4A234-65AC-4B35-8DA0-3F304F074396}" srcOrd="1" destOrd="0" parTransId="{E26EBBBA-AA7E-4CFB-803B-59ADE4A87CD2}" sibTransId="{5FB1445F-7247-4305-9BD8-3C3418955295}"/>
    <dgm:cxn modelId="{B8941443-63C2-423F-BB66-0F42694AC941}" type="presOf" srcId="{A25FC982-F7A8-41C9-8629-9C98804FC0A3}" destId="{C9460D52-0546-48D7-BA36-72B6FC1C4186}" srcOrd="0" destOrd="5" presId="urn:microsoft.com/office/officeart/2005/8/layout/hList1"/>
    <dgm:cxn modelId="{07F63847-4B6C-404F-B235-1CBA1FE85430}" type="presOf" srcId="{1254E42C-C3DB-492A-BB83-2F03F6D632CB}" destId="{C9460D52-0546-48D7-BA36-72B6FC1C4186}" srcOrd="0" destOrd="0" presId="urn:microsoft.com/office/officeart/2005/8/layout/hList1"/>
    <dgm:cxn modelId="{D7C3DF48-BEDC-4339-8D8D-5A6C58E918DA}" type="presOf" srcId="{51990186-6A75-405D-B409-1FA7407CEE81}" destId="{94FC4C31-CE5C-4A56-ABEF-DD5EA7A0C4F2}" srcOrd="0" destOrd="0" presId="urn:microsoft.com/office/officeart/2005/8/layout/hList1"/>
    <dgm:cxn modelId="{672A7A53-E70E-45D5-BB02-7A6163AC9511}" srcId="{51990186-6A75-405D-B409-1FA7407CEE81}" destId="{2CC5423D-3881-4FB2-A7B1-3E65A380EF23}" srcOrd="3" destOrd="0" parTransId="{D42914EB-B228-4AE3-BF8B-393661BA416A}" sibTransId="{FEB60B4E-1C65-4960-956D-6E135EC65A92}"/>
    <dgm:cxn modelId="{9969B55C-9A9C-46A0-9FDB-98702A106FB3}" type="presOf" srcId="{E4B11454-BEA3-4E7A-BC54-A88B46F0A5F0}" destId="{485D9200-432F-4218-9E37-D08E9FFD8E94}" srcOrd="0" destOrd="1" presId="urn:microsoft.com/office/officeart/2005/8/layout/hList1"/>
    <dgm:cxn modelId="{8D531F63-5202-4F7A-B218-01713201A362}" type="presOf" srcId="{521C95D0-E083-4BE5-9C90-0FA17A767F77}" destId="{4041527B-B07E-428C-B8B8-282390C63AF2}" srcOrd="0" destOrd="0" presId="urn:microsoft.com/office/officeart/2005/8/layout/hList1"/>
    <dgm:cxn modelId="{CADB3963-FBD2-49BA-9414-3FC91045803D}" type="presOf" srcId="{158C82DC-C730-4C5D-97BF-274F37ED6260}" destId="{DFF603D8-5D44-42FD-8E07-847465EA2F3E}" srcOrd="0" destOrd="0" presId="urn:microsoft.com/office/officeart/2005/8/layout/hList1"/>
    <dgm:cxn modelId="{2A1E2C6B-D203-4E4E-89D0-6DF714D27D6F}" type="presOf" srcId="{D10D303E-4118-451A-A730-3ED6E5FE4FC3}" destId="{485D9200-432F-4218-9E37-D08E9FFD8E94}" srcOrd="0" destOrd="0" presId="urn:microsoft.com/office/officeart/2005/8/layout/hList1"/>
    <dgm:cxn modelId="{FDBF6971-2630-4EDD-A33E-F57DDA8BCD87}" type="presOf" srcId="{CD494C7E-542E-4B14-9C26-A8C372E43CD2}" destId="{485D9200-432F-4218-9E37-D08E9FFD8E94}" srcOrd="0" destOrd="2" presId="urn:microsoft.com/office/officeart/2005/8/layout/hList1"/>
    <dgm:cxn modelId="{822D5877-5141-4B7B-901D-88E89BB86151}" srcId="{521C95D0-E083-4BE5-9C90-0FA17A767F77}" destId="{E4B11454-BEA3-4E7A-BC54-A88B46F0A5F0}" srcOrd="1" destOrd="0" parTransId="{73175574-5BA5-44E6-B76E-46966B9F7CC5}" sibTransId="{6325FF42-F40F-41FC-B5E1-E0E0BD2993C1}"/>
    <dgm:cxn modelId="{6BBA5179-9849-4E32-BBC7-1479C44472BE}" srcId="{8FE4E8DB-36EF-4343-9F0B-C971451A5FB7}" destId="{D4D07D79-26BE-4942-A12E-96FDB1A1DCEB}" srcOrd="4" destOrd="0" parTransId="{56A3CC3D-B237-405F-834A-DB2AA964F343}" sibTransId="{AF2196FA-CBA2-45B9-BB9F-28D83353CA9D}"/>
    <dgm:cxn modelId="{883C7F81-C872-4374-B500-B8A3DA4562CA}" srcId="{521C95D0-E083-4BE5-9C90-0FA17A767F77}" destId="{CD494C7E-542E-4B14-9C26-A8C372E43CD2}" srcOrd="2" destOrd="0" parTransId="{6F9B2050-2773-4939-8E7A-09A0386DC9DD}" sibTransId="{A05F0442-ABDD-43D1-8E57-28707086B34C}"/>
    <dgm:cxn modelId="{55FFF581-4276-45B9-BE46-38941EB6CF8C}" srcId="{51990186-6A75-405D-B409-1FA7407CEE81}" destId="{8FE4E8DB-36EF-4343-9F0B-C971451A5FB7}" srcOrd="0" destOrd="0" parTransId="{EAA4BF3B-FE6F-4632-8540-04BC25E70B6C}" sibTransId="{DF887609-6712-43EA-B5D1-92EDCDA73CC7}"/>
    <dgm:cxn modelId="{C6B3C582-EEE1-48E8-86CF-825D9BF78598}" srcId="{8FE4E8DB-36EF-4343-9F0B-C971451A5FB7}" destId="{8FC21A04-9B1A-4607-B479-93EACB194382}" srcOrd="2" destOrd="0" parTransId="{170DCFC8-4419-4FED-8619-C877A6CB1E4D}" sibTransId="{4EAAC4F1-B70A-4D81-989A-B5F521DA6630}"/>
    <dgm:cxn modelId="{05EC9E8F-C1FD-45B6-A790-DE854EA0C63E}" srcId="{8FE4E8DB-36EF-4343-9F0B-C971451A5FB7}" destId="{F3E3412E-1823-45BD-8E52-436E715D4739}" srcOrd="3" destOrd="0" parTransId="{B70ED64A-5A46-42B3-A177-8451FEFAD34A}" sibTransId="{BF8EAC9C-6FE8-4166-A7B2-A79F835A1A60}"/>
    <dgm:cxn modelId="{91C6D895-F554-4FF3-A293-3201587250FD}" srcId="{521C95D0-E083-4BE5-9C90-0FA17A767F77}" destId="{DBD609CA-9148-46D6-A7E4-F4464EE4497F}" srcOrd="3" destOrd="0" parTransId="{4CCD5A09-67F8-4B87-9F41-B5C276643BDF}" sibTransId="{13FF6C4C-56B6-4B36-9C65-DA17A2298FA9}"/>
    <dgm:cxn modelId="{4249AC98-3A31-4772-9F8D-93C4AD6D1629}" srcId="{F7E85504-CF10-4B0F-9A11-309DCFB8662E}" destId="{1D7FAB5D-4C38-4F56-A204-FC95748326C4}" srcOrd="2" destOrd="0" parTransId="{61C46164-5C9C-49BA-BD24-1194A6C06107}" sibTransId="{4E42DA55-BD9F-40BE-92DB-0385A5B09BBB}"/>
    <dgm:cxn modelId="{8AE95A9B-054C-4EDA-81F9-68D7D98C8371}" srcId="{521C95D0-E083-4BE5-9C90-0FA17A767F77}" destId="{6CDF20A8-B8A4-417F-8EE8-65197E171060}" srcOrd="4" destOrd="0" parTransId="{2D1CA01E-DED5-4D94-A0EA-765DE6745FA1}" sibTransId="{0A7D28C7-EE3A-4365-A8B3-CBED488A69DA}"/>
    <dgm:cxn modelId="{23A715A1-1976-47C4-B5F1-896C1516CCB3}" type="presOf" srcId="{8FE4E8DB-36EF-4343-9F0B-C971451A5FB7}" destId="{5EF6EF2A-1657-4318-BCC4-22E6A5A75BB7}" srcOrd="0" destOrd="0" presId="urn:microsoft.com/office/officeart/2005/8/layout/hList1"/>
    <dgm:cxn modelId="{F6504CA3-98A4-4EDD-A593-36DB16220D3E}" srcId="{51990186-6A75-405D-B409-1FA7407CEE81}" destId="{F7E85504-CF10-4B0F-9A11-309DCFB8662E}" srcOrd="1" destOrd="0" parTransId="{984C4ECD-3370-4301-B1C5-B66F98FCD825}" sibTransId="{0671BC62-3DE1-4A87-B6E6-B15DC2BB6822}"/>
    <dgm:cxn modelId="{C9684BB4-A34A-478E-851A-D6581BE2F14D}" type="presOf" srcId="{F7E85504-CF10-4B0F-9A11-309DCFB8662E}" destId="{58EB9D2C-63CD-44C1-BF2B-07AA97C83C2D}" srcOrd="0" destOrd="0" presId="urn:microsoft.com/office/officeart/2005/8/layout/hList1"/>
    <dgm:cxn modelId="{B630AAB5-810B-483C-86C9-BA65FB7C7B46}" type="presOf" srcId="{D43FB585-461A-47D3-8915-BE1385395912}" destId="{22077C07-1F33-4155-A20E-BD86A772F12E}" srcOrd="0" destOrd="2" presId="urn:microsoft.com/office/officeart/2005/8/layout/hList1"/>
    <dgm:cxn modelId="{E05ECAB5-CD7C-4993-8271-5583D8D67292}" type="presOf" srcId="{8FC21A04-9B1A-4607-B479-93EACB194382}" destId="{DFF603D8-5D44-42FD-8E07-847465EA2F3E}" srcOrd="0" destOrd="2" presId="urn:microsoft.com/office/officeart/2005/8/layout/hList1"/>
    <dgm:cxn modelId="{218095B6-5C97-4E52-886A-0A8EBB9D0139}" type="presOf" srcId="{6CDF20A8-B8A4-417F-8EE8-65197E171060}" destId="{485D9200-432F-4218-9E37-D08E9FFD8E94}" srcOrd="0" destOrd="4" presId="urn:microsoft.com/office/officeart/2005/8/layout/hList1"/>
    <dgm:cxn modelId="{56487EBD-1EF4-40F3-8DB9-F0D006195337}" srcId="{F7E85504-CF10-4B0F-9A11-309DCFB8662E}" destId="{A25FC982-F7A8-41C9-8629-9C98804FC0A3}" srcOrd="5" destOrd="0" parTransId="{33F5526A-FA08-44B3-9507-5FD4CC83717F}" sibTransId="{93FD8A9D-D55E-4CC3-859A-AABD0BF18507}"/>
    <dgm:cxn modelId="{7C7AE6C0-C8AD-41A6-9F10-8056D3B08E5B}" type="presOf" srcId="{4EC4A234-65AC-4B35-8DA0-3F304F074396}" destId="{C9460D52-0546-48D7-BA36-72B6FC1C4186}" srcOrd="0" destOrd="1" presId="urn:microsoft.com/office/officeart/2005/8/layout/hList1"/>
    <dgm:cxn modelId="{354C11CC-2B86-4E0F-9F59-C15F3FA64AFA}" srcId="{F7E85504-CF10-4B0F-9A11-309DCFB8662E}" destId="{DD2ECD37-F82F-4556-81F2-ABC50D6AB461}" srcOrd="4" destOrd="0" parTransId="{140A1049-62A6-4EBC-B05A-3E9F4D6ADCC6}" sibTransId="{778028E3-D53E-45E0-91C0-F15E48A1A4A6}"/>
    <dgm:cxn modelId="{78D768CD-4172-433C-8FAE-A08710078211}" srcId="{8FE4E8DB-36EF-4343-9F0B-C971451A5FB7}" destId="{E3562AFD-968F-48A7-916D-BB61B316988C}" srcOrd="1" destOrd="0" parTransId="{226EDF48-6CDB-4A10-A2E3-29BBCD86ECC5}" sibTransId="{1B571AC0-5C86-4CAE-B7D0-99F3BC7CC858}"/>
    <dgm:cxn modelId="{47373BD3-E79C-47F4-8AEB-2F7B0D8BB672}" type="presOf" srcId="{46261035-EA5C-469D-B46C-AB4AC7CD51D3}" destId="{22077C07-1F33-4155-A20E-BD86A772F12E}" srcOrd="0" destOrd="1" presId="urn:microsoft.com/office/officeart/2005/8/layout/hList1"/>
    <dgm:cxn modelId="{1D4C6DD7-5E46-4604-B87B-61546415A45E}" srcId="{521C95D0-E083-4BE5-9C90-0FA17A767F77}" destId="{D10D303E-4118-451A-A730-3ED6E5FE4FC3}" srcOrd="0" destOrd="0" parTransId="{D5ECA5A2-9300-4C59-AA29-42FCBC16A7C9}" sibTransId="{ED373558-22DA-414E-8961-CC33945172EE}"/>
    <dgm:cxn modelId="{9DADBCE4-0789-47E4-9391-1CEBA33BD11D}" srcId="{2CC5423D-3881-4FB2-A7B1-3E65A380EF23}" destId="{F6F2C1F6-8192-459E-AA81-FBB7CF4954A1}" srcOrd="0" destOrd="0" parTransId="{1A6FF6B9-3FB1-4841-9E2C-0A2C1D41367F}" sibTransId="{80910069-00B8-422D-9FA0-1179D0F455D2}"/>
    <dgm:cxn modelId="{4AA383F2-3FF0-4F28-9226-3320925F24F0}" type="presOf" srcId="{DBD609CA-9148-46D6-A7E4-F4464EE4497F}" destId="{485D9200-432F-4218-9E37-D08E9FFD8E94}" srcOrd="0" destOrd="3" presId="urn:microsoft.com/office/officeart/2005/8/layout/hList1"/>
    <dgm:cxn modelId="{30309CF9-396D-4CBA-BE85-A078445077DF}" srcId="{2CC5423D-3881-4FB2-A7B1-3E65A380EF23}" destId="{D43FB585-461A-47D3-8915-BE1385395912}" srcOrd="2" destOrd="0" parTransId="{6032D45F-6B5A-4AAF-A388-582165849A3F}" sibTransId="{38C71429-AC63-4BA6-A83E-14DC366D0423}"/>
    <dgm:cxn modelId="{838494FA-1663-4BBA-9150-0D4DB8F886D4}" type="presOf" srcId="{1D7FAB5D-4C38-4F56-A204-FC95748326C4}" destId="{C9460D52-0546-48D7-BA36-72B6FC1C4186}" srcOrd="0" destOrd="2" presId="urn:microsoft.com/office/officeart/2005/8/layout/hList1"/>
    <dgm:cxn modelId="{B0EE57FF-0C51-4A75-9381-3CF70EEE3F31}" type="presOf" srcId="{F6F2C1F6-8192-459E-AA81-FBB7CF4954A1}" destId="{22077C07-1F33-4155-A20E-BD86A772F12E}" srcOrd="0" destOrd="0" presId="urn:microsoft.com/office/officeart/2005/8/layout/hList1"/>
    <dgm:cxn modelId="{529A4848-56FB-406D-B1EF-B9B1954C3EFE}" type="presParOf" srcId="{94FC4C31-CE5C-4A56-ABEF-DD5EA7A0C4F2}" destId="{AA5EAECA-58A7-45CA-AF32-12417BCFA204}" srcOrd="0" destOrd="0" presId="urn:microsoft.com/office/officeart/2005/8/layout/hList1"/>
    <dgm:cxn modelId="{A5975D6C-942C-422D-8C58-8DDE0323C9E1}" type="presParOf" srcId="{AA5EAECA-58A7-45CA-AF32-12417BCFA204}" destId="{5EF6EF2A-1657-4318-BCC4-22E6A5A75BB7}" srcOrd="0" destOrd="0" presId="urn:microsoft.com/office/officeart/2005/8/layout/hList1"/>
    <dgm:cxn modelId="{6AC85A80-F391-4E8A-873F-40C42E9CBAF0}" type="presParOf" srcId="{AA5EAECA-58A7-45CA-AF32-12417BCFA204}" destId="{DFF603D8-5D44-42FD-8E07-847465EA2F3E}" srcOrd="1" destOrd="0" presId="urn:microsoft.com/office/officeart/2005/8/layout/hList1"/>
    <dgm:cxn modelId="{CB479407-103C-441E-AC68-13A6929817EF}" type="presParOf" srcId="{94FC4C31-CE5C-4A56-ABEF-DD5EA7A0C4F2}" destId="{BE32E3BE-7D52-4F20-881A-7C93B3E632F6}" srcOrd="1" destOrd="0" presId="urn:microsoft.com/office/officeart/2005/8/layout/hList1"/>
    <dgm:cxn modelId="{0B92614E-56A4-4932-9082-CD3287C8C3B0}" type="presParOf" srcId="{94FC4C31-CE5C-4A56-ABEF-DD5EA7A0C4F2}" destId="{9FD90CC9-8384-4CED-BD55-A6ABF0A73BD8}" srcOrd="2" destOrd="0" presId="urn:microsoft.com/office/officeart/2005/8/layout/hList1"/>
    <dgm:cxn modelId="{ABE96939-103C-4973-9912-3B19FBBD0970}" type="presParOf" srcId="{9FD90CC9-8384-4CED-BD55-A6ABF0A73BD8}" destId="{58EB9D2C-63CD-44C1-BF2B-07AA97C83C2D}" srcOrd="0" destOrd="0" presId="urn:microsoft.com/office/officeart/2005/8/layout/hList1"/>
    <dgm:cxn modelId="{6B20D644-96D4-4DC5-9763-DD54FE5E3647}" type="presParOf" srcId="{9FD90CC9-8384-4CED-BD55-A6ABF0A73BD8}" destId="{C9460D52-0546-48D7-BA36-72B6FC1C4186}" srcOrd="1" destOrd="0" presId="urn:microsoft.com/office/officeart/2005/8/layout/hList1"/>
    <dgm:cxn modelId="{91A237F0-4BB7-4659-A504-A1BF1644A24E}" type="presParOf" srcId="{94FC4C31-CE5C-4A56-ABEF-DD5EA7A0C4F2}" destId="{327241D0-32BC-4C6B-B2E2-C35B2BC01763}" srcOrd="3" destOrd="0" presId="urn:microsoft.com/office/officeart/2005/8/layout/hList1"/>
    <dgm:cxn modelId="{BAA07D7D-F2CE-4AA8-AC0C-91B6A96BD724}" type="presParOf" srcId="{94FC4C31-CE5C-4A56-ABEF-DD5EA7A0C4F2}" destId="{25E5FDB8-978F-4F6F-8BD4-68E64D91953C}" srcOrd="4" destOrd="0" presId="urn:microsoft.com/office/officeart/2005/8/layout/hList1"/>
    <dgm:cxn modelId="{C8795677-D5DB-4B37-901E-5F2DA4A2FC5A}" type="presParOf" srcId="{25E5FDB8-978F-4F6F-8BD4-68E64D91953C}" destId="{4041527B-B07E-428C-B8B8-282390C63AF2}" srcOrd="0" destOrd="0" presId="urn:microsoft.com/office/officeart/2005/8/layout/hList1"/>
    <dgm:cxn modelId="{224B4971-85FB-4A38-BB04-D266B846A34C}" type="presParOf" srcId="{25E5FDB8-978F-4F6F-8BD4-68E64D91953C}" destId="{485D9200-432F-4218-9E37-D08E9FFD8E94}" srcOrd="1" destOrd="0" presId="urn:microsoft.com/office/officeart/2005/8/layout/hList1"/>
    <dgm:cxn modelId="{028722C0-A5EC-4DAF-9A67-3C324B1D6F09}" type="presParOf" srcId="{94FC4C31-CE5C-4A56-ABEF-DD5EA7A0C4F2}" destId="{51DE5DD1-BC82-4068-84B9-738BA0B2D34B}" srcOrd="5" destOrd="0" presId="urn:microsoft.com/office/officeart/2005/8/layout/hList1"/>
    <dgm:cxn modelId="{84466F9F-A87C-49F1-9B64-EA3B00FC9989}" type="presParOf" srcId="{94FC4C31-CE5C-4A56-ABEF-DD5EA7A0C4F2}" destId="{F5C96345-51DE-4691-9F4D-7946842852B4}" srcOrd="6" destOrd="0" presId="urn:microsoft.com/office/officeart/2005/8/layout/hList1"/>
    <dgm:cxn modelId="{B41A50FF-F4BA-43D0-88A0-CCF3C0EBE9D3}" type="presParOf" srcId="{F5C96345-51DE-4691-9F4D-7946842852B4}" destId="{3DD5768A-6072-4FAE-8659-3BF1BBCBA762}" srcOrd="0" destOrd="0" presId="urn:microsoft.com/office/officeart/2005/8/layout/hList1"/>
    <dgm:cxn modelId="{8FE60497-9F4E-4651-A49C-258342E68FBC}" type="presParOf" srcId="{F5C96345-51DE-4691-9F4D-7946842852B4}" destId="{22077C07-1F33-4155-A20E-BD86A772F12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EF2A-1657-4318-BCC4-22E6A5A75BB7}">
      <dsp:nvSpPr>
        <dsp:cNvPr id="0" name=""/>
        <dsp:cNvSpPr/>
      </dsp:nvSpPr>
      <dsp:spPr>
        <a:xfrm>
          <a:off x="1616" y="30375"/>
          <a:ext cx="971985" cy="230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de-AT" sz="800" kern="1200" dirty="0"/>
            <a:t>Zahlungsverkehr</a:t>
          </a:r>
        </a:p>
      </dsp:txBody>
      <dsp:txXfrm>
        <a:off x="1616" y="30375"/>
        <a:ext cx="971985" cy="230400"/>
      </dsp:txXfrm>
    </dsp:sp>
    <dsp:sp modelId="{DFF603D8-5D44-42FD-8E07-847465EA2F3E}">
      <dsp:nvSpPr>
        <dsp:cNvPr id="0" name=""/>
        <dsp:cNvSpPr/>
      </dsp:nvSpPr>
      <dsp:spPr>
        <a:xfrm>
          <a:off x="1616" y="260775"/>
          <a:ext cx="971985" cy="8784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42672" rIns="56896" bIns="64008" numCol="1" spcCol="1270" anchor="t" anchorCtr="0">
          <a:noAutofit/>
        </a:bodyPr>
        <a:lstStyle/>
        <a:p>
          <a:pPr marL="57150" lvl="1" indent="-57150" algn="l" defTabSz="355600">
            <a:lnSpc>
              <a:spcPct val="90000"/>
            </a:lnSpc>
            <a:spcBef>
              <a:spcPct val="0"/>
            </a:spcBef>
            <a:spcAft>
              <a:spcPct val="15000"/>
            </a:spcAft>
            <a:buChar char="•"/>
          </a:pPr>
          <a:r>
            <a:rPr lang="de-AT" sz="800" kern="1200" dirty="0"/>
            <a:t>Überweisung</a:t>
          </a:r>
        </a:p>
        <a:p>
          <a:pPr marL="57150" lvl="1" indent="-57150" algn="l" defTabSz="355600">
            <a:lnSpc>
              <a:spcPct val="90000"/>
            </a:lnSpc>
            <a:spcBef>
              <a:spcPct val="0"/>
            </a:spcBef>
            <a:spcAft>
              <a:spcPct val="15000"/>
            </a:spcAft>
            <a:buChar char="•"/>
          </a:pPr>
          <a:r>
            <a:rPr lang="de-AT" sz="800" kern="1200" dirty="0"/>
            <a:t>Dauerauftrag</a:t>
          </a:r>
        </a:p>
        <a:p>
          <a:pPr marL="57150" lvl="1" indent="-57150" algn="l" defTabSz="355600">
            <a:lnSpc>
              <a:spcPct val="90000"/>
            </a:lnSpc>
            <a:spcBef>
              <a:spcPct val="0"/>
            </a:spcBef>
            <a:spcAft>
              <a:spcPct val="15000"/>
            </a:spcAft>
            <a:buChar char="•"/>
          </a:pPr>
          <a:r>
            <a:rPr lang="de-AT" sz="800" kern="1200" dirty="0"/>
            <a:t>Einziehungsauftrag</a:t>
          </a:r>
        </a:p>
        <a:p>
          <a:pPr marL="57150" lvl="1" indent="-57150" algn="l" defTabSz="355600">
            <a:lnSpc>
              <a:spcPct val="90000"/>
            </a:lnSpc>
            <a:spcBef>
              <a:spcPct val="0"/>
            </a:spcBef>
            <a:spcAft>
              <a:spcPct val="15000"/>
            </a:spcAft>
            <a:buChar char="•"/>
          </a:pPr>
          <a:r>
            <a:rPr lang="de-AT" sz="800" kern="1200" dirty="0"/>
            <a:t>Bankomatkarte</a:t>
          </a:r>
        </a:p>
        <a:p>
          <a:pPr marL="57150" lvl="1" indent="-57150" algn="l" defTabSz="355600">
            <a:lnSpc>
              <a:spcPct val="90000"/>
            </a:lnSpc>
            <a:spcBef>
              <a:spcPct val="0"/>
            </a:spcBef>
            <a:spcAft>
              <a:spcPct val="15000"/>
            </a:spcAft>
            <a:buChar char="•"/>
          </a:pPr>
          <a:r>
            <a:rPr lang="de-AT" sz="800" kern="1200" dirty="0"/>
            <a:t>Kreditkarte</a:t>
          </a:r>
        </a:p>
        <a:p>
          <a:pPr marL="57150" lvl="1" indent="-57150" algn="l" defTabSz="355600">
            <a:lnSpc>
              <a:spcPct val="90000"/>
            </a:lnSpc>
            <a:spcBef>
              <a:spcPct val="0"/>
            </a:spcBef>
            <a:spcAft>
              <a:spcPct val="15000"/>
            </a:spcAft>
            <a:buChar char="•"/>
          </a:pPr>
          <a:r>
            <a:rPr lang="de-AT" sz="800" kern="1200" dirty="0"/>
            <a:t>E-Payment</a:t>
          </a:r>
        </a:p>
      </dsp:txBody>
      <dsp:txXfrm>
        <a:off x="1616" y="260775"/>
        <a:ext cx="971985" cy="878400"/>
      </dsp:txXfrm>
    </dsp:sp>
    <dsp:sp modelId="{58EB9D2C-63CD-44C1-BF2B-07AA97C83C2D}">
      <dsp:nvSpPr>
        <dsp:cNvPr id="0" name=""/>
        <dsp:cNvSpPr/>
      </dsp:nvSpPr>
      <dsp:spPr>
        <a:xfrm>
          <a:off x="1018721" y="20000"/>
          <a:ext cx="971985" cy="230400"/>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de-AT" sz="800" kern="1200" dirty="0"/>
            <a:t>Geldanlage</a:t>
          </a:r>
        </a:p>
      </dsp:txBody>
      <dsp:txXfrm>
        <a:off x="1018721" y="20000"/>
        <a:ext cx="971985" cy="230400"/>
      </dsp:txXfrm>
    </dsp:sp>
    <dsp:sp modelId="{C9460D52-0546-48D7-BA36-72B6FC1C4186}">
      <dsp:nvSpPr>
        <dsp:cNvPr id="0" name=""/>
        <dsp:cNvSpPr/>
      </dsp:nvSpPr>
      <dsp:spPr>
        <a:xfrm>
          <a:off x="1030113" y="267003"/>
          <a:ext cx="971985" cy="878400"/>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42672" rIns="56896" bIns="64008" numCol="1" spcCol="1270" anchor="t" anchorCtr="0">
          <a:noAutofit/>
        </a:bodyPr>
        <a:lstStyle/>
        <a:p>
          <a:pPr marL="57150" lvl="1" indent="-57150" algn="l" defTabSz="355600">
            <a:lnSpc>
              <a:spcPct val="90000"/>
            </a:lnSpc>
            <a:spcBef>
              <a:spcPct val="0"/>
            </a:spcBef>
            <a:spcAft>
              <a:spcPct val="15000"/>
            </a:spcAft>
            <a:buChar char="•"/>
          </a:pPr>
          <a:r>
            <a:rPr lang="de-AT" sz="800" kern="1200" dirty="0"/>
            <a:t>Sparkarten</a:t>
          </a:r>
        </a:p>
        <a:p>
          <a:pPr marL="57150" lvl="1" indent="-57150" algn="l" defTabSz="355600">
            <a:lnSpc>
              <a:spcPct val="90000"/>
            </a:lnSpc>
            <a:spcBef>
              <a:spcPct val="0"/>
            </a:spcBef>
            <a:spcAft>
              <a:spcPct val="15000"/>
            </a:spcAft>
            <a:buChar char="•"/>
          </a:pPr>
          <a:r>
            <a:rPr lang="de-AT" sz="800" kern="1200" dirty="0"/>
            <a:t>Sparbücher</a:t>
          </a:r>
        </a:p>
        <a:p>
          <a:pPr marL="57150" lvl="1" indent="-57150" algn="l" defTabSz="355600">
            <a:lnSpc>
              <a:spcPct val="90000"/>
            </a:lnSpc>
            <a:spcBef>
              <a:spcPct val="0"/>
            </a:spcBef>
            <a:spcAft>
              <a:spcPct val="15000"/>
            </a:spcAft>
            <a:buChar char="•"/>
          </a:pPr>
          <a:r>
            <a:rPr lang="de-AT" sz="800" kern="1200" dirty="0"/>
            <a:t>Kapitalsparen</a:t>
          </a:r>
        </a:p>
        <a:p>
          <a:pPr marL="57150" lvl="1" indent="-57150" algn="l" defTabSz="355600">
            <a:lnSpc>
              <a:spcPct val="90000"/>
            </a:lnSpc>
            <a:spcBef>
              <a:spcPct val="0"/>
            </a:spcBef>
            <a:spcAft>
              <a:spcPct val="15000"/>
            </a:spcAft>
            <a:buChar char="•"/>
          </a:pPr>
          <a:r>
            <a:rPr lang="de-AT" sz="800" kern="1200" dirty="0"/>
            <a:t>Termineinlagen</a:t>
          </a:r>
        </a:p>
        <a:p>
          <a:pPr marL="57150" lvl="1" indent="-57150" algn="l" defTabSz="355600">
            <a:lnSpc>
              <a:spcPct val="90000"/>
            </a:lnSpc>
            <a:spcBef>
              <a:spcPct val="0"/>
            </a:spcBef>
            <a:spcAft>
              <a:spcPct val="15000"/>
            </a:spcAft>
            <a:buChar char="•"/>
          </a:pPr>
          <a:r>
            <a:rPr lang="de-AT" sz="800" kern="1200" dirty="0"/>
            <a:t>Fondssparen</a:t>
          </a:r>
        </a:p>
        <a:p>
          <a:pPr marL="57150" lvl="1" indent="-57150" algn="l" defTabSz="355600">
            <a:lnSpc>
              <a:spcPct val="90000"/>
            </a:lnSpc>
            <a:spcBef>
              <a:spcPct val="0"/>
            </a:spcBef>
            <a:spcAft>
              <a:spcPct val="15000"/>
            </a:spcAft>
            <a:buChar char="•"/>
          </a:pPr>
          <a:r>
            <a:rPr lang="de-AT" sz="800" kern="1200" dirty="0"/>
            <a:t>Bausparen</a:t>
          </a:r>
        </a:p>
      </dsp:txBody>
      <dsp:txXfrm>
        <a:off x="1030113" y="267003"/>
        <a:ext cx="971985" cy="878400"/>
      </dsp:txXfrm>
    </dsp:sp>
    <dsp:sp modelId="{4041527B-B07E-428C-B8B8-282390C63AF2}">
      <dsp:nvSpPr>
        <dsp:cNvPr id="0" name=""/>
        <dsp:cNvSpPr/>
      </dsp:nvSpPr>
      <dsp:spPr>
        <a:xfrm>
          <a:off x="2058541" y="30375"/>
          <a:ext cx="971985" cy="230400"/>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de-AT" sz="800" kern="1200" dirty="0"/>
            <a:t>Finanzierung</a:t>
          </a:r>
        </a:p>
      </dsp:txBody>
      <dsp:txXfrm>
        <a:off x="2058541" y="30375"/>
        <a:ext cx="971985" cy="230400"/>
      </dsp:txXfrm>
    </dsp:sp>
    <dsp:sp modelId="{485D9200-432F-4218-9E37-D08E9FFD8E94}">
      <dsp:nvSpPr>
        <dsp:cNvPr id="0" name=""/>
        <dsp:cNvSpPr/>
      </dsp:nvSpPr>
      <dsp:spPr>
        <a:xfrm>
          <a:off x="2058531" y="260775"/>
          <a:ext cx="971985" cy="878400"/>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42672" rIns="56896" bIns="64008" numCol="1" spcCol="1270" anchor="t" anchorCtr="0">
          <a:noAutofit/>
        </a:bodyPr>
        <a:lstStyle/>
        <a:p>
          <a:pPr marL="57150" lvl="1" indent="-57150" algn="l" defTabSz="355600">
            <a:lnSpc>
              <a:spcPct val="90000"/>
            </a:lnSpc>
            <a:spcBef>
              <a:spcPct val="0"/>
            </a:spcBef>
            <a:spcAft>
              <a:spcPct val="15000"/>
            </a:spcAft>
            <a:buFont typeface="Arial" panose="020B0604020202020204" pitchFamily="34" charset="0"/>
            <a:buChar char="•"/>
          </a:pPr>
          <a:r>
            <a:rPr lang="de-AT" sz="800" kern="1200" dirty="0"/>
            <a:t>Kurzfristig</a:t>
          </a:r>
        </a:p>
        <a:p>
          <a:pPr marL="57150" lvl="1" indent="-57150" algn="l" defTabSz="355600">
            <a:lnSpc>
              <a:spcPct val="90000"/>
            </a:lnSpc>
            <a:spcBef>
              <a:spcPct val="0"/>
            </a:spcBef>
            <a:spcAft>
              <a:spcPct val="15000"/>
            </a:spcAft>
            <a:buFont typeface="Arial" panose="020B0604020202020204" pitchFamily="34" charset="0"/>
            <a:buChar char="•"/>
          </a:pPr>
          <a:r>
            <a:rPr lang="de-AT" sz="800" kern="1200" dirty="0"/>
            <a:t>Mittelfristig</a:t>
          </a:r>
        </a:p>
        <a:p>
          <a:pPr marL="57150" lvl="1" indent="-57150" algn="l" defTabSz="355600">
            <a:lnSpc>
              <a:spcPct val="90000"/>
            </a:lnSpc>
            <a:spcBef>
              <a:spcPct val="0"/>
            </a:spcBef>
            <a:spcAft>
              <a:spcPct val="15000"/>
            </a:spcAft>
            <a:buFont typeface="Arial" panose="020B0604020202020204" pitchFamily="34" charset="0"/>
            <a:buChar char="•"/>
          </a:pPr>
          <a:r>
            <a:rPr lang="de-AT" sz="800" kern="1200" dirty="0"/>
            <a:t>Langfristig</a:t>
          </a:r>
        </a:p>
        <a:p>
          <a:pPr marL="57150" lvl="1" indent="-57150" algn="l" defTabSz="355600" rtl="0">
            <a:lnSpc>
              <a:spcPct val="90000"/>
            </a:lnSpc>
            <a:spcBef>
              <a:spcPct val="0"/>
            </a:spcBef>
            <a:spcAft>
              <a:spcPct val="15000"/>
            </a:spcAft>
            <a:buFont typeface="Arial" panose="020B0604020202020204" pitchFamily="34" charset="0"/>
            <a:buChar char="•"/>
          </a:pPr>
          <a:endParaRPr lang="de-AT" sz="800" kern="1200" dirty="0"/>
        </a:p>
        <a:p>
          <a:pPr marL="57150" lvl="1" indent="-57150" algn="l" defTabSz="355600" rtl="0">
            <a:lnSpc>
              <a:spcPct val="90000"/>
            </a:lnSpc>
            <a:spcBef>
              <a:spcPct val="0"/>
            </a:spcBef>
            <a:spcAft>
              <a:spcPct val="15000"/>
            </a:spcAft>
            <a:buChar char="•"/>
          </a:pPr>
          <a:endParaRPr lang="de-AT" sz="800" kern="1200" dirty="0"/>
        </a:p>
      </dsp:txBody>
      <dsp:txXfrm>
        <a:off x="2058531" y="260775"/>
        <a:ext cx="971985" cy="878400"/>
      </dsp:txXfrm>
    </dsp:sp>
    <dsp:sp modelId="{3DD5768A-6072-4FAE-8659-3BF1BBCBA762}">
      <dsp:nvSpPr>
        <dsp:cNvPr id="0" name=""/>
        <dsp:cNvSpPr/>
      </dsp:nvSpPr>
      <dsp:spPr>
        <a:xfrm>
          <a:off x="3064244" y="30375"/>
          <a:ext cx="971985" cy="23040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de-AT" sz="800" kern="1200" dirty="0"/>
            <a:t>Sonstige Dienste</a:t>
          </a:r>
        </a:p>
      </dsp:txBody>
      <dsp:txXfrm>
        <a:off x="3064244" y="30375"/>
        <a:ext cx="971985" cy="230400"/>
      </dsp:txXfrm>
    </dsp:sp>
    <dsp:sp modelId="{22077C07-1F33-4155-A20E-BD86A772F12E}">
      <dsp:nvSpPr>
        <dsp:cNvPr id="0" name=""/>
        <dsp:cNvSpPr/>
      </dsp:nvSpPr>
      <dsp:spPr>
        <a:xfrm>
          <a:off x="3075617" y="260775"/>
          <a:ext cx="971985" cy="87840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42672" rIns="56896" bIns="64008" numCol="1" spcCol="1270" anchor="t" anchorCtr="0">
          <a:noAutofit/>
        </a:bodyPr>
        <a:lstStyle/>
        <a:p>
          <a:pPr marL="57150" lvl="1" indent="-57150" algn="l" defTabSz="355600">
            <a:lnSpc>
              <a:spcPct val="90000"/>
            </a:lnSpc>
            <a:spcBef>
              <a:spcPct val="0"/>
            </a:spcBef>
            <a:spcAft>
              <a:spcPct val="15000"/>
            </a:spcAft>
            <a:buChar char="•"/>
          </a:pPr>
          <a:r>
            <a:rPr lang="de-AT" sz="800" kern="1200" dirty="0"/>
            <a:t>Beratung  &amp; Vermittlung Versicherungen</a:t>
          </a:r>
        </a:p>
        <a:p>
          <a:pPr marL="57150" lvl="1" indent="-57150" algn="l" defTabSz="355600">
            <a:lnSpc>
              <a:spcPct val="90000"/>
            </a:lnSpc>
            <a:spcBef>
              <a:spcPct val="0"/>
            </a:spcBef>
            <a:spcAft>
              <a:spcPct val="15000"/>
            </a:spcAft>
            <a:buChar char="•"/>
          </a:pPr>
          <a:r>
            <a:rPr lang="de-AT" sz="800" kern="1200" dirty="0"/>
            <a:t>An-/Verkauf Fremdwährungen</a:t>
          </a:r>
        </a:p>
        <a:p>
          <a:pPr marL="57150" lvl="1" indent="-57150" algn="l" defTabSz="355600">
            <a:lnSpc>
              <a:spcPct val="90000"/>
            </a:lnSpc>
            <a:spcBef>
              <a:spcPct val="0"/>
            </a:spcBef>
            <a:spcAft>
              <a:spcPct val="15000"/>
            </a:spcAft>
            <a:buChar char="•"/>
          </a:pPr>
          <a:r>
            <a:rPr lang="de-AT" sz="800" kern="1200" dirty="0"/>
            <a:t>Immobilienservice</a:t>
          </a:r>
        </a:p>
      </dsp:txBody>
      <dsp:txXfrm>
        <a:off x="3075617" y="260775"/>
        <a:ext cx="971985" cy="8784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72A7A-7FCA-8D4F-A420-A24C9494062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9080F94-2B91-C04F-8965-44F5230845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7519A75-466B-ED4F-84E2-25D8D58E6EFC}"/>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5" name="Fußzeilenplatzhalter 4">
            <a:extLst>
              <a:ext uri="{FF2B5EF4-FFF2-40B4-BE49-F238E27FC236}">
                <a16:creationId xmlns:a16="http://schemas.microsoft.com/office/drawing/2014/main" id="{4C432587-71DD-FE45-9869-F71E4339908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05C0F9C-CD05-F74F-A703-5CE1599BC29F}"/>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255700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82FC41-FF31-C343-B5FF-06DF614A661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B356AF2-C544-C74E-B19A-FB83C305B83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224B1D8-A317-F648-87A9-E79074526B9B}"/>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5" name="Fußzeilenplatzhalter 4">
            <a:extLst>
              <a:ext uri="{FF2B5EF4-FFF2-40B4-BE49-F238E27FC236}">
                <a16:creationId xmlns:a16="http://schemas.microsoft.com/office/drawing/2014/main" id="{FBC68A10-6CE0-A940-B8A8-C9C6B594FA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DCCB153-55F3-D44F-A262-288B2636C9FB}"/>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414387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7F592FA-FB9C-3147-AB7A-9838F0F1B9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A03B1F5-A921-1748-9402-2DA9B2F13E1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E812DB-A42F-D14E-9CAC-2B40A8290476}"/>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5" name="Fußzeilenplatzhalter 4">
            <a:extLst>
              <a:ext uri="{FF2B5EF4-FFF2-40B4-BE49-F238E27FC236}">
                <a16:creationId xmlns:a16="http://schemas.microsoft.com/office/drawing/2014/main" id="{E8103A05-0AD0-AB4F-9FC5-1EB4197055B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A0DD8AD-E22F-D844-8439-8CDB02B4579B}"/>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323498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CCBEB-E905-6944-867E-78DC4E7FECF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14CC9F-65B4-A34A-9D6E-60B6A8F823C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A862F09-AB89-264F-9AF5-4E8825E89F36}"/>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5" name="Fußzeilenplatzhalter 4">
            <a:extLst>
              <a:ext uri="{FF2B5EF4-FFF2-40B4-BE49-F238E27FC236}">
                <a16:creationId xmlns:a16="http://schemas.microsoft.com/office/drawing/2014/main" id="{6A818D58-6078-D54B-B89D-15B25C86CE6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06EDF8E-C01C-4D49-AF2D-FE4CD5DBE13B}"/>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253945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9D3A62-E757-6F4A-A3CC-BD12ADF756F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CA38454-E5EE-3549-98E3-7F41537104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559D35F-E3C1-5E45-B1BA-F1F40985C270}"/>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5" name="Fußzeilenplatzhalter 4">
            <a:extLst>
              <a:ext uri="{FF2B5EF4-FFF2-40B4-BE49-F238E27FC236}">
                <a16:creationId xmlns:a16="http://schemas.microsoft.com/office/drawing/2014/main" id="{C3D3C0CA-3386-EB46-92AA-D22286FA9F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FDE2D2-24C0-2948-88FB-F5577856EAE3}"/>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114000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39D88-8998-024E-8B92-88816C717FD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BB7A050-0AF9-4240-8161-587057CBCA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5129C74-3981-404B-8730-DAF1E8A84D6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F76624E-2023-244C-8053-01AA418D4B47}"/>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6" name="Fußzeilenplatzhalter 5">
            <a:extLst>
              <a:ext uri="{FF2B5EF4-FFF2-40B4-BE49-F238E27FC236}">
                <a16:creationId xmlns:a16="http://schemas.microsoft.com/office/drawing/2014/main" id="{459A6F18-901D-5142-98FE-8B89D870376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865A18-93E7-6A4F-B2D1-624B3431D515}"/>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27546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F11568-7AA0-7B4C-B1C0-42A1065EA88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BF527F1-E649-B34E-9A1D-53258BC3B5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D872C1D-57F0-3845-8B82-DA7B91D99AF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2A2B3F4-03B5-C94D-874F-03459F40DC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3C73A39-5714-3F42-B35D-6DCE5AD27D8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87EC181-23C6-FB43-B5B8-A94CE255887D}"/>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8" name="Fußzeilenplatzhalter 7">
            <a:extLst>
              <a:ext uri="{FF2B5EF4-FFF2-40B4-BE49-F238E27FC236}">
                <a16:creationId xmlns:a16="http://schemas.microsoft.com/office/drawing/2014/main" id="{4046FA72-8E68-7A43-BD27-D6356E827C4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F4B967E-0537-AD41-842C-3A4B1D11F368}"/>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117105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5D9191-0CE3-694A-822A-E5DF40CEAF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7650EA4-3FAB-F64D-9801-28747A34BC72}"/>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4" name="Fußzeilenplatzhalter 3">
            <a:extLst>
              <a:ext uri="{FF2B5EF4-FFF2-40B4-BE49-F238E27FC236}">
                <a16:creationId xmlns:a16="http://schemas.microsoft.com/office/drawing/2014/main" id="{D8714A87-C4BE-8E45-B83F-3F4A5FDBF04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B8ED69A-1B17-454D-80F4-7FD1F3C42835}"/>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237342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BB93CB0-6C85-4345-A59B-9633EFD61C1A}"/>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3" name="Fußzeilenplatzhalter 2">
            <a:extLst>
              <a:ext uri="{FF2B5EF4-FFF2-40B4-BE49-F238E27FC236}">
                <a16:creationId xmlns:a16="http://schemas.microsoft.com/office/drawing/2014/main" id="{35DA6E2D-C371-8244-84E6-4D582FDE2DD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F1C21A3-CAAC-4545-A8A8-3A3D24497629}"/>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423085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C82642-3B7C-DA4E-8B9E-F6B44754036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6FB2AA4-25A2-1046-B3B5-E9D575DE96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5A51415-A97C-354B-BB05-26894FCB4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14A5A59-3155-9349-AD93-981646959A0E}"/>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6" name="Fußzeilenplatzhalter 5">
            <a:extLst>
              <a:ext uri="{FF2B5EF4-FFF2-40B4-BE49-F238E27FC236}">
                <a16:creationId xmlns:a16="http://schemas.microsoft.com/office/drawing/2014/main" id="{B1857B3A-51C2-2D44-9071-77351FA87D8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0E2E52-6866-924F-8FAF-26E53093841E}"/>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23971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6E95B-A719-514F-B7A2-8AAC29BA7A2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DA8630A-AD83-5245-A266-26B25F8347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C250D99-9C97-4041-B4E7-3A84A9AC3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50CD28C-6452-7B4D-BED3-D1AAF6A96137}"/>
              </a:ext>
            </a:extLst>
          </p:cNvPr>
          <p:cNvSpPr>
            <a:spLocks noGrp="1"/>
          </p:cNvSpPr>
          <p:nvPr>
            <p:ph type="dt" sz="half" idx="10"/>
          </p:nvPr>
        </p:nvSpPr>
        <p:spPr/>
        <p:txBody>
          <a:bodyPr/>
          <a:lstStyle/>
          <a:p>
            <a:fld id="{F7976D98-A05F-254B-8B11-18F6095F1086}" type="datetimeFigureOut">
              <a:rPr lang="de-DE" smtClean="0"/>
              <a:t>19.01.23</a:t>
            </a:fld>
            <a:endParaRPr lang="de-DE"/>
          </a:p>
        </p:txBody>
      </p:sp>
      <p:sp>
        <p:nvSpPr>
          <p:cNvPr id="6" name="Fußzeilenplatzhalter 5">
            <a:extLst>
              <a:ext uri="{FF2B5EF4-FFF2-40B4-BE49-F238E27FC236}">
                <a16:creationId xmlns:a16="http://schemas.microsoft.com/office/drawing/2014/main" id="{51E8C1D0-AD89-E942-8A3C-1F243D2D79F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E86DF45-5081-EE4E-A28B-F6EA0F4A5C91}"/>
              </a:ext>
            </a:extLst>
          </p:cNvPr>
          <p:cNvSpPr>
            <a:spLocks noGrp="1"/>
          </p:cNvSpPr>
          <p:nvPr>
            <p:ph type="sldNum" sz="quarter" idx="12"/>
          </p:nvPr>
        </p:nvSpPr>
        <p:spPr/>
        <p:txBody>
          <a:bodyPr/>
          <a:lstStyle/>
          <a:p>
            <a:fld id="{B6C60406-7C17-F647-8E48-EF7B2B033893}" type="slidenum">
              <a:rPr lang="de-DE" smtClean="0"/>
              <a:t>‹Nr.›</a:t>
            </a:fld>
            <a:endParaRPr lang="de-DE"/>
          </a:p>
        </p:txBody>
      </p:sp>
    </p:spTree>
    <p:extLst>
      <p:ext uri="{BB962C8B-B14F-4D97-AF65-F5344CB8AC3E}">
        <p14:creationId xmlns:p14="http://schemas.microsoft.com/office/powerpoint/2010/main" val="331612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BF77820-55F2-CB46-8F36-EE88FF4D9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39D1F84-08D5-0944-8F01-6B4E12F00F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5A7B72A-114D-334E-A135-FCB2ADC7AA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76D98-A05F-254B-8B11-18F6095F1086}" type="datetimeFigureOut">
              <a:rPr lang="de-DE" smtClean="0"/>
              <a:t>19.01.23</a:t>
            </a:fld>
            <a:endParaRPr lang="de-DE"/>
          </a:p>
        </p:txBody>
      </p:sp>
      <p:sp>
        <p:nvSpPr>
          <p:cNvPr id="5" name="Fußzeilenplatzhalter 4">
            <a:extLst>
              <a:ext uri="{FF2B5EF4-FFF2-40B4-BE49-F238E27FC236}">
                <a16:creationId xmlns:a16="http://schemas.microsoft.com/office/drawing/2014/main" id="{650E3812-0E05-3C4E-A123-E22E58412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9D4DFEB-B7E6-9343-883A-E29A1708DC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60406-7C17-F647-8E48-EF7B2B033893}" type="slidenum">
              <a:rPr lang="de-DE" smtClean="0"/>
              <a:t>‹Nr.›</a:t>
            </a:fld>
            <a:endParaRPr lang="de-DE"/>
          </a:p>
        </p:txBody>
      </p:sp>
    </p:spTree>
    <p:extLst>
      <p:ext uri="{BB962C8B-B14F-4D97-AF65-F5344CB8AC3E}">
        <p14:creationId xmlns:p14="http://schemas.microsoft.com/office/powerpoint/2010/main" val="1549385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60413B1-3D25-864F-AE4D-47D99F01398C}"/>
              </a:ext>
            </a:extLst>
          </p:cNvPr>
          <p:cNvSpPr txBox="1">
            <a:spLocks noChangeArrowheads="1"/>
          </p:cNvSpPr>
          <p:nvPr/>
        </p:nvSpPr>
        <p:spPr bwMode="auto">
          <a:xfrm>
            <a:off x="39688" y="0"/>
            <a:ext cx="5347378"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800" dirty="0"/>
              <a:t>CM Banken: Geschäfts- Investment - Universalbanken</a:t>
            </a:r>
          </a:p>
        </p:txBody>
      </p:sp>
      <p:sp>
        <p:nvSpPr>
          <p:cNvPr id="5" name="Textfeld 4">
            <a:extLst>
              <a:ext uri="{FF2B5EF4-FFF2-40B4-BE49-F238E27FC236}">
                <a16:creationId xmlns:a16="http://schemas.microsoft.com/office/drawing/2014/main" id="{69633614-5508-A541-B9A4-97777A9458C0}"/>
              </a:ext>
            </a:extLst>
          </p:cNvPr>
          <p:cNvSpPr txBox="1">
            <a:spLocks noChangeArrowheads="1"/>
          </p:cNvSpPr>
          <p:nvPr/>
        </p:nvSpPr>
        <p:spPr bwMode="auto">
          <a:xfrm>
            <a:off x="5387066" y="0"/>
            <a:ext cx="654299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900" dirty="0"/>
              <a:t>Ziel/Kompetenzen: Funktionen von unterschiedlichen Banken erklären, Wie verdienen Banken Geld? Trends im Bankbereich, Investmentbanken, Volkswirtschaftliche Bedeutung von Banken, Finanzmarkt Österreich,  </a:t>
            </a:r>
          </a:p>
        </p:txBody>
      </p:sp>
      <p:sp>
        <p:nvSpPr>
          <p:cNvPr id="6" name="Textfeld 5">
            <a:extLst>
              <a:ext uri="{FF2B5EF4-FFF2-40B4-BE49-F238E27FC236}">
                <a16:creationId xmlns:a16="http://schemas.microsoft.com/office/drawing/2014/main" id="{9EBD634A-25B5-FD47-8996-3A7F4EE6BAD1}"/>
              </a:ext>
            </a:extLst>
          </p:cNvPr>
          <p:cNvSpPr txBox="1">
            <a:spLocks noChangeArrowheads="1"/>
          </p:cNvSpPr>
          <p:nvPr/>
        </p:nvSpPr>
        <p:spPr bwMode="auto">
          <a:xfrm>
            <a:off x="4864865" y="311862"/>
            <a:ext cx="27277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200" dirty="0"/>
              <a:t>2) Was tut eigentlich eine Geschäftsbank</a:t>
            </a:r>
          </a:p>
        </p:txBody>
      </p:sp>
      <p:sp>
        <p:nvSpPr>
          <p:cNvPr id="7" name="Textfeld 6">
            <a:extLst>
              <a:ext uri="{FF2B5EF4-FFF2-40B4-BE49-F238E27FC236}">
                <a16:creationId xmlns:a16="http://schemas.microsoft.com/office/drawing/2014/main" id="{9DE61992-27E5-F042-8B54-C857CA15637A}"/>
              </a:ext>
            </a:extLst>
          </p:cNvPr>
          <p:cNvSpPr txBox="1">
            <a:spLocks noChangeArrowheads="1"/>
          </p:cNvSpPr>
          <p:nvPr/>
        </p:nvSpPr>
        <p:spPr bwMode="auto">
          <a:xfrm>
            <a:off x="8956537" y="319815"/>
            <a:ext cx="29644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200" dirty="0"/>
              <a:t>3) Wie verdienen Geschäftsbanken ihr Geld?</a:t>
            </a:r>
          </a:p>
        </p:txBody>
      </p:sp>
      <p:sp>
        <p:nvSpPr>
          <p:cNvPr id="8" name="Textfeld 7">
            <a:extLst>
              <a:ext uri="{FF2B5EF4-FFF2-40B4-BE49-F238E27FC236}">
                <a16:creationId xmlns:a16="http://schemas.microsoft.com/office/drawing/2014/main" id="{52044870-6044-2143-855B-26DEEDF7FD68}"/>
              </a:ext>
            </a:extLst>
          </p:cNvPr>
          <p:cNvSpPr txBox="1">
            <a:spLocks noChangeArrowheads="1"/>
          </p:cNvSpPr>
          <p:nvPr/>
        </p:nvSpPr>
        <p:spPr bwMode="auto">
          <a:xfrm>
            <a:off x="39687" y="559005"/>
            <a:ext cx="4794426" cy="1169551"/>
          </a:xfrm>
          <a:prstGeom prst="rect">
            <a:avLst/>
          </a:prstGeom>
          <a:ln>
            <a:headEnd/>
            <a:tailEnd/>
          </a:ln>
          <a:extLst>
            <a:ext uri="{909E8E84-426E-40DD-AFC4-6F175D3DCCD1}">
              <a14:hiddenFill xmlns:a14="http://schemas.microsoft.com/office/drawing/2010/main">
                <a:solidFill>
                  <a:srgbClr val="FFFFFF"/>
                </a:solidFill>
              </a14:hiddenFill>
            </a:ext>
          </a:extLst>
        </p:spPr>
        <p:style>
          <a:lnRef idx="2">
            <a:schemeClr val="accent1"/>
          </a:lnRef>
          <a:fillRef idx="1">
            <a:schemeClr val="lt1"/>
          </a:fillRef>
          <a:effectRef idx="0">
            <a:schemeClr val="accent1"/>
          </a:effectRef>
          <a:fontRef idx="minor">
            <a:schemeClr val="dk1"/>
          </a:fontRef>
        </p:style>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de-DE" altLang="de-DE" sz="700" b="1" dirty="0">
                <a:latin typeface="Arial" panose="020B0604020202020204" pitchFamily="34" charset="0"/>
                <a:cs typeface="Arial" panose="020B0604020202020204" pitchFamily="34" charset="0"/>
              </a:rPr>
              <a:t>Banken: </a:t>
            </a:r>
            <a:r>
              <a:rPr lang="de-DE" altLang="de-DE" sz="700" dirty="0">
                <a:latin typeface="Arial" panose="020B0604020202020204" pitchFamily="34" charset="0"/>
                <a:cs typeface="Arial" panose="020B0604020202020204" pitchFamily="34" charset="0"/>
              </a:rPr>
              <a:t>Finanzintermediäre d.h. sie sind Mittler bzw. Drehscheiben zwischen jenen die Geld haben und jenen die Geld brauchen. z.B. im Falle von Geschäftsbanken Sparern und Kreditnehmern, bzw. bei Investmentbankern Investoren und Kapitalnachfragern</a:t>
            </a:r>
            <a:endParaRPr lang="de-DE" altLang="de-DE" sz="700" b="1" dirty="0">
              <a:latin typeface="Arial" panose="020B0604020202020204" pitchFamily="34" charset="0"/>
              <a:cs typeface="Arial" panose="020B0604020202020204" pitchFamily="34" charset="0"/>
            </a:endParaRPr>
          </a:p>
          <a:p>
            <a:pPr eaLnBrk="1" hangingPunct="1">
              <a:defRPr/>
            </a:pPr>
            <a:r>
              <a:rPr lang="de-DE" altLang="de-DE" sz="700" b="1" dirty="0">
                <a:latin typeface="Arial" panose="020B0604020202020204" pitchFamily="34" charset="0"/>
                <a:cs typeface="Arial" panose="020B0604020202020204" pitchFamily="34" charset="0"/>
              </a:rPr>
              <a:t>Geschäftsbanken: </a:t>
            </a:r>
          </a:p>
          <a:p>
            <a:pPr eaLnBrk="1" hangingPunct="1">
              <a:defRPr/>
            </a:pPr>
            <a:r>
              <a:rPr lang="de-DE" altLang="de-DE" sz="700" dirty="0">
                <a:latin typeface="Arial" panose="020B0604020202020204" pitchFamily="34" charset="0"/>
                <a:cs typeface="Arial" panose="020B0604020202020204" pitchFamily="34" charset="0"/>
              </a:rPr>
              <a:t>Vergeben Kredite und erhalten bzw. verwalten Einlagen und geben dafür Zinsen,…, z.B. Volksbank, Sparkassen,…</a:t>
            </a:r>
          </a:p>
          <a:p>
            <a:pPr eaLnBrk="1" hangingPunct="1">
              <a:defRPr/>
            </a:pPr>
            <a:r>
              <a:rPr lang="de-DE" altLang="de-DE" sz="700" b="1" dirty="0">
                <a:latin typeface="Arial" panose="020B0604020202020204" pitchFamily="34" charset="0"/>
                <a:cs typeface="Arial" panose="020B0604020202020204" pitchFamily="34" charset="0"/>
              </a:rPr>
              <a:t>Investmentbanken:</a:t>
            </a:r>
          </a:p>
          <a:p>
            <a:pPr eaLnBrk="1" hangingPunct="1">
              <a:defRPr/>
            </a:pPr>
            <a:r>
              <a:rPr lang="de-DE" altLang="de-DE" sz="700" dirty="0">
                <a:latin typeface="Arial" panose="020B0604020202020204" pitchFamily="34" charset="0"/>
                <a:cs typeface="Arial" panose="020B0604020202020204" pitchFamily="34" charset="0"/>
              </a:rPr>
              <a:t>Kerngeschäft: Vermögensverwaltung und Kapitalmaßnahmen von Unternehmen; Goldman Sachs, JP Morgan, Citi Bank, UBS, </a:t>
            </a:r>
            <a:r>
              <a:rPr lang="de-DE" altLang="de-DE" sz="700" dirty="0" err="1">
                <a:latin typeface="Arial" panose="020B0604020202020204" pitchFamily="34" charset="0"/>
                <a:cs typeface="Arial" panose="020B0604020202020204" pitchFamily="34" charset="0"/>
              </a:rPr>
              <a:t>Lazarre</a:t>
            </a:r>
            <a:r>
              <a:rPr lang="de-DE" altLang="de-DE" sz="700" dirty="0">
                <a:latin typeface="Arial" panose="020B0604020202020204" pitchFamily="34" charset="0"/>
                <a:cs typeface="Arial" panose="020B0604020202020204" pitchFamily="34" charset="0"/>
              </a:rPr>
              <a:t>, Rotschild, Nomura, Commerzbank,</a:t>
            </a:r>
          </a:p>
          <a:p>
            <a:pPr eaLnBrk="1" hangingPunct="1">
              <a:defRPr/>
            </a:pPr>
            <a:r>
              <a:rPr lang="de-DE" altLang="de-DE" sz="700" b="1" dirty="0">
                <a:latin typeface="Arial" panose="020B0604020202020204" pitchFamily="34" charset="0"/>
                <a:cs typeface="Arial" panose="020B0604020202020204" pitchFamily="34" charset="0"/>
              </a:rPr>
              <a:t>Universalbanken:</a:t>
            </a:r>
            <a:endParaRPr lang="de-DE" altLang="de-DE" sz="700" dirty="0">
              <a:latin typeface="Arial" panose="020B0604020202020204" pitchFamily="34" charset="0"/>
              <a:cs typeface="Arial" panose="020B0604020202020204" pitchFamily="34" charset="0"/>
            </a:endParaRPr>
          </a:p>
          <a:p>
            <a:pPr eaLnBrk="1" hangingPunct="1">
              <a:defRPr/>
            </a:pPr>
            <a:r>
              <a:rPr lang="de-DE" altLang="de-DE" sz="700" dirty="0">
                <a:latin typeface="Arial" panose="020B0604020202020204" pitchFamily="34" charset="0"/>
                <a:cs typeface="Arial" panose="020B0604020202020204" pitchFamily="34" charset="0"/>
              </a:rPr>
              <a:t>Banken, die beides abdecken Aufgaben von Geschäfts- und Investmentbanken, z.B. UniCredit, Deutsche Bank, </a:t>
            </a:r>
          </a:p>
        </p:txBody>
      </p:sp>
      <p:sp>
        <p:nvSpPr>
          <p:cNvPr id="9" name="Textfeld 8">
            <a:extLst>
              <a:ext uri="{FF2B5EF4-FFF2-40B4-BE49-F238E27FC236}">
                <a16:creationId xmlns:a16="http://schemas.microsoft.com/office/drawing/2014/main" id="{70EB155F-5F9B-2943-843D-4CEBB3876C17}"/>
              </a:ext>
            </a:extLst>
          </p:cNvPr>
          <p:cNvSpPr txBox="1">
            <a:spLocks noChangeArrowheads="1"/>
          </p:cNvSpPr>
          <p:nvPr/>
        </p:nvSpPr>
        <p:spPr bwMode="auto">
          <a:xfrm>
            <a:off x="7388282" y="1713847"/>
            <a:ext cx="29895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200" dirty="0"/>
              <a:t>6) Trends im Bankenbereich</a:t>
            </a:r>
          </a:p>
        </p:txBody>
      </p:sp>
      <p:graphicFrame>
        <p:nvGraphicFramePr>
          <p:cNvPr id="12" name="Diagramm 11">
            <a:extLst>
              <a:ext uri="{FF2B5EF4-FFF2-40B4-BE49-F238E27FC236}">
                <a16:creationId xmlns:a16="http://schemas.microsoft.com/office/drawing/2014/main" id="{13E1301B-B49E-1A43-BC22-F83D0F688508}"/>
              </a:ext>
            </a:extLst>
          </p:cNvPr>
          <p:cNvGraphicFramePr/>
          <p:nvPr>
            <p:extLst>
              <p:ext uri="{D42A27DB-BD31-4B8C-83A1-F6EECF244321}">
                <p14:modId xmlns:p14="http://schemas.microsoft.com/office/powerpoint/2010/main" val="555952897"/>
              </p:ext>
            </p:extLst>
          </p:nvPr>
        </p:nvGraphicFramePr>
        <p:xfrm>
          <a:off x="4937352" y="568632"/>
          <a:ext cx="4299408" cy="1169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feld 12">
            <a:extLst>
              <a:ext uri="{FF2B5EF4-FFF2-40B4-BE49-F238E27FC236}">
                <a16:creationId xmlns:a16="http://schemas.microsoft.com/office/drawing/2014/main" id="{581DA5E1-011B-E045-B5BA-78B518AEF95A}"/>
              </a:ext>
            </a:extLst>
          </p:cNvPr>
          <p:cNvSpPr txBox="1"/>
          <p:nvPr/>
        </p:nvSpPr>
        <p:spPr>
          <a:xfrm>
            <a:off x="9035695" y="584961"/>
            <a:ext cx="3127925"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b="1" dirty="0">
                <a:latin typeface="Arial" panose="020B0604020202020204" pitchFamily="34" charset="0"/>
                <a:cs typeface="Arial" panose="020B0604020202020204" pitchFamily="34" charset="0"/>
              </a:rPr>
              <a:t>3 Haupteinkommensquellen</a:t>
            </a:r>
            <a:endParaRPr lang="de-AT" sz="700"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Aktivgeschäft:</a:t>
            </a:r>
            <a:r>
              <a:rPr lang="de-AT" sz="700" dirty="0">
                <a:latin typeface="Arial" panose="020B0604020202020204" pitchFamily="34" charset="0"/>
                <a:cs typeface="Arial" panose="020B0604020202020204" pitchFamily="34" charset="0"/>
              </a:rPr>
              <a:t> Zinseneinnahmen für vergebene Kredite (Unt. u. Private)</a:t>
            </a:r>
          </a:p>
          <a:p>
            <a:pPr eaLnBrk="1" hangingPunct="1">
              <a:defRPr/>
            </a:pPr>
            <a:endParaRPr lang="de-AT" sz="700" b="1"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Passivgeschäft</a:t>
            </a:r>
            <a:r>
              <a:rPr lang="de-AT" sz="700" dirty="0">
                <a:latin typeface="Arial" panose="020B0604020202020204" pitchFamily="34" charset="0"/>
                <a:cs typeface="Arial" panose="020B0604020202020204" pitchFamily="34" charset="0"/>
              </a:rPr>
              <a:t> Verwaltung des Geldes der Kunden, aber </a:t>
            </a:r>
            <a:r>
              <a:rPr lang="de-AT" sz="700" dirty="0" err="1">
                <a:latin typeface="Arial" panose="020B0604020202020204" pitchFamily="34" charset="0"/>
                <a:cs typeface="Arial" panose="020B0604020202020204" pitchFamily="34" charset="0"/>
              </a:rPr>
              <a:t>idR</a:t>
            </a:r>
            <a:r>
              <a:rPr lang="de-AT" sz="700" dirty="0">
                <a:latin typeface="Arial" panose="020B0604020202020204" pitchFamily="34" charset="0"/>
                <a:cs typeface="Arial" panose="020B0604020202020204" pitchFamily="34" charset="0"/>
              </a:rPr>
              <a:t> sind Zinsen zu bezahlen</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Zinsmarge:  </a:t>
            </a:r>
            <a:r>
              <a:rPr lang="de-AT" sz="700" dirty="0">
                <a:latin typeface="Arial" panose="020B0604020202020204" pitchFamily="34" charset="0"/>
                <a:cs typeface="Arial" panose="020B0604020202020204" pitchFamily="34" charset="0"/>
              </a:rPr>
              <a:t>Haupteinnahmequelle von Geschäftsbanken Differenz zwischen Zinseinnahmen aus Krediten und Zinsen für Einlagen </a:t>
            </a:r>
          </a:p>
          <a:p>
            <a:pPr eaLnBrk="1" hangingPunct="1">
              <a:defRPr/>
            </a:pPr>
            <a:endParaRPr lang="de-AT" sz="700" b="1"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Servicegebühren, Provisionen, Vermittlungsgebühren…</a:t>
            </a:r>
          </a:p>
        </p:txBody>
      </p:sp>
      <p:graphicFrame>
        <p:nvGraphicFramePr>
          <p:cNvPr id="14" name="Tabelle 13">
            <a:extLst>
              <a:ext uri="{FF2B5EF4-FFF2-40B4-BE49-F238E27FC236}">
                <a16:creationId xmlns:a16="http://schemas.microsoft.com/office/drawing/2014/main" id="{4A291ECC-BB27-8C45-9C4A-A982AAE1F6B8}"/>
              </a:ext>
            </a:extLst>
          </p:cNvPr>
          <p:cNvGraphicFramePr>
            <a:graphicFrameLocks noGrp="1"/>
          </p:cNvGraphicFramePr>
          <p:nvPr>
            <p:extLst>
              <p:ext uri="{D42A27DB-BD31-4B8C-83A1-F6EECF244321}">
                <p14:modId xmlns:p14="http://schemas.microsoft.com/office/powerpoint/2010/main" val="1358972241"/>
              </p:ext>
            </p:extLst>
          </p:nvPr>
        </p:nvGraphicFramePr>
        <p:xfrm>
          <a:off x="7448603" y="1957481"/>
          <a:ext cx="4589067" cy="1330808"/>
        </p:xfrm>
        <a:graphic>
          <a:graphicData uri="http://schemas.openxmlformats.org/drawingml/2006/table">
            <a:tbl>
              <a:tblPr firstRow="1" bandRow="1">
                <a:tableStyleId>{5C22544A-7EE6-4342-B048-85BDC9FD1C3A}</a:tableStyleId>
              </a:tblPr>
              <a:tblGrid>
                <a:gridCol w="1399739">
                  <a:extLst>
                    <a:ext uri="{9D8B030D-6E8A-4147-A177-3AD203B41FA5}">
                      <a16:colId xmlns:a16="http://schemas.microsoft.com/office/drawing/2014/main" val="1320607"/>
                    </a:ext>
                  </a:extLst>
                </a:gridCol>
                <a:gridCol w="1535027">
                  <a:extLst>
                    <a:ext uri="{9D8B030D-6E8A-4147-A177-3AD203B41FA5}">
                      <a16:colId xmlns:a16="http://schemas.microsoft.com/office/drawing/2014/main" val="2757247854"/>
                    </a:ext>
                  </a:extLst>
                </a:gridCol>
                <a:gridCol w="1654301">
                  <a:extLst>
                    <a:ext uri="{9D8B030D-6E8A-4147-A177-3AD203B41FA5}">
                      <a16:colId xmlns:a16="http://schemas.microsoft.com/office/drawing/2014/main" val="1330464507"/>
                    </a:ext>
                  </a:extLst>
                </a:gridCol>
              </a:tblGrid>
              <a:tr h="276551">
                <a:tc gridSpan="3">
                  <a:txBody>
                    <a:bodyPr/>
                    <a:lstStyle/>
                    <a:p>
                      <a:pPr algn="ctr"/>
                      <a:r>
                        <a:rPr lang="de-AT" sz="1000" dirty="0">
                          <a:latin typeface="Arial" panose="020B0604020202020204" pitchFamily="34" charset="0"/>
                          <a:cs typeface="Arial" panose="020B0604020202020204" pitchFamily="34" charset="0"/>
                        </a:rPr>
                        <a:t>Entwicklungstendenzen</a:t>
                      </a:r>
                    </a:p>
                  </a:txBody>
                  <a:tcPr marT="45743" marB="45743"/>
                </a:tc>
                <a:tc hMerge="1">
                  <a:txBody>
                    <a:bodyPr/>
                    <a:lstStyle/>
                    <a:p>
                      <a:endParaRPr lang="de-AT" dirty="0"/>
                    </a:p>
                  </a:txBody>
                  <a:tcPr/>
                </a:tc>
                <a:tc hMerge="1">
                  <a:txBody>
                    <a:bodyPr/>
                    <a:lstStyle/>
                    <a:p>
                      <a:endParaRPr lang="de-AT" dirty="0"/>
                    </a:p>
                  </a:txBody>
                  <a:tcPr/>
                </a:tc>
                <a:extLst>
                  <a:ext uri="{0D108BD9-81ED-4DB2-BD59-A6C34878D82A}">
                    <a16:rowId xmlns:a16="http://schemas.microsoft.com/office/drawing/2014/main" val="2462291417"/>
                  </a:ext>
                </a:extLst>
              </a:tr>
              <a:tr h="345676">
                <a:tc>
                  <a:txBody>
                    <a:bodyPr/>
                    <a:lstStyle/>
                    <a:p>
                      <a:pPr algn="ctr"/>
                      <a:r>
                        <a:rPr lang="de-AT" sz="700" b="1" dirty="0">
                          <a:latin typeface="Arial" panose="020B0604020202020204" pitchFamily="34" charset="0"/>
                          <a:cs typeface="Arial" panose="020B0604020202020204" pitchFamily="34" charset="0"/>
                        </a:rPr>
                        <a:t>Reduktion der Kosten</a:t>
                      </a:r>
                    </a:p>
                  </a:txBody>
                  <a:tcPr marT="45743" marB="45743"/>
                </a:tc>
                <a:tc>
                  <a:txBody>
                    <a:bodyPr/>
                    <a:lstStyle/>
                    <a:p>
                      <a:pPr algn="ctr"/>
                      <a:r>
                        <a:rPr lang="de-AT" sz="700" b="1" dirty="0">
                          <a:latin typeface="Arial" panose="020B0604020202020204" pitchFamily="34" charset="0"/>
                          <a:cs typeface="Arial" panose="020B0604020202020204" pitchFamily="34" charset="0"/>
                        </a:rPr>
                        <a:t>Verbesserung des Vertriebs</a:t>
                      </a:r>
                    </a:p>
                  </a:txBody>
                  <a:tcPr marT="45743" marB="45743"/>
                </a:tc>
                <a:tc>
                  <a:txBody>
                    <a:bodyPr/>
                    <a:lstStyle/>
                    <a:p>
                      <a:pPr algn="ctr"/>
                      <a:r>
                        <a:rPr lang="de-AT" sz="700" b="1" dirty="0">
                          <a:latin typeface="Arial" panose="020B0604020202020204" pitchFamily="34" charset="0"/>
                          <a:cs typeface="Arial" panose="020B0604020202020204" pitchFamily="34" charset="0"/>
                        </a:rPr>
                        <a:t>Orientierung am Kunden</a:t>
                      </a:r>
                    </a:p>
                  </a:txBody>
                  <a:tcPr marT="45743" marB="45743"/>
                </a:tc>
                <a:extLst>
                  <a:ext uri="{0D108BD9-81ED-4DB2-BD59-A6C34878D82A}">
                    <a16:rowId xmlns:a16="http://schemas.microsoft.com/office/drawing/2014/main" val="3356650892"/>
                  </a:ext>
                </a:extLst>
              </a:tr>
              <a:tr h="708581">
                <a:tc>
                  <a:txBody>
                    <a:bodyPr/>
                    <a:lstStyle/>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Konzentrations-prozess</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Onlineangebote</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Automatisierung</a:t>
                      </a:r>
                    </a:p>
                  </a:txBody>
                  <a:tcPr marT="45743" marB="45743"/>
                </a:tc>
                <a:tc>
                  <a:txBody>
                    <a:bodyPr/>
                    <a:lstStyle/>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Moderne Filialen</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Online-Banking</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Direktbanken</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Vermittlung, Kooperationen</a:t>
                      </a:r>
                    </a:p>
                  </a:txBody>
                  <a:tcPr marT="45743" marB="45743"/>
                </a:tc>
                <a:tc>
                  <a:txBody>
                    <a:bodyPr/>
                    <a:lstStyle/>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Kunden- statt Produktorientierung</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Berater im Mittelpunkt</a:t>
                      </a:r>
                    </a:p>
                    <a:p>
                      <a:pPr marL="285750" indent="-285750">
                        <a:buFont typeface="Arial" panose="020B0604020202020204" pitchFamily="34" charset="0"/>
                        <a:buChar char="•"/>
                      </a:pPr>
                      <a:r>
                        <a:rPr lang="de-AT" sz="700" dirty="0">
                          <a:latin typeface="Arial" panose="020B0604020202020204" pitchFamily="34" charset="0"/>
                          <a:cs typeface="Arial" panose="020B0604020202020204" pitchFamily="34" charset="0"/>
                        </a:rPr>
                        <a:t>Neue Zahlensysteme</a:t>
                      </a:r>
                    </a:p>
                  </a:txBody>
                  <a:tcPr marT="45743" marB="45743"/>
                </a:tc>
                <a:extLst>
                  <a:ext uri="{0D108BD9-81ED-4DB2-BD59-A6C34878D82A}">
                    <a16:rowId xmlns:a16="http://schemas.microsoft.com/office/drawing/2014/main" val="376732381"/>
                  </a:ext>
                </a:extLst>
              </a:tr>
            </a:tbl>
          </a:graphicData>
        </a:graphic>
      </p:graphicFrame>
      <p:sp>
        <p:nvSpPr>
          <p:cNvPr id="15" name="Textfeld 14">
            <a:extLst>
              <a:ext uri="{FF2B5EF4-FFF2-40B4-BE49-F238E27FC236}">
                <a16:creationId xmlns:a16="http://schemas.microsoft.com/office/drawing/2014/main" id="{6E11946B-3193-0F44-A290-18D255DF9AF9}"/>
              </a:ext>
            </a:extLst>
          </p:cNvPr>
          <p:cNvSpPr txBox="1"/>
          <p:nvPr/>
        </p:nvSpPr>
        <p:spPr>
          <a:xfrm>
            <a:off x="4962" y="1723730"/>
            <a:ext cx="3814683" cy="276999"/>
          </a:xfrm>
          <a:prstGeom prst="rect">
            <a:avLst/>
          </a:prstGeom>
          <a:noFill/>
        </p:spPr>
        <p:txBody>
          <a:bodyPr wrap="square">
            <a:spAutoFit/>
          </a:bodyPr>
          <a:lstStyle/>
          <a:p>
            <a:pPr eaLnBrk="1" hangingPunct="1">
              <a:defRPr/>
            </a:pPr>
            <a:r>
              <a:rPr lang="de-AT" sz="1200" b="1" dirty="0">
                <a:latin typeface="+mj-lt"/>
                <a:cs typeface="Arial" panose="020B0604020202020204" pitchFamily="34" charset="0"/>
              </a:rPr>
              <a:t>4) Aktivgeschäft (Kredite), Passivgeschäft (Einlagen) </a:t>
            </a:r>
          </a:p>
        </p:txBody>
      </p:sp>
      <p:sp>
        <p:nvSpPr>
          <p:cNvPr id="16" name="Textfeld 15">
            <a:extLst>
              <a:ext uri="{FF2B5EF4-FFF2-40B4-BE49-F238E27FC236}">
                <a16:creationId xmlns:a16="http://schemas.microsoft.com/office/drawing/2014/main" id="{7BB66ACA-AE3A-144B-B4EE-C9B9A9902A8E}"/>
              </a:ext>
            </a:extLst>
          </p:cNvPr>
          <p:cNvSpPr txBox="1"/>
          <p:nvPr/>
        </p:nvSpPr>
        <p:spPr>
          <a:xfrm>
            <a:off x="7486464" y="3724494"/>
            <a:ext cx="2310240" cy="30667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dirty="0">
                <a:latin typeface="Arial" panose="020B0604020202020204" pitchFamily="34" charset="0"/>
                <a:cs typeface="Arial" panose="020B0604020202020204" pitchFamily="34" charset="0"/>
              </a:rPr>
              <a:t>Banken sind Finanzintermediäre und über daher 4 Transformationsfunktionen aus</a:t>
            </a:r>
          </a:p>
          <a:p>
            <a:pPr marL="228600" indent="-228600" eaLnBrk="1" hangingPunct="1">
              <a:buAutoNum type="arabicParenR"/>
              <a:defRPr/>
            </a:pPr>
            <a:r>
              <a:rPr lang="de-AT" sz="700" dirty="0">
                <a:latin typeface="Arial" panose="020B0604020202020204" pitchFamily="34" charset="0"/>
                <a:cs typeface="Arial" panose="020B0604020202020204" pitchFamily="34" charset="0"/>
              </a:rPr>
              <a:t>Losgrößentransformation… viele kleine Spareinlagen können als größere Kredite vergeben werden…</a:t>
            </a:r>
          </a:p>
          <a:p>
            <a:pPr marL="228600" indent="-228600" eaLnBrk="1" hangingPunct="1">
              <a:buAutoNum type="arabicParenR"/>
              <a:defRPr/>
            </a:pPr>
            <a:r>
              <a:rPr lang="de-AT" sz="700" dirty="0">
                <a:latin typeface="Arial" panose="020B0604020202020204" pitchFamily="34" charset="0"/>
                <a:cs typeface="Arial" panose="020B0604020202020204" pitchFamily="34" charset="0"/>
              </a:rPr>
              <a:t>Fristentransformation… kurzfristige Einlagen werden zu längerfristigen Krediten transformiert </a:t>
            </a:r>
          </a:p>
          <a:p>
            <a:pPr marL="228600" indent="-228600" eaLnBrk="1" hangingPunct="1">
              <a:buAutoNum type="arabicParenR"/>
              <a:defRPr/>
            </a:pPr>
            <a:r>
              <a:rPr lang="de-AT" sz="700" dirty="0">
                <a:latin typeface="Arial" panose="020B0604020202020204" pitchFamily="34" charset="0"/>
                <a:cs typeface="Arial" panose="020B0604020202020204" pitchFamily="34" charset="0"/>
              </a:rPr>
              <a:t>Risikotransformation… durch viele Kunden z.B. Kreditkunden wird Risiko gestreut ,…</a:t>
            </a:r>
          </a:p>
          <a:p>
            <a:pPr marL="228600" indent="-228600" eaLnBrk="1" hangingPunct="1">
              <a:buAutoNum type="arabicParenR"/>
              <a:defRPr/>
            </a:pPr>
            <a:r>
              <a:rPr lang="de-AT" sz="700" dirty="0">
                <a:latin typeface="Arial" panose="020B0604020202020204" pitchFamily="34" charset="0"/>
                <a:cs typeface="Arial" panose="020B0604020202020204" pitchFamily="34" charset="0"/>
              </a:rPr>
              <a:t>Informationstransformation … Banken sammeln Informationen und geben sie an Kapitalgeber weiter…</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Geldschöpfungsprozess: durch Kreditvergabe wird Geldmenge gesteuert</a:t>
            </a:r>
          </a:p>
          <a:p>
            <a:pPr eaLnBrk="1" hangingPunct="1">
              <a:defRPr/>
            </a:pPr>
            <a:endParaRPr lang="de-AT" sz="700" b="1"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Zentralbanken:</a:t>
            </a:r>
          </a:p>
          <a:p>
            <a:pPr eaLnBrk="1" hangingPunct="1">
              <a:defRPr/>
            </a:pPr>
            <a:r>
              <a:rPr lang="de-AT" sz="700" b="1" dirty="0">
                <a:latin typeface="Arial" panose="020B0604020202020204" pitchFamily="34" charset="0"/>
                <a:cs typeface="Arial" panose="020B0604020202020204" pitchFamily="34" charset="0"/>
              </a:rPr>
              <a:t>OENB: </a:t>
            </a:r>
            <a:r>
              <a:rPr lang="de-AT" sz="700" dirty="0">
                <a:latin typeface="Arial" panose="020B0604020202020204" pitchFamily="34" charset="0"/>
                <a:cs typeface="Arial" panose="020B0604020202020204" pitchFamily="34" charset="0"/>
              </a:rPr>
              <a:t>Umsetzung der Geldpolitik, Versorgung des Landes mit Bargeld, Währungsreserven, Finanzaufsicht, Volkswirtschaftliche Analysen, </a:t>
            </a:r>
            <a:r>
              <a:rPr lang="de-AT" sz="700" dirty="0" err="1">
                <a:latin typeface="Arial" panose="020B0604020202020204" pitchFamily="34" charset="0"/>
                <a:cs typeface="Arial" panose="020B0604020202020204" pitchFamily="34" charset="0"/>
              </a:rPr>
              <a:t>Finanzpildung</a:t>
            </a:r>
            <a:endParaRPr lang="de-AT" sz="700" dirty="0">
              <a:latin typeface="Arial" panose="020B0604020202020204" pitchFamily="34" charset="0"/>
              <a:cs typeface="Arial" panose="020B0604020202020204" pitchFamily="34" charset="0"/>
            </a:endParaRP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EZB: </a:t>
            </a:r>
            <a:r>
              <a:rPr lang="de-AT" sz="700" dirty="0">
                <a:latin typeface="Arial" panose="020B0604020202020204" pitchFamily="34" charset="0"/>
                <a:cs typeface="Arial" panose="020B0604020202020204" pitchFamily="34" charset="0"/>
              </a:rPr>
              <a:t>Geldpolitik für Euro-Raum, Ziel geringe Inflation (</a:t>
            </a:r>
            <a:r>
              <a:rPr lang="de-AT" sz="700" dirty="0" err="1">
                <a:latin typeface="Arial" panose="020B0604020202020204" pitchFamily="34" charset="0"/>
                <a:cs typeface="Arial" panose="020B0604020202020204" pitchFamily="34" charset="0"/>
              </a:rPr>
              <a:t>rd</a:t>
            </a:r>
            <a:r>
              <a:rPr lang="de-AT" sz="700" dirty="0">
                <a:latin typeface="Arial" panose="020B0604020202020204" pitchFamily="34" charset="0"/>
                <a:cs typeface="Arial" panose="020B0604020202020204" pitchFamily="34" charset="0"/>
              </a:rPr>
              <a:t> 2%), Regulierung der Geldmenge, Genehmigung Ausgabe von Banknoten und Münzen, Verwaltung Währungsreserven und Devisengeschäfte, Überwachung der Zahlungssysteme </a:t>
            </a:r>
          </a:p>
        </p:txBody>
      </p:sp>
      <p:sp>
        <p:nvSpPr>
          <p:cNvPr id="19" name="Textfeld 18">
            <a:extLst>
              <a:ext uri="{FF2B5EF4-FFF2-40B4-BE49-F238E27FC236}">
                <a16:creationId xmlns:a16="http://schemas.microsoft.com/office/drawing/2014/main" id="{A8E6D000-0473-2347-ADC2-D231BF955A75}"/>
              </a:ext>
            </a:extLst>
          </p:cNvPr>
          <p:cNvSpPr txBox="1"/>
          <p:nvPr/>
        </p:nvSpPr>
        <p:spPr>
          <a:xfrm>
            <a:off x="3523258" y="1974724"/>
            <a:ext cx="3837251"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b="1" dirty="0">
                <a:latin typeface="Arial" panose="020B0604020202020204" pitchFamily="34" charset="0"/>
                <a:cs typeface="Arial" panose="020B0604020202020204" pitchFamily="34" charset="0"/>
              </a:rPr>
              <a:t>Typ. Geschäftstätigkeiten / Kundensegmente</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Privatkunden (ABC- Kunden)</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Family Office (Vermögen &gt; 10 </a:t>
            </a:r>
            <a:r>
              <a:rPr lang="de-AT" sz="700" dirty="0" err="1">
                <a:latin typeface="Arial" panose="020B0604020202020204" pitchFamily="34" charset="0"/>
                <a:cs typeface="Arial" panose="020B0604020202020204" pitchFamily="34" charset="0"/>
              </a:rPr>
              <a:t>Mio</a:t>
            </a:r>
            <a:r>
              <a:rPr lang="de-AT" sz="700" dirty="0">
                <a:latin typeface="Arial" panose="020B0604020202020204" pitchFamily="34" charset="0"/>
                <a:cs typeface="Arial" panose="020B0604020202020204" pitchFamily="34" charset="0"/>
              </a:rPr>
              <a:t>)</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A Kunden: höchste Kundenkategorie Private Banking, hohes Einkommen, Geldanlage, Min Vermögen z.B. 250.000</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B Kunden: etwas höheres Einkommen, planen z.B. Hauskauf, Konsumentenkredite, Kredite, erste Veranlagung, Beratung, </a:t>
            </a:r>
            <a:r>
              <a:rPr lang="de-AT" sz="700" dirty="0" err="1">
                <a:latin typeface="Arial" panose="020B0604020202020204" pitchFamily="34" charset="0"/>
                <a:cs typeface="Arial" panose="020B0604020202020204" pitchFamily="34" charset="0"/>
              </a:rPr>
              <a:t>ev</a:t>
            </a:r>
            <a:r>
              <a:rPr lang="de-AT" sz="700" dirty="0">
                <a:latin typeface="Arial" panose="020B0604020202020204" pitchFamily="34" charset="0"/>
                <a:cs typeface="Arial" panose="020B0604020202020204" pitchFamily="34" charset="0"/>
              </a:rPr>
              <a:t> Immobilienfinanzierung</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C Kunden: kein hohe Einkommen, Giro Konto kaum Beratung, Sparbuch, kleine Kredite</a:t>
            </a:r>
          </a:p>
          <a:p>
            <a:pPr marL="628650" lvl="1" indent="-171450">
              <a:buFont typeface="Arial" panose="020B0604020202020204" pitchFamily="34" charset="0"/>
              <a:buChar char="•"/>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Firmenkunden</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Kreditgeschäft steht im Vordergrund – größere Volumina</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Z.B. Finanzierung der gesamten Firmenwagenflotte</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Vertragsgestaltungsfreiheit, zus. Gebühren</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Asset Management / Vermögensverwaltung</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Aktives Anlegen von Kundengeldern um hohe Renditen</a:t>
            </a:r>
          </a:p>
          <a:p>
            <a:pPr marL="171450" indent="-171450" eaLnBrk="1" hangingPunct="1">
              <a:buFont typeface="Arial" panose="020B0604020202020204" pitchFamily="34" charset="0"/>
              <a:buChar char="•"/>
              <a:defRPr/>
            </a:pPr>
            <a:r>
              <a:rPr lang="de-AT" sz="700" dirty="0">
                <a:latin typeface="Arial" panose="020B0604020202020204" pitchFamily="34" charset="0"/>
                <a:cs typeface="Arial" panose="020B0604020202020204" pitchFamily="34" charset="0"/>
              </a:rPr>
              <a:t>Kunden: Privatkunden oder institutionelle Anleger (Pensionskassen) </a:t>
            </a:r>
          </a:p>
        </p:txBody>
      </p:sp>
      <p:pic>
        <p:nvPicPr>
          <p:cNvPr id="22" name="Grafik 21">
            <a:extLst>
              <a:ext uri="{FF2B5EF4-FFF2-40B4-BE49-F238E27FC236}">
                <a16:creationId xmlns:a16="http://schemas.microsoft.com/office/drawing/2014/main" id="{456BA249-7B7A-6E45-B207-C790F6BAB47C}"/>
              </a:ext>
            </a:extLst>
          </p:cNvPr>
          <p:cNvPicPr>
            <a:picLocks noChangeAspect="1"/>
          </p:cNvPicPr>
          <p:nvPr/>
        </p:nvPicPr>
        <p:blipFill>
          <a:blip r:embed="rId7"/>
          <a:stretch>
            <a:fillRect/>
          </a:stretch>
        </p:blipFill>
        <p:spPr>
          <a:xfrm>
            <a:off x="46884" y="1983126"/>
            <a:ext cx="3344214" cy="2031325"/>
          </a:xfrm>
          <a:prstGeom prst="rect">
            <a:avLst/>
          </a:prstGeom>
        </p:spPr>
      </p:pic>
      <p:sp>
        <p:nvSpPr>
          <p:cNvPr id="23" name="Textfeld 22">
            <a:extLst>
              <a:ext uri="{FF2B5EF4-FFF2-40B4-BE49-F238E27FC236}">
                <a16:creationId xmlns:a16="http://schemas.microsoft.com/office/drawing/2014/main" id="{0A2DDB39-9E1A-6AFA-2994-732A2B2B6302}"/>
              </a:ext>
            </a:extLst>
          </p:cNvPr>
          <p:cNvSpPr txBox="1">
            <a:spLocks noChangeArrowheads="1"/>
          </p:cNvSpPr>
          <p:nvPr/>
        </p:nvSpPr>
        <p:spPr bwMode="auto">
          <a:xfrm>
            <a:off x="0" y="311862"/>
            <a:ext cx="35324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200" dirty="0"/>
              <a:t>1) Was sind Banken und welche gibt es grundsätzlich?</a:t>
            </a:r>
          </a:p>
        </p:txBody>
      </p:sp>
      <p:sp>
        <p:nvSpPr>
          <p:cNvPr id="24" name="Textfeld 23">
            <a:extLst>
              <a:ext uri="{FF2B5EF4-FFF2-40B4-BE49-F238E27FC236}">
                <a16:creationId xmlns:a16="http://schemas.microsoft.com/office/drawing/2014/main" id="{1F74F34F-5EF9-D142-654F-8AEC52AA80BE}"/>
              </a:ext>
            </a:extLst>
          </p:cNvPr>
          <p:cNvSpPr txBox="1">
            <a:spLocks noChangeArrowheads="1"/>
          </p:cNvSpPr>
          <p:nvPr/>
        </p:nvSpPr>
        <p:spPr bwMode="auto">
          <a:xfrm>
            <a:off x="3426548" y="1723729"/>
            <a:ext cx="32287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200" dirty="0"/>
              <a:t>5) Kundensegmente von Banken</a:t>
            </a:r>
          </a:p>
        </p:txBody>
      </p:sp>
      <p:sp>
        <p:nvSpPr>
          <p:cNvPr id="25" name="Textfeld 24">
            <a:extLst>
              <a:ext uri="{FF2B5EF4-FFF2-40B4-BE49-F238E27FC236}">
                <a16:creationId xmlns:a16="http://schemas.microsoft.com/office/drawing/2014/main" id="{427696A5-D391-DD5F-8423-B2833D267241}"/>
              </a:ext>
            </a:extLst>
          </p:cNvPr>
          <p:cNvSpPr txBox="1">
            <a:spLocks noChangeArrowheads="1"/>
          </p:cNvSpPr>
          <p:nvPr/>
        </p:nvSpPr>
        <p:spPr bwMode="auto">
          <a:xfrm>
            <a:off x="7448603" y="3262828"/>
            <a:ext cx="29292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200" dirty="0"/>
              <a:t>9) Volkswirtschaftliche Rolle von Banken </a:t>
            </a:r>
          </a:p>
          <a:p>
            <a:pPr eaLnBrk="1" hangingPunct="1">
              <a:spcBef>
                <a:spcPct val="0"/>
              </a:spcBef>
              <a:buFontTx/>
              <a:buNone/>
            </a:pPr>
            <a:r>
              <a:rPr lang="de-DE" altLang="de-DE" sz="1200" dirty="0"/>
              <a:t>und Österreichischer Finanzmarkt</a:t>
            </a:r>
          </a:p>
        </p:txBody>
      </p:sp>
      <p:pic>
        <p:nvPicPr>
          <p:cNvPr id="11" name="Grafik 10">
            <a:extLst>
              <a:ext uri="{FF2B5EF4-FFF2-40B4-BE49-F238E27FC236}">
                <a16:creationId xmlns:a16="http://schemas.microsoft.com/office/drawing/2014/main" id="{FD89B7F3-2018-0DE8-738F-3170DB46C1F0}"/>
              </a:ext>
            </a:extLst>
          </p:cNvPr>
          <p:cNvPicPr>
            <a:picLocks noChangeAspect="1"/>
          </p:cNvPicPr>
          <p:nvPr/>
        </p:nvPicPr>
        <p:blipFill>
          <a:blip r:embed="rId8"/>
          <a:stretch>
            <a:fillRect/>
          </a:stretch>
        </p:blipFill>
        <p:spPr>
          <a:xfrm>
            <a:off x="9922658" y="4765428"/>
            <a:ext cx="2269341" cy="2092572"/>
          </a:xfrm>
          <a:prstGeom prst="rect">
            <a:avLst/>
          </a:prstGeom>
        </p:spPr>
      </p:pic>
      <p:pic>
        <p:nvPicPr>
          <p:cNvPr id="26" name="Grafik 25">
            <a:extLst>
              <a:ext uri="{FF2B5EF4-FFF2-40B4-BE49-F238E27FC236}">
                <a16:creationId xmlns:a16="http://schemas.microsoft.com/office/drawing/2014/main" id="{CE420E43-6172-697A-E437-52E6F16DEF36}"/>
              </a:ext>
            </a:extLst>
          </p:cNvPr>
          <p:cNvPicPr>
            <a:picLocks noChangeAspect="1"/>
          </p:cNvPicPr>
          <p:nvPr/>
        </p:nvPicPr>
        <p:blipFill>
          <a:blip r:embed="rId9"/>
          <a:stretch>
            <a:fillRect/>
          </a:stretch>
        </p:blipFill>
        <p:spPr>
          <a:xfrm>
            <a:off x="10026340" y="3402023"/>
            <a:ext cx="2060076" cy="1330809"/>
          </a:xfrm>
          <a:prstGeom prst="rect">
            <a:avLst/>
          </a:prstGeom>
        </p:spPr>
      </p:pic>
      <p:sp>
        <p:nvSpPr>
          <p:cNvPr id="27" name="Textfeld 26">
            <a:extLst>
              <a:ext uri="{FF2B5EF4-FFF2-40B4-BE49-F238E27FC236}">
                <a16:creationId xmlns:a16="http://schemas.microsoft.com/office/drawing/2014/main" id="{C2AB1088-331F-7194-E01E-37312FED1945}"/>
              </a:ext>
            </a:extLst>
          </p:cNvPr>
          <p:cNvSpPr txBox="1"/>
          <p:nvPr/>
        </p:nvSpPr>
        <p:spPr>
          <a:xfrm>
            <a:off x="39687" y="4024682"/>
            <a:ext cx="4408156" cy="276999"/>
          </a:xfrm>
          <a:prstGeom prst="rect">
            <a:avLst/>
          </a:prstGeom>
          <a:noFill/>
        </p:spPr>
        <p:txBody>
          <a:bodyPr wrap="square">
            <a:spAutoFit/>
          </a:bodyPr>
          <a:lstStyle/>
          <a:p>
            <a:pPr eaLnBrk="1" hangingPunct="1">
              <a:defRPr/>
            </a:pPr>
            <a:r>
              <a:rPr lang="de-AT" sz="1200" b="1" dirty="0">
                <a:latin typeface="+mj-lt"/>
                <a:cs typeface="Arial" panose="020B0604020202020204" pitchFamily="34" charset="0"/>
              </a:rPr>
              <a:t>7) Investmentbanken, Aufgaben, Kunden, Struktur (Chinese Wall)</a:t>
            </a:r>
          </a:p>
        </p:txBody>
      </p:sp>
      <p:sp>
        <p:nvSpPr>
          <p:cNvPr id="28" name="Textfeld 27">
            <a:extLst>
              <a:ext uri="{FF2B5EF4-FFF2-40B4-BE49-F238E27FC236}">
                <a16:creationId xmlns:a16="http://schemas.microsoft.com/office/drawing/2014/main" id="{FAB21F8C-E0D8-B14A-FCEB-174ACD8651FD}"/>
              </a:ext>
            </a:extLst>
          </p:cNvPr>
          <p:cNvSpPr txBox="1"/>
          <p:nvPr/>
        </p:nvSpPr>
        <p:spPr>
          <a:xfrm>
            <a:off x="1358211" y="4326856"/>
            <a:ext cx="1894570" cy="235449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b="1" dirty="0">
                <a:latin typeface="Arial" panose="020B0604020202020204" pitchFamily="34" charset="0"/>
                <a:cs typeface="Arial" panose="020B0604020202020204" pitchFamily="34" charset="0"/>
              </a:rPr>
              <a:t>Private Side</a:t>
            </a:r>
          </a:p>
          <a:p>
            <a:pPr eaLnBrk="1" hangingPunct="1">
              <a:defRPr/>
            </a:pPr>
            <a:r>
              <a:rPr lang="de-AT" sz="700" dirty="0">
                <a:latin typeface="Arial" panose="020B0604020202020204" pitchFamily="34" charset="0"/>
                <a:cs typeface="Arial" panose="020B0604020202020204" pitchFamily="34" charset="0"/>
              </a:rPr>
              <a:t>Infos streng vertraulich, da kursrelevant</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Aufgaben</a:t>
            </a:r>
          </a:p>
          <a:p>
            <a:pPr eaLnBrk="1" hangingPunct="1">
              <a:defRPr/>
            </a:pPr>
            <a:r>
              <a:rPr lang="de-AT" sz="700" b="1" dirty="0">
                <a:latin typeface="Arial" panose="020B0604020202020204" pitchFamily="34" charset="0"/>
                <a:cs typeface="Arial" panose="020B0604020202020204" pitchFamily="34" charset="0"/>
              </a:rPr>
              <a:t>ECM (Equity Capital Market)</a:t>
            </a:r>
          </a:p>
          <a:p>
            <a:pPr eaLnBrk="1" hangingPunct="1">
              <a:defRPr/>
            </a:pPr>
            <a:r>
              <a:rPr lang="de-AT" sz="700" dirty="0">
                <a:latin typeface="Arial" panose="020B0604020202020204" pitchFamily="34" charset="0"/>
                <a:cs typeface="Arial" panose="020B0604020202020204" pitchFamily="34" charset="0"/>
              </a:rPr>
              <a:t>Börsengänge (IPO)</a:t>
            </a:r>
          </a:p>
          <a:p>
            <a:pPr eaLnBrk="1" hangingPunct="1">
              <a:defRPr/>
            </a:pPr>
            <a:r>
              <a:rPr lang="de-AT" sz="700" dirty="0">
                <a:latin typeface="Arial" panose="020B0604020202020204" pitchFamily="34" charset="0"/>
                <a:cs typeface="Arial" panose="020B0604020202020204" pitchFamily="34" charset="0"/>
              </a:rPr>
              <a:t>Wie hoch wird der </a:t>
            </a:r>
            <a:r>
              <a:rPr lang="de-AT" sz="700" dirty="0" err="1">
                <a:latin typeface="Arial" panose="020B0604020202020204" pitchFamily="34" charset="0"/>
                <a:cs typeface="Arial" panose="020B0604020202020204" pitchFamily="34" charset="0"/>
              </a:rPr>
              <a:t>Aktionkurs</a:t>
            </a:r>
            <a:r>
              <a:rPr lang="de-AT" sz="700" dirty="0">
                <a:latin typeface="Arial" panose="020B0604020202020204" pitchFamily="34" charset="0"/>
                <a:cs typeface="Arial" panose="020B0604020202020204" pitchFamily="34" charset="0"/>
              </a:rPr>
              <a:t> sein</a:t>
            </a:r>
          </a:p>
          <a:p>
            <a:pPr eaLnBrk="1" hangingPunct="1">
              <a:defRPr/>
            </a:pPr>
            <a:r>
              <a:rPr lang="de-AT" sz="700" dirty="0">
                <a:latin typeface="Arial" panose="020B0604020202020204" pitchFamily="34" charset="0"/>
                <a:cs typeface="Arial" panose="020B0604020202020204" pitchFamily="34" charset="0"/>
              </a:rPr>
              <a:t>Roadshows, Vorstellung von Unternehmen</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DCM (</a:t>
            </a:r>
            <a:r>
              <a:rPr lang="de-AT" sz="700" b="1" dirty="0" err="1">
                <a:latin typeface="Arial" panose="020B0604020202020204" pitchFamily="34" charset="0"/>
                <a:cs typeface="Arial" panose="020B0604020202020204" pitchFamily="34" charset="0"/>
              </a:rPr>
              <a:t>Debt</a:t>
            </a:r>
            <a:r>
              <a:rPr lang="de-AT" sz="700" b="1" dirty="0">
                <a:latin typeface="Arial" panose="020B0604020202020204" pitchFamily="34" charset="0"/>
                <a:cs typeface="Arial" panose="020B0604020202020204" pitchFamily="34" charset="0"/>
              </a:rPr>
              <a:t> Capital Market)</a:t>
            </a:r>
          </a:p>
          <a:p>
            <a:pPr eaLnBrk="1" hangingPunct="1">
              <a:defRPr/>
            </a:pPr>
            <a:r>
              <a:rPr lang="de-AT" sz="700" dirty="0">
                <a:latin typeface="Arial" panose="020B0604020202020204" pitchFamily="34" charset="0"/>
                <a:cs typeface="Arial" panose="020B0604020202020204" pitchFamily="34" charset="0"/>
              </a:rPr>
              <a:t>Anleihen begeben, z.B. Lufthansa braucht Fremdkapital … Anleihe 100 </a:t>
            </a:r>
            <a:r>
              <a:rPr lang="de-AT" sz="700" dirty="0" err="1">
                <a:latin typeface="Arial" panose="020B0604020202020204" pitchFamily="34" charset="0"/>
                <a:cs typeface="Arial" panose="020B0604020202020204" pitchFamily="34" charset="0"/>
              </a:rPr>
              <a:t>Mio</a:t>
            </a:r>
            <a:r>
              <a:rPr lang="de-AT" sz="700" dirty="0">
                <a:latin typeface="Arial" panose="020B0604020202020204" pitchFamily="34" charset="0"/>
                <a:cs typeface="Arial" panose="020B0604020202020204" pitchFamily="34" charset="0"/>
              </a:rPr>
              <a:t> für 50 Jahre, </a:t>
            </a:r>
            <a:endParaRPr lang="de-AT" sz="700" b="1" dirty="0">
              <a:latin typeface="Arial" panose="020B0604020202020204" pitchFamily="34" charset="0"/>
              <a:cs typeface="Arial" panose="020B0604020202020204" pitchFamily="34" charset="0"/>
            </a:endParaRPr>
          </a:p>
          <a:p>
            <a:pPr eaLnBrk="1" hangingPunct="1">
              <a:defRPr/>
            </a:pPr>
            <a:endParaRPr lang="de-AT" sz="700" b="1"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Mergers &amp; Acquisitions (Übernahmen)</a:t>
            </a:r>
          </a:p>
          <a:p>
            <a:pPr marL="171450" indent="-171450" eaLnBrk="1" hangingPunct="1">
              <a:buFontTx/>
              <a:buChar char="-"/>
              <a:defRPr/>
            </a:pPr>
            <a:r>
              <a:rPr lang="de-AT" sz="700" dirty="0" err="1">
                <a:latin typeface="Arial" panose="020B0604020202020204" pitchFamily="34" charset="0"/>
                <a:cs typeface="Arial" panose="020B0604020202020204" pitchFamily="34" charset="0"/>
              </a:rPr>
              <a:t>Sellside</a:t>
            </a:r>
            <a:r>
              <a:rPr lang="de-AT" sz="700" dirty="0">
                <a:latin typeface="Arial" panose="020B0604020202020204" pitchFamily="34" charset="0"/>
                <a:cs typeface="Arial" panose="020B0604020202020204" pitchFamily="34" charset="0"/>
              </a:rPr>
              <a:t> Verkaufsunterstützung</a:t>
            </a:r>
          </a:p>
          <a:p>
            <a:pPr marL="171450" indent="-171450" eaLnBrk="1" hangingPunct="1">
              <a:buFontTx/>
              <a:buChar char="-"/>
              <a:defRPr/>
            </a:pPr>
            <a:r>
              <a:rPr lang="de-AT" sz="700" dirty="0" err="1">
                <a:latin typeface="Arial" panose="020B0604020202020204" pitchFamily="34" charset="0"/>
                <a:cs typeface="Arial" panose="020B0604020202020204" pitchFamily="34" charset="0"/>
              </a:rPr>
              <a:t>Buyside</a:t>
            </a:r>
            <a:r>
              <a:rPr lang="de-AT" sz="700" dirty="0">
                <a:latin typeface="Arial" panose="020B0604020202020204" pitchFamily="34" charset="0"/>
                <a:cs typeface="Arial" panose="020B0604020202020204" pitchFamily="34" charset="0"/>
              </a:rPr>
              <a:t>: Kaufunterstützung</a:t>
            </a:r>
          </a:p>
          <a:p>
            <a:pPr eaLnBrk="1" hangingPunct="1">
              <a:defRPr/>
            </a:pPr>
            <a:r>
              <a:rPr lang="de-AT" sz="700" dirty="0">
                <a:latin typeface="Arial" panose="020B0604020202020204" pitchFamily="34" charset="0"/>
                <a:cs typeface="Arial" panose="020B0604020202020204" pitchFamily="34" charset="0"/>
              </a:rPr>
              <a:t>z.B. Bayer kauft Monsanto 60 </a:t>
            </a:r>
            <a:r>
              <a:rPr lang="de-AT" sz="700" dirty="0" err="1">
                <a:latin typeface="Arial" panose="020B0604020202020204" pitchFamily="34" charset="0"/>
                <a:cs typeface="Arial" panose="020B0604020202020204" pitchFamily="34" charset="0"/>
              </a:rPr>
              <a:t>Mrd</a:t>
            </a:r>
            <a:r>
              <a:rPr lang="de-AT" sz="700" dirty="0">
                <a:latin typeface="Arial" panose="020B0604020202020204" pitchFamily="34" charset="0"/>
                <a:cs typeface="Arial" panose="020B0604020202020204" pitchFamily="34" charset="0"/>
              </a:rPr>
              <a:t> Deal</a:t>
            </a:r>
          </a:p>
          <a:p>
            <a:pPr eaLnBrk="1" hangingPunct="1">
              <a:defRPr/>
            </a:pPr>
            <a:r>
              <a:rPr lang="de-AT" sz="700" dirty="0">
                <a:latin typeface="Arial" panose="020B0604020202020204" pitchFamily="34" charset="0"/>
                <a:cs typeface="Arial" panose="020B0604020202020204" pitchFamily="34" charset="0"/>
              </a:rPr>
              <a:t>Finden von Käufern,</a:t>
            </a:r>
          </a:p>
          <a:p>
            <a:pPr eaLnBrk="1" hangingPunct="1">
              <a:defRPr/>
            </a:pPr>
            <a:r>
              <a:rPr lang="de-AT" sz="700" dirty="0">
                <a:latin typeface="Arial" panose="020B0604020202020204" pitchFamily="34" charset="0"/>
                <a:cs typeface="Arial" panose="020B0604020202020204" pitchFamily="34" charset="0"/>
              </a:rPr>
              <a:t>Bewerten von Unternehmen, Preis</a:t>
            </a:r>
          </a:p>
          <a:p>
            <a:pPr eaLnBrk="1" hangingPunct="1">
              <a:defRPr/>
            </a:pPr>
            <a:r>
              <a:rPr lang="de-AT" sz="700" dirty="0">
                <a:latin typeface="Arial" panose="020B0604020202020204" pitchFamily="34" charset="0"/>
                <a:cs typeface="Arial" panose="020B0604020202020204" pitchFamily="34" charset="0"/>
              </a:rPr>
              <a:t>Aushandeln des Übernahmepreises,</a:t>
            </a:r>
          </a:p>
        </p:txBody>
      </p:sp>
      <p:sp>
        <p:nvSpPr>
          <p:cNvPr id="29" name="Textfeld 28">
            <a:extLst>
              <a:ext uri="{FF2B5EF4-FFF2-40B4-BE49-F238E27FC236}">
                <a16:creationId xmlns:a16="http://schemas.microsoft.com/office/drawing/2014/main" id="{0A6CAE3C-8650-E5C5-2907-D358F9320BCB}"/>
              </a:ext>
            </a:extLst>
          </p:cNvPr>
          <p:cNvSpPr txBox="1">
            <a:spLocks noChangeArrowheads="1"/>
          </p:cNvSpPr>
          <p:nvPr/>
        </p:nvSpPr>
        <p:spPr bwMode="auto">
          <a:xfrm>
            <a:off x="58463" y="4328598"/>
            <a:ext cx="1255985" cy="2139047"/>
          </a:xfrm>
          <a:prstGeom prst="rect">
            <a:avLst/>
          </a:prstGeom>
          <a:ln>
            <a:headEnd/>
            <a:tailEnd/>
          </a:ln>
          <a:extLst>
            <a:ext uri="{909E8E84-426E-40DD-AFC4-6F175D3DCCD1}">
              <a14:hiddenFill xmlns:a14="http://schemas.microsoft.com/office/drawing/2010/main">
                <a:solidFill>
                  <a:srgbClr val="FFFFFF"/>
                </a:solidFill>
              </a14:hiddenFill>
            </a:ext>
          </a:extLst>
        </p:spPr>
        <p:style>
          <a:lnRef idx="2">
            <a:schemeClr val="accent1"/>
          </a:lnRef>
          <a:fillRef idx="1">
            <a:schemeClr val="lt1"/>
          </a:fillRef>
          <a:effectRef idx="0">
            <a:schemeClr val="accent1"/>
          </a:effectRef>
          <a:fontRef idx="minor">
            <a:schemeClr val="dk1"/>
          </a:fontRef>
        </p:style>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de-DE" altLang="de-DE" sz="700" b="1" dirty="0" err="1">
                <a:latin typeface="Arial" panose="020B0604020202020204" pitchFamily="34" charset="0"/>
                <a:cs typeface="Arial" panose="020B0604020202020204" pitchFamily="34" charset="0"/>
              </a:rPr>
              <a:t>Investmentbankgeschöft</a:t>
            </a:r>
            <a:r>
              <a:rPr lang="de-DE" altLang="de-DE" sz="700" b="1" dirty="0">
                <a:latin typeface="Arial" panose="020B0604020202020204" pitchFamily="34" charset="0"/>
                <a:cs typeface="Arial" panose="020B0604020202020204" pitchFamily="34" charset="0"/>
              </a:rPr>
              <a:t> - Kapitalmarktorientiert</a:t>
            </a:r>
          </a:p>
          <a:p>
            <a:pPr eaLnBrk="1" hangingPunct="1">
              <a:defRPr/>
            </a:pPr>
            <a:r>
              <a:rPr lang="de-DE" altLang="de-DE" sz="700" dirty="0">
                <a:latin typeface="Arial" panose="020B0604020202020204" pitchFamily="34" charset="0"/>
                <a:cs typeface="Arial" panose="020B0604020202020204" pitchFamily="34" charset="0"/>
              </a:rPr>
              <a:t>D.h. sie unterstützen ihre Kunden bei der Aufnahme von Kapital (Eigen- und Fremdkapital)</a:t>
            </a:r>
          </a:p>
          <a:p>
            <a:pPr eaLnBrk="1" hangingPunct="1">
              <a:defRPr/>
            </a:pPr>
            <a:endParaRPr lang="de-DE" altLang="de-DE" sz="700" dirty="0">
              <a:latin typeface="Arial" panose="020B0604020202020204" pitchFamily="34" charset="0"/>
              <a:cs typeface="Arial" panose="020B0604020202020204" pitchFamily="34" charset="0"/>
            </a:endParaRPr>
          </a:p>
          <a:p>
            <a:pPr eaLnBrk="1" hangingPunct="1">
              <a:defRPr/>
            </a:pPr>
            <a:r>
              <a:rPr lang="de-DE" altLang="de-DE" sz="700" b="1" dirty="0">
                <a:latin typeface="Arial" panose="020B0604020202020204" pitchFamily="34" charset="0"/>
                <a:cs typeface="Arial" panose="020B0604020202020204" pitchFamily="34" charset="0"/>
              </a:rPr>
              <a:t>Kunden </a:t>
            </a:r>
            <a:r>
              <a:rPr lang="de-DE" altLang="de-DE" sz="700" dirty="0">
                <a:latin typeface="Arial" panose="020B0604020202020204" pitchFamily="34" charset="0"/>
                <a:cs typeface="Arial" panose="020B0604020202020204" pitchFamily="34" charset="0"/>
              </a:rPr>
              <a:t>von Investmentbank:</a:t>
            </a:r>
          </a:p>
          <a:p>
            <a:pPr eaLnBrk="1" hangingPunct="1">
              <a:defRPr/>
            </a:pPr>
            <a:r>
              <a:rPr lang="de-DE" altLang="de-DE" sz="700" dirty="0">
                <a:latin typeface="Arial" panose="020B0604020202020204" pitchFamily="34" charset="0"/>
                <a:cs typeface="Arial" panose="020B0604020202020204" pitchFamily="34" charset="0"/>
              </a:rPr>
              <a:t>- Großunternehmen</a:t>
            </a:r>
          </a:p>
          <a:p>
            <a:pPr eaLnBrk="1" hangingPunct="1">
              <a:defRPr/>
            </a:pPr>
            <a:r>
              <a:rPr lang="de-DE" altLang="de-DE" sz="700" dirty="0">
                <a:latin typeface="Arial" panose="020B0604020202020204" pitchFamily="34" charset="0"/>
                <a:cs typeface="Arial" panose="020B0604020202020204" pitchFamily="34" charset="0"/>
              </a:rPr>
              <a:t>- Finanzinstitutionen</a:t>
            </a:r>
          </a:p>
          <a:p>
            <a:pPr eaLnBrk="1" hangingPunct="1">
              <a:defRPr/>
            </a:pPr>
            <a:r>
              <a:rPr lang="de-DE" altLang="de-DE" sz="700" dirty="0">
                <a:latin typeface="Arial" panose="020B0604020202020204" pitchFamily="34" charset="0"/>
                <a:cs typeface="Arial" panose="020B0604020202020204" pitchFamily="34" charset="0"/>
              </a:rPr>
              <a:t>- Pensionskassen</a:t>
            </a:r>
          </a:p>
          <a:p>
            <a:pPr marL="171450" indent="-171450" eaLnBrk="1" hangingPunct="1">
              <a:buFontTx/>
              <a:buChar char="-"/>
              <a:defRPr/>
            </a:pPr>
            <a:r>
              <a:rPr lang="de-DE" altLang="de-DE" sz="700" dirty="0">
                <a:latin typeface="Arial" panose="020B0604020202020204" pitchFamily="34" charset="0"/>
                <a:cs typeface="Arial" panose="020B0604020202020204" pitchFamily="34" charset="0"/>
              </a:rPr>
              <a:t>Staaten</a:t>
            </a:r>
          </a:p>
          <a:p>
            <a:pPr marL="171450" indent="-171450" eaLnBrk="1" hangingPunct="1">
              <a:buFontTx/>
              <a:buChar char="-"/>
              <a:defRPr/>
            </a:pPr>
            <a:endParaRPr lang="de-DE" altLang="de-DE" sz="700" dirty="0">
              <a:latin typeface="Arial" panose="020B0604020202020204" pitchFamily="34" charset="0"/>
              <a:cs typeface="Arial" panose="020B0604020202020204" pitchFamily="34" charset="0"/>
            </a:endParaRPr>
          </a:p>
          <a:p>
            <a:pPr eaLnBrk="1" hangingPunct="1">
              <a:defRPr/>
            </a:pPr>
            <a:r>
              <a:rPr lang="de-DE" altLang="de-DE" sz="700" dirty="0">
                <a:latin typeface="Arial" panose="020B0604020202020204" pitchFamily="34" charset="0"/>
                <a:cs typeface="Arial" panose="020B0604020202020204" pitchFamily="34" charset="0"/>
              </a:rPr>
              <a:t>Private sind keine Kunden von Investmentbanken</a:t>
            </a:r>
          </a:p>
          <a:p>
            <a:pPr eaLnBrk="1" hangingPunct="1">
              <a:defRPr/>
            </a:pPr>
            <a:endParaRPr lang="de-DE" altLang="de-DE" sz="700" dirty="0">
              <a:latin typeface="Arial" panose="020B0604020202020204" pitchFamily="34" charset="0"/>
              <a:cs typeface="Arial" panose="020B0604020202020204" pitchFamily="34" charset="0"/>
            </a:endParaRPr>
          </a:p>
          <a:p>
            <a:pPr eaLnBrk="1" hangingPunct="1">
              <a:defRPr/>
            </a:pPr>
            <a:endParaRPr lang="de-DE" altLang="de-DE" sz="700" dirty="0">
              <a:latin typeface="Arial" panose="020B0604020202020204" pitchFamily="34" charset="0"/>
              <a:cs typeface="Arial" panose="020B0604020202020204" pitchFamily="34" charset="0"/>
            </a:endParaRPr>
          </a:p>
          <a:p>
            <a:pPr eaLnBrk="1" hangingPunct="1">
              <a:defRPr/>
            </a:pPr>
            <a:endParaRPr lang="de-DE" altLang="de-DE" sz="700" dirty="0">
              <a:latin typeface="Arial" panose="020B0604020202020204" pitchFamily="34" charset="0"/>
              <a:cs typeface="Arial" panose="020B0604020202020204" pitchFamily="34" charset="0"/>
            </a:endParaRPr>
          </a:p>
        </p:txBody>
      </p:sp>
      <p:sp>
        <p:nvSpPr>
          <p:cNvPr id="30" name="Textfeld 29">
            <a:extLst>
              <a:ext uri="{FF2B5EF4-FFF2-40B4-BE49-F238E27FC236}">
                <a16:creationId xmlns:a16="http://schemas.microsoft.com/office/drawing/2014/main" id="{1B82F964-E8E8-03C1-CA5A-40EF2C52E15A}"/>
              </a:ext>
            </a:extLst>
          </p:cNvPr>
          <p:cNvSpPr txBox="1"/>
          <p:nvPr/>
        </p:nvSpPr>
        <p:spPr>
          <a:xfrm>
            <a:off x="3384007" y="4339863"/>
            <a:ext cx="1202282" cy="235449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b="1" dirty="0">
                <a:latin typeface="Arial" panose="020B0604020202020204" pitchFamily="34" charset="0"/>
                <a:cs typeface="Arial" panose="020B0604020202020204" pitchFamily="34" charset="0"/>
              </a:rPr>
              <a:t>Public Side</a:t>
            </a:r>
          </a:p>
          <a:p>
            <a:pPr eaLnBrk="1" hangingPunct="1">
              <a:defRPr/>
            </a:pPr>
            <a:r>
              <a:rPr lang="de-AT" sz="700" dirty="0">
                <a:latin typeface="Arial" panose="020B0604020202020204" pitchFamily="34" charset="0"/>
                <a:cs typeface="Arial" panose="020B0604020202020204" pitchFamily="34" charset="0"/>
              </a:rPr>
              <a:t>alle Informationen sind öffentlich</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Insiderhandel nicht möglich</a:t>
            </a:r>
          </a:p>
          <a:p>
            <a:pPr eaLnBrk="1" hangingPunct="1">
              <a:defRPr/>
            </a:pPr>
            <a:r>
              <a:rPr lang="de-AT" sz="700" dirty="0">
                <a:latin typeface="Arial" panose="020B0604020202020204" pitchFamily="34" charset="0"/>
                <a:cs typeface="Arial" panose="020B0604020202020204" pitchFamily="34" charset="0"/>
              </a:rPr>
              <a:t>Strenge Trennung von der Private </a:t>
            </a:r>
            <a:r>
              <a:rPr lang="de-AT" sz="700" dirty="0" err="1">
                <a:latin typeface="Arial" panose="020B0604020202020204" pitchFamily="34" charset="0"/>
                <a:cs typeface="Arial" panose="020B0604020202020204" pitchFamily="34" charset="0"/>
              </a:rPr>
              <a:t>side</a:t>
            </a:r>
            <a:r>
              <a:rPr lang="de-AT" sz="700" dirty="0">
                <a:latin typeface="Arial" panose="020B0604020202020204" pitchFamily="34" charset="0"/>
                <a:cs typeface="Arial" panose="020B0604020202020204" pitchFamily="34" charset="0"/>
              </a:rPr>
              <a:t>…</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Interaktion mit Finanzmärkte</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Beratung institutioneller Kunden z.B. Pensionsfonds welche Investitionen tätigen möchten</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Research Abteilung</a:t>
            </a:r>
          </a:p>
          <a:p>
            <a:pPr eaLnBrk="1" hangingPunct="1">
              <a:defRPr/>
            </a:pPr>
            <a:r>
              <a:rPr lang="de-AT" sz="700" dirty="0">
                <a:latin typeface="Arial" panose="020B0604020202020204" pitchFamily="34" charset="0"/>
                <a:cs typeface="Arial" panose="020B0604020202020204" pitchFamily="34" charset="0"/>
              </a:rPr>
              <a:t>Analysen, Empfehlungen</a:t>
            </a:r>
          </a:p>
        </p:txBody>
      </p:sp>
      <p:pic>
        <p:nvPicPr>
          <p:cNvPr id="31" name="Grafik 30">
            <a:extLst>
              <a:ext uri="{FF2B5EF4-FFF2-40B4-BE49-F238E27FC236}">
                <a16:creationId xmlns:a16="http://schemas.microsoft.com/office/drawing/2014/main" id="{D0BA5ED0-663A-5624-F4CA-2D5CD94D863C}"/>
              </a:ext>
            </a:extLst>
          </p:cNvPr>
          <p:cNvPicPr>
            <a:picLocks noChangeAspect="1"/>
          </p:cNvPicPr>
          <p:nvPr/>
        </p:nvPicPr>
        <p:blipFill>
          <a:blip r:embed="rId10"/>
          <a:stretch>
            <a:fillRect/>
          </a:stretch>
        </p:blipFill>
        <p:spPr>
          <a:xfrm flipH="1">
            <a:off x="3252781" y="4362561"/>
            <a:ext cx="115954" cy="2283080"/>
          </a:xfrm>
          <a:prstGeom prst="rect">
            <a:avLst/>
          </a:prstGeom>
        </p:spPr>
      </p:pic>
      <p:sp>
        <p:nvSpPr>
          <p:cNvPr id="32" name="Textfeld 31">
            <a:extLst>
              <a:ext uri="{FF2B5EF4-FFF2-40B4-BE49-F238E27FC236}">
                <a16:creationId xmlns:a16="http://schemas.microsoft.com/office/drawing/2014/main" id="{CF39FA43-F54B-6F2C-B3D5-473F1961C12C}"/>
              </a:ext>
            </a:extLst>
          </p:cNvPr>
          <p:cNvSpPr txBox="1"/>
          <p:nvPr/>
        </p:nvSpPr>
        <p:spPr>
          <a:xfrm>
            <a:off x="4663320" y="4333985"/>
            <a:ext cx="1095758"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b="1" dirty="0">
                <a:latin typeface="Arial" panose="020B0604020202020204" pitchFamily="34" charset="0"/>
                <a:cs typeface="Arial" panose="020B0604020202020204" pitchFamily="34" charset="0"/>
              </a:rPr>
              <a:t>Wie verdienen Investmentbanken</a:t>
            </a:r>
          </a:p>
          <a:p>
            <a:pPr eaLnBrk="1" hangingPunct="1">
              <a:defRPr/>
            </a:pPr>
            <a:r>
              <a:rPr lang="de-AT" sz="700" b="1" dirty="0">
                <a:latin typeface="Arial" panose="020B0604020202020204" pitchFamily="34" charset="0"/>
                <a:cs typeface="Arial" panose="020B0604020202020204" pitchFamily="34" charset="0"/>
              </a:rPr>
              <a:t>Private Side</a:t>
            </a:r>
          </a:p>
          <a:p>
            <a:pPr eaLnBrk="1" hangingPunct="1">
              <a:defRPr/>
            </a:pPr>
            <a:r>
              <a:rPr lang="de-AT" sz="700" dirty="0">
                <a:latin typeface="Arial" panose="020B0604020202020204" pitchFamily="34" charset="0"/>
                <a:cs typeface="Arial" panose="020B0604020202020204" pitchFamily="34" charset="0"/>
              </a:rPr>
              <a:t>Beratungskommissionen 0,5-1,5% von Deals z.B. 60 </a:t>
            </a:r>
            <a:r>
              <a:rPr lang="de-AT" sz="700" dirty="0" err="1">
                <a:latin typeface="Arial" panose="020B0604020202020204" pitchFamily="34" charset="0"/>
                <a:cs typeface="Arial" panose="020B0604020202020204" pitchFamily="34" charset="0"/>
              </a:rPr>
              <a:t>Mrd</a:t>
            </a:r>
            <a:r>
              <a:rPr lang="de-AT" sz="700" dirty="0">
                <a:latin typeface="Arial" panose="020B0604020202020204" pitchFamily="34" charset="0"/>
                <a:cs typeface="Arial" panose="020B0604020202020204" pitchFamily="34" charset="0"/>
              </a:rPr>
              <a:t> bei Bayer / Monsanto M&amp;A</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b="1" dirty="0">
                <a:latin typeface="Arial" panose="020B0604020202020204" pitchFamily="34" charset="0"/>
                <a:cs typeface="Arial" panose="020B0604020202020204" pitchFamily="34" charset="0"/>
              </a:rPr>
              <a:t>Public Side</a:t>
            </a:r>
          </a:p>
          <a:p>
            <a:pPr eaLnBrk="1" hangingPunct="1">
              <a:defRPr/>
            </a:pPr>
            <a:r>
              <a:rPr lang="de-AT" sz="700" dirty="0">
                <a:latin typeface="Arial" panose="020B0604020202020204" pitchFamily="34" charset="0"/>
                <a:cs typeface="Arial" panose="020B0604020202020204" pitchFamily="34" charset="0"/>
              </a:rPr>
              <a:t>a) Kommissionen </a:t>
            </a:r>
          </a:p>
          <a:p>
            <a:pPr eaLnBrk="1" hangingPunct="1">
              <a:defRPr/>
            </a:pPr>
            <a:r>
              <a:rPr lang="de-AT" sz="700" dirty="0">
                <a:latin typeface="Arial" panose="020B0604020202020204" pitchFamily="34" charset="0"/>
                <a:cs typeface="Arial" panose="020B0604020202020204" pitchFamily="34" charset="0"/>
              </a:rPr>
              <a:t>(bei Verkauf für andere)</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b) </a:t>
            </a:r>
            <a:r>
              <a:rPr lang="de-AT" sz="700" dirty="0" err="1">
                <a:latin typeface="Arial" panose="020B0604020202020204" pitchFamily="34" charset="0"/>
                <a:cs typeface="Arial" panose="020B0604020202020204" pitchFamily="34" charset="0"/>
              </a:rPr>
              <a:t>Handelsspreads</a:t>
            </a:r>
            <a:r>
              <a:rPr lang="de-AT" sz="700" dirty="0">
                <a:latin typeface="Arial" panose="020B0604020202020204" pitchFamily="34" charset="0"/>
                <a:cs typeface="Arial" panose="020B0604020202020204" pitchFamily="34" charset="0"/>
              </a:rPr>
              <a:t> </a:t>
            </a:r>
          </a:p>
          <a:p>
            <a:pPr eaLnBrk="1" hangingPunct="1">
              <a:defRPr/>
            </a:pPr>
            <a:r>
              <a:rPr lang="de-AT" sz="700" dirty="0">
                <a:latin typeface="Arial" panose="020B0604020202020204" pitchFamily="34" charset="0"/>
                <a:cs typeface="Arial" panose="020B0604020202020204" pitchFamily="34" charset="0"/>
              </a:rPr>
              <a:t>(Verkauf zu einem leicht höheren Preis)</a:t>
            </a:r>
          </a:p>
        </p:txBody>
      </p:sp>
      <p:sp>
        <p:nvSpPr>
          <p:cNvPr id="33" name="Textfeld 32">
            <a:extLst>
              <a:ext uri="{FF2B5EF4-FFF2-40B4-BE49-F238E27FC236}">
                <a16:creationId xmlns:a16="http://schemas.microsoft.com/office/drawing/2014/main" id="{C9B56724-282A-0610-8755-42A4C1A4EA44}"/>
              </a:ext>
            </a:extLst>
          </p:cNvPr>
          <p:cNvSpPr txBox="1"/>
          <p:nvPr/>
        </p:nvSpPr>
        <p:spPr>
          <a:xfrm>
            <a:off x="4586160" y="4021450"/>
            <a:ext cx="4408156" cy="276999"/>
          </a:xfrm>
          <a:prstGeom prst="rect">
            <a:avLst/>
          </a:prstGeom>
          <a:noFill/>
        </p:spPr>
        <p:txBody>
          <a:bodyPr wrap="square">
            <a:spAutoFit/>
          </a:bodyPr>
          <a:lstStyle/>
          <a:p>
            <a:pPr eaLnBrk="1" hangingPunct="1">
              <a:defRPr/>
            </a:pPr>
            <a:r>
              <a:rPr lang="de-AT" sz="1200" b="1" dirty="0">
                <a:latin typeface="+mj-lt"/>
                <a:cs typeface="Arial" panose="020B0604020202020204" pitchFamily="34" charset="0"/>
              </a:rPr>
              <a:t>8) Verdienst, Key Players und </a:t>
            </a:r>
            <a:r>
              <a:rPr lang="de-AT" sz="1200" b="1" dirty="0" err="1">
                <a:latin typeface="+mj-lt"/>
                <a:cs typeface="Arial" panose="020B0604020202020204" pitchFamily="34" charset="0"/>
              </a:rPr>
              <a:t>Leage</a:t>
            </a:r>
            <a:r>
              <a:rPr lang="de-AT" sz="1200" b="1" dirty="0">
                <a:latin typeface="+mj-lt"/>
                <a:cs typeface="Arial" panose="020B0604020202020204" pitchFamily="34" charset="0"/>
              </a:rPr>
              <a:t> </a:t>
            </a:r>
            <a:r>
              <a:rPr lang="de-AT" sz="1200" b="1" dirty="0" err="1">
                <a:latin typeface="+mj-lt"/>
                <a:cs typeface="Arial" panose="020B0604020202020204" pitchFamily="34" charset="0"/>
              </a:rPr>
              <a:t>Tables</a:t>
            </a:r>
            <a:endParaRPr lang="de-AT" sz="1200" b="1" dirty="0">
              <a:latin typeface="+mj-lt"/>
              <a:cs typeface="Arial" panose="020B0604020202020204" pitchFamily="34" charset="0"/>
            </a:endParaRPr>
          </a:p>
        </p:txBody>
      </p:sp>
      <p:sp>
        <p:nvSpPr>
          <p:cNvPr id="35" name="Textfeld 34">
            <a:extLst>
              <a:ext uri="{FF2B5EF4-FFF2-40B4-BE49-F238E27FC236}">
                <a16:creationId xmlns:a16="http://schemas.microsoft.com/office/drawing/2014/main" id="{95625ABD-784A-8B4F-8CCA-4F20C161162C}"/>
              </a:ext>
            </a:extLst>
          </p:cNvPr>
          <p:cNvSpPr txBox="1"/>
          <p:nvPr/>
        </p:nvSpPr>
        <p:spPr>
          <a:xfrm>
            <a:off x="5790288" y="4328598"/>
            <a:ext cx="1568498"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de-AT" sz="700" b="1" dirty="0">
                <a:latin typeface="Arial" panose="020B0604020202020204" pitchFamily="34" charset="0"/>
                <a:cs typeface="Arial" panose="020B0604020202020204" pitchFamily="34" charset="0"/>
              </a:rPr>
              <a:t>Investmentbanken</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USA:</a:t>
            </a:r>
          </a:p>
          <a:p>
            <a:pPr eaLnBrk="1" hangingPunct="1">
              <a:defRPr/>
            </a:pPr>
            <a:r>
              <a:rPr lang="de-AT" sz="700" dirty="0">
                <a:latin typeface="Arial" panose="020B0604020202020204" pitchFamily="34" charset="0"/>
                <a:cs typeface="Arial" panose="020B0604020202020204" pitchFamily="34" charset="0"/>
              </a:rPr>
              <a:t>JP Morgan, Morgan Stanley, City Group</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Europa:</a:t>
            </a:r>
          </a:p>
          <a:p>
            <a:pPr eaLnBrk="1" hangingPunct="1">
              <a:defRPr/>
            </a:pPr>
            <a:r>
              <a:rPr lang="de-AT" sz="700" dirty="0">
                <a:latin typeface="Arial" panose="020B0604020202020204" pitchFamily="34" charset="0"/>
                <a:cs typeface="Arial" panose="020B0604020202020204" pitchFamily="34" charset="0"/>
              </a:rPr>
              <a:t>Barclays, HSBC, </a:t>
            </a:r>
            <a:r>
              <a:rPr lang="de-AT" sz="700" dirty="0" err="1">
                <a:latin typeface="Arial" panose="020B0604020202020204" pitchFamily="34" charset="0"/>
                <a:cs typeface="Arial" panose="020B0604020202020204" pitchFamily="34" charset="0"/>
              </a:rPr>
              <a:t>Credit</a:t>
            </a:r>
            <a:r>
              <a:rPr lang="de-AT" sz="700" dirty="0">
                <a:latin typeface="Arial" panose="020B0604020202020204" pitchFamily="34" charset="0"/>
                <a:cs typeface="Arial" panose="020B0604020202020204" pitchFamily="34" charset="0"/>
              </a:rPr>
              <a:t> Suisse, Deutsche Bank</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err="1">
                <a:latin typeface="Arial" panose="020B0604020202020204" pitchFamily="34" charset="0"/>
                <a:cs typeface="Arial" panose="020B0604020202020204" pitchFamily="34" charset="0"/>
              </a:rPr>
              <a:t>Beratungsunernehmen</a:t>
            </a: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Lazard, Rothschild, Jefferies</a:t>
            </a:r>
          </a:p>
          <a:p>
            <a:pPr eaLnBrk="1" hangingPunct="1">
              <a:defRPr/>
            </a:pPr>
            <a:endParaRPr lang="de-AT" sz="700" dirty="0">
              <a:latin typeface="Arial" panose="020B0604020202020204" pitchFamily="34" charset="0"/>
              <a:cs typeface="Arial" panose="020B0604020202020204" pitchFamily="34" charset="0"/>
            </a:endParaRPr>
          </a:p>
          <a:p>
            <a:pPr eaLnBrk="1" hangingPunct="1">
              <a:defRPr/>
            </a:pPr>
            <a:r>
              <a:rPr lang="de-AT" sz="700" dirty="0">
                <a:latin typeface="Arial" panose="020B0604020202020204" pitchFamily="34" charset="0"/>
                <a:cs typeface="Arial" panose="020B0604020202020204" pitchFamily="34" charset="0"/>
              </a:rPr>
              <a:t>Regionale Player</a:t>
            </a:r>
          </a:p>
          <a:p>
            <a:pPr eaLnBrk="1" hangingPunct="1">
              <a:defRPr/>
            </a:pPr>
            <a:r>
              <a:rPr lang="de-AT" sz="700" dirty="0">
                <a:latin typeface="Arial" panose="020B0604020202020204" pitchFamily="34" charset="0"/>
                <a:cs typeface="Arial" panose="020B0604020202020204" pitchFamily="34" charset="0"/>
              </a:rPr>
              <a:t>Nomura, BNP, Commerzbank</a:t>
            </a:r>
          </a:p>
          <a:p>
            <a:pPr eaLnBrk="1" hangingPunct="1">
              <a:defRPr/>
            </a:pPr>
            <a:endParaRPr lang="de-AT" sz="700" dirty="0">
              <a:latin typeface="Arial" panose="020B0604020202020204" pitchFamily="34" charset="0"/>
              <a:cs typeface="Arial" panose="020B0604020202020204" pitchFamily="34" charset="0"/>
            </a:endParaRPr>
          </a:p>
        </p:txBody>
      </p:sp>
      <p:pic>
        <p:nvPicPr>
          <p:cNvPr id="37" name="Grafik 36">
            <a:extLst>
              <a:ext uri="{FF2B5EF4-FFF2-40B4-BE49-F238E27FC236}">
                <a16:creationId xmlns:a16="http://schemas.microsoft.com/office/drawing/2014/main" id="{6E76241B-2B37-1CB1-C20E-2DB06D634AAA}"/>
              </a:ext>
            </a:extLst>
          </p:cNvPr>
          <p:cNvPicPr>
            <a:picLocks noChangeAspect="1"/>
          </p:cNvPicPr>
          <p:nvPr/>
        </p:nvPicPr>
        <p:blipFill>
          <a:blip r:embed="rId11"/>
          <a:stretch>
            <a:fillRect/>
          </a:stretch>
        </p:blipFill>
        <p:spPr>
          <a:xfrm>
            <a:off x="4661063" y="6169193"/>
            <a:ext cx="2701832" cy="600407"/>
          </a:xfrm>
          <a:prstGeom prst="rect">
            <a:avLst/>
          </a:prstGeom>
        </p:spPr>
      </p:pic>
    </p:spTree>
    <p:extLst>
      <p:ext uri="{BB962C8B-B14F-4D97-AF65-F5344CB8AC3E}">
        <p14:creationId xmlns:p14="http://schemas.microsoft.com/office/powerpoint/2010/main" val="386941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12" grpId="0">
        <p:bldAsOne/>
      </p:bldGraphic>
      <p:bldP spid="13" grpId="0" animBg="1"/>
      <p:bldP spid="16" grpId="0" animBg="1"/>
      <p:bldP spid="19" grpId="0" animBg="1"/>
      <p:bldP spid="28" grpId="0" animBg="1"/>
      <p:bldP spid="29" grpId="0" animBg="1"/>
      <p:bldP spid="30" grpId="0" animBg="1"/>
      <p:bldP spid="32"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299F628C-2AED-EA93-728E-7CD3A97412C9}"/>
              </a:ext>
            </a:extLst>
          </p:cNvPr>
          <p:cNvSpPr txBox="1">
            <a:spLocks noChangeArrowheads="1"/>
          </p:cNvSpPr>
          <p:nvPr/>
        </p:nvSpPr>
        <p:spPr bwMode="auto">
          <a:xfrm>
            <a:off x="36176" y="42761"/>
            <a:ext cx="1070653"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800" dirty="0"/>
              <a:t>Begriff </a:t>
            </a:r>
          </a:p>
        </p:txBody>
      </p:sp>
      <p:cxnSp>
        <p:nvCxnSpPr>
          <p:cNvPr id="7" name="Gerade Verbindung 6">
            <a:extLst>
              <a:ext uri="{FF2B5EF4-FFF2-40B4-BE49-F238E27FC236}">
                <a16:creationId xmlns:a16="http://schemas.microsoft.com/office/drawing/2014/main" id="{9AB3278C-B3F7-5E3D-B320-CBB82F1A1302}"/>
              </a:ext>
            </a:extLst>
          </p:cNvPr>
          <p:cNvCxnSpPr>
            <a:cxnSpLocks/>
          </p:cNvCxnSpPr>
          <p:nvPr/>
        </p:nvCxnSpPr>
        <p:spPr>
          <a:xfrm>
            <a:off x="6096000"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1F24688F-B6D0-8266-260F-838D164B66EF}"/>
              </a:ext>
            </a:extLst>
          </p:cNvPr>
          <p:cNvSpPr txBox="1">
            <a:spLocks noChangeArrowheads="1"/>
          </p:cNvSpPr>
          <p:nvPr/>
        </p:nvSpPr>
        <p:spPr bwMode="auto">
          <a:xfrm>
            <a:off x="1110346" y="42761"/>
            <a:ext cx="4784267" cy="379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900" dirty="0"/>
              <a:t>Ziel/Kompetenzen: </a:t>
            </a:r>
          </a:p>
          <a:p>
            <a:pPr eaLnBrk="1" hangingPunct="1">
              <a:spcBef>
                <a:spcPct val="0"/>
              </a:spcBef>
              <a:buFontTx/>
              <a:buNone/>
            </a:pPr>
            <a:endParaRPr lang="de-DE" altLang="de-DE" sz="900" dirty="0"/>
          </a:p>
        </p:txBody>
      </p:sp>
      <p:sp>
        <p:nvSpPr>
          <p:cNvPr id="11" name="Textfeld 10">
            <a:extLst>
              <a:ext uri="{FF2B5EF4-FFF2-40B4-BE49-F238E27FC236}">
                <a16:creationId xmlns:a16="http://schemas.microsoft.com/office/drawing/2014/main" id="{B951F633-38C5-33EA-1CA9-2E2CDF1D8635}"/>
              </a:ext>
            </a:extLst>
          </p:cNvPr>
          <p:cNvSpPr txBox="1">
            <a:spLocks noChangeArrowheads="1"/>
          </p:cNvSpPr>
          <p:nvPr/>
        </p:nvSpPr>
        <p:spPr bwMode="auto">
          <a:xfrm>
            <a:off x="6199413" y="42761"/>
            <a:ext cx="1070653"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1800" dirty="0"/>
              <a:t>Begriff </a:t>
            </a:r>
          </a:p>
        </p:txBody>
      </p:sp>
      <p:sp>
        <p:nvSpPr>
          <p:cNvPr id="12" name="Textfeld 11">
            <a:extLst>
              <a:ext uri="{FF2B5EF4-FFF2-40B4-BE49-F238E27FC236}">
                <a16:creationId xmlns:a16="http://schemas.microsoft.com/office/drawing/2014/main" id="{04416BB8-1FE3-7FE2-5ACB-24A8D51F5500}"/>
              </a:ext>
            </a:extLst>
          </p:cNvPr>
          <p:cNvSpPr txBox="1">
            <a:spLocks noChangeArrowheads="1"/>
          </p:cNvSpPr>
          <p:nvPr/>
        </p:nvSpPr>
        <p:spPr bwMode="auto">
          <a:xfrm>
            <a:off x="7273583" y="42761"/>
            <a:ext cx="4784267" cy="379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de-DE" altLang="de-DE" sz="900" dirty="0"/>
              <a:t>Ziel/Kompetenzen: </a:t>
            </a:r>
          </a:p>
          <a:p>
            <a:pPr eaLnBrk="1" hangingPunct="1">
              <a:spcBef>
                <a:spcPct val="0"/>
              </a:spcBef>
              <a:buFontTx/>
              <a:buNone/>
            </a:pPr>
            <a:endParaRPr lang="de-DE" altLang="de-DE" sz="900" dirty="0"/>
          </a:p>
        </p:txBody>
      </p:sp>
    </p:spTree>
    <p:extLst>
      <p:ext uri="{BB962C8B-B14F-4D97-AF65-F5344CB8AC3E}">
        <p14:creationId xmlns:p14="http://schemas.microsoft.com/office/powerpoint/2010/main" val="205396910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824</Words>
  <Application>Microsoft Macintosh PowerPoint</Application>
  <PresentationFormat>Breitbild</PresentationFormat>
  <Paragraphs>161</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Banken</dc:title>
  <dc:creator>Werner Holzheu</dc:creator>
  <cp:lastModifiedBy>HOLZHEU Werner</cp:lastModifiedBy>
  <cp:revision>16</cp:revision>
  <dcterms:created xsi:type="dcterms:W3CDTF">2021-01-12T20:42:32Z</dcterms:created>
  <dcterms:modified xsi:type="dcterms:W3CDTF">2023-01-19T10:32:06Z</dcterms:modified>
</cp:coreProperties>
</file>