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E6991F-0525-93E1-5654-5F1B15B2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8F26-F448-CF43-987D-6E21D18F3CE7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051D2F-6C92-F7A5-FF00-B62490E1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4466C3-35A1-B091-4635-E3337A22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F68C-C1B0-7F4A-B07C-4E4C58607B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910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B56E1-D56D-E814-1101-4C27657C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4080-F6CC-0440-92F5-6EE6D5144B24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D769D1-D63B-B3AC-E08B-9F06AE50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DDC1A5-8561-539E-7892-9597DBB8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08F5-2B81-A543-A1E4-A2731679859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859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A03798-5E37-7FCD-ADF7-D971E64E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4C28-1652-CE40-A9F9-20217A062617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84EF62-7204-2F7B-E150-D535FB19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B5AFE3-821B-1D23-0E85-68B939BE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8AE5-C06D-8242-BB86-4037734328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750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99FF24-88C0-61C3-2A8E-CE492E87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ABE0-CDD9-7840-ADBB-A8EBE3F05313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DD0F1-DE4F-B8FD-7101-DC0F6604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B41192-B55A-8F85-6932-5D4D2F7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E130-729F-8145-92F7-838749F3FE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230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8F16DD-E7FF-108F-A1C9-EE0355FF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FBF6-F00B-EE4A-9BA0-0141DA1126BE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079792-484F-EECF-407F-E956C1BE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C98D29-F5E1-302C-D992-5FD76DB1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E3B3-1C7F-8341-9E23-CC250C86A1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193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61054DD-88BE-FD46-F6FE-AFEA0209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AF04-B569-6B43-A8CC-5D06EA9EAF35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AF1DF16-6916-5BAF-D689-5CAEAA9B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B5C027A-3F7A-9C82-8B0B-9E12FF1A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13A2-2551-7642-8EB6-54A085341D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238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8C2D003-B932-77CD-ADC7-A002F71C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B3092-5DB5-124F-8DE1-2218949F6B16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A6BD55E-E82D-2012-F862-D30A0814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6BA7084-E155-E479-741B-C9864A9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5FC6-EBCC-5349-934A-60ABE574CF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692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2ED60FB-376A-2C6C-87B3-34D8D5AB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B8C5-CFBC-9A43-B20A-F9C8F953727C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739B055-B1A6-F7CE-BADC-674A5DB5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BC6A952-A391-49C4-0972-A1E51614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2430-F732-5E4F-8A73-9BDB4DF28B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688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9ACCC22-1EA9-DD86-413F-E3A9258F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B7B0-EFF9-D54C-B363-63A47724BCCE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CD508AE-EEA5-B5F2-492E-982B1B15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612412F-DEE4-716F-EAC4-6D326AE9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778C-2315-ED40-B914-3B6FE92BCF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725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894EA4B-BD87-51D6-3931-567C9085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06EA-2DA3-7547-992A-968C53C82B2D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ECAFE8-CD66-F709-CCEF-BBA51F64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DA95A78-3D5A-AE8F-603A-F2CC98EF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F7B7-8A42-FB46-BEC3-FD5D46D554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72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A690B03-CBC1-E890-A3C6-982458D8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78AB-D09A-494D-BD5F-725A7FD8DAEC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D5BD24A-226C-5E84-A801-70E1AD45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B2D9512-7265-61C1-A63F-BA22B6B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E6E0-F20D-0349-8E49-E0771D300E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555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5C4D0E22-EB17-7025-019B-9CD3BD7CC6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CA48E76E-DE8E-E5EA-60C7-E9287744B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6920F8-4083-DD06-AC61-E0B004B23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BC2DF3-14F4-0148-BA28-58E46966DC93}" type="datetimeFigureOut">
              <a:rPr lang="de-DE" altLang="de-DE"/>
              <a:pPr>
                <a:defRPr/>
              </a:pPr>
              <a:t>18.01.23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23EC84-3B6D-1A27-0B38-074B81F26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524A01-DE33-63C3-729A-D1740AB88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74A373-321E-AD4B-9894-63E3D9A3E6F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>
            <a:extLst>
              <a:ext uri="{FF2B5EF4-FFF2-40B4-BE49-F238E27FC236}">
                <a16:creationId xmlns:a16="http://schemas.microsoft.com/office/drawing/2014/main" id="{F7672A0F-659C-6BBA-AF7A-84F2376CF9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Bewertung Vorräte</a:t>
            </a:r>
          </a:p>
        </p:txBody>
      </p:sp>
      <p:sp>
        <p:nvSpPr>
          <p:cNvPr id="13314" name="Untertitel 2">
            <a:extLst>
              <a:ext uri="{FF2B5EF4-FFF2-40B4-BE49-F238E27FC236}">
                <a16:creationId xmlns:a16="http://schemas.microsoft.com/office/drawing/2014/main" id="{E0F4075C-DE51-AAB8-EA87-B3B4D20FE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898989"/>
                </a:solidFill>
              </a:rPr>
              <a:t>Übungsbeispiele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3">
            <a:extLst>
              <a:ext uri="{FF2B5EF4-FFF2-40B4-BE49-F238E27FC236}">
                <a16:creationId xmlns:a16="http://schemas.microsoft.com/office/drawing/2014/main" id="{A483E566-AC06-EAE6-D8D4-C78DDDEC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88900"/>
            <a:ext cx="3932238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Bilanzierung Umlauf-vermögen / Vorräte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/>
          </a:p>
        </p:txBody>
      </p:sp>
      <p:sp>
        <p:nvSpPr>
          <p:cNvPr id="14338" name="Textfeld 4">
            <a:extLst>
              <a:ext uri="{FF2B5EF4-FFF2-40B4-BE49-F238E27FC236}">
                <a16:creationId xmlns:a16="http://schemas.microsoft.com/office/drawing/2014/main" id="{F5CBFA45-8C8F-4293-BBA8-5B829B1B9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88900"/>
            <a:ext cx="5097462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/>
              <a:t>Ziel/Kompetenzen: Jahresabschlussarbeiten bei Umlaufvermögen/Vorräten (UV) durchführen können: Vorräte beschreiben können, Prinzipien erklären können, Fifo u. Identitätspreisverfahren unterscheiden können, Bewertung und Buchungen durchführen können;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C36241-9DD9-E3AE-8EED-65256F96AA55}"/>
              </a:ext>
            </a:extLst>
          </p:cNvPr>
          <p:cNvSpPr txBox="1"/>
          <p:nvPr/>
        </p:nvSpPr>
        <p:spPr>
          <a:xfrm>
            <a:off x="26988" y="650875"/>
            <a:ext cx="7366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1)Wo?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4A8CAF-E9EF-B15C-39CB-E6DCA9934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669925"/>
            <a:ext cx="1925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2) Was sind Vorräte?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895BCA-3D40-6988-6B7E-9CF56E952B7B}"/>
              </a:ext>
            </a:extLst>
          </p:cNvPr>
          <p:cNvSpPr txBox="1"/>
          <p:nvPr/>
        </p:nvSpPr>
        <p:spPr>
          <a:xfrm>
            <a:off x="5364163" y="623888"/>
            <a:ext cx="24685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3) Welche Prinzipien gelten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bei der Bewertung?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58FFE2F-DE88-6D1C-EA54-CBD89EAE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96925"/>
            <a:ext cx="674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DB81D18C-D4FA-88D9-2739-512CB9003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11250"/>
            <a:ext cx="10779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6C3927-5062-F0B1-C491-F6C8E31FA17C}"/>
              </a:ext>
            </a:extLst>
          </p:cNvPr>
          <p:cNvSpPr txBox="1"/>
          <p:nvPr/>
        </p:nvSpPr>
        <p:spPr>
          <a:xfrm>
            <a:off x="371475" y="1014413"/>
            <a:ext cx="2190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j-lt"/>
                <a:ea typeface="+mn-ea"/>
              </a:rPr>
              <a:t>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43E0585-909B-E050-5BBE-A9C1A6E12D0E}"/>
              </a:ext>
            </a:extLst>
          </p:cNvPr>
          <p:cNvSpPr txBox="1"/>
          <p:nvPr/>
        </p:nvSpPr>
        <p:spPr>
          <a:xfrm>
            <a:off x="1643063" y="1014413"/>
            <a:ext cx="2111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j-lt"/>
                <a:ea typeface="+mn-ea"/>
              </a:rPr>
              <a:t>P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226C0A96-0BC4-CEF8-2374-0A560E5AFE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9525" y="1052513"/>
            <a:ext cx="4397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oval" w="med" len="med"/>
            <a:tailEnd type="oval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0BF41F24-2F6D-A299-D7A9-DE963602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120775"/>
            <a:ext cx="30305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/>
              <a:t>Vermögen, welches </a:t>
            </a:r>
            <a:r>
              <a:rPr lang="de-DE" altLang="de-DE" sz="900">
                <a:solidFill>
                  <a:srgbClr val="FF0000"/>
                </a:solidFill>
              </a:rPr>
              <a:t>kurzfristig</a:t>
            </a:r>
            <a:r>
              <a:rPr lang="de-DE" altLang="de-DE" sz="900"/>
              <a:t> dem Betrieb dient: Vorräte: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SzPct val="120000"/>
              <a:buFont typeface="Arial" panose="020B0604020202020204" pitchFamily="34" charset="0"/>
              <a:buChar char="●"/>
            </a:pPr>
            <a:r>
              <a:rPr lang="de-AT" altLang="de-DE" sz="900"/>
              <a:t>Roh-, Hilfs- und Betriebsstoffe,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SzPct val="120000"/>
              <a:buFont typeface="Arial" panose="020B0604020202020204" pitchFamily="34" charset="0"/>
              <a:buChar char="●"/>
            </a:pPr>
            <a:r>
              <a:rPr lang="de-AT" altLang="de-DE" sz="900"/>
              <a:t>Waren (z.B. Lebensmittel, ...)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SzPct val="120000"/>
              <a:buFont typeface="Arial" panose="020B0604020202020204" pitchFamily="34" charset="0"/>
              <a:buChar char="●"/>
            </a:pPr>
            <a:r>
              <a:rPr lang="de-AT" altLang="de-DE" sz="900"/>
              <a:t> noch nicht abrechenbare</a:t>
            </a:r>
            <a:r>
              <a:rPr lang="de-AT" altLang="de-DE" sz="900" b="1"/>
              <a:t> </a:t>
            </a:r>
            <a:r>
              <a:rPr lang="de-AT" altLang="de-DE" sz="900"/>
              <a:t>Leistungen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SzPct val="120000"/>
              <a:buFont typeface="Arial" panose="020B0604020202020204" pitchFamily="34" charset="0"/>
              <a:buChar char="●"/>
            </a:pPr>
            <a:r>
              <a:rPr lang="de-AT" altLang="de-DE" sz="900"/>
              <a:t> geleistete Anzahlungen</a:t>
            </a:r>
          </a:p>
        </p:txBody>
      </p: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2FD9B5F4-2C9C-113D-AC3B-3FFD53674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196975"/>
            <a:ext cx="439737" cy="844550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880BDBD-F17E-AA82-8AB7-5A55348B9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1123950"/>
            <a:ext cx="32019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FF0000"/>
                </a:solidFill>
              </a:rPr>
              <a:t>Strenges Niederstwertprinzip,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/>
              <a:t>(Unterprinzip des Vorsichtsprinzips) d.h. bei einer Wertminderung </a:t>
            </a:r>
            <a:r>
              <a:rPr lang="de-DE" altLang="de-DE" sz="900">
                <a:solidFill>
                  <a:srgbClr val="FF0000"/>
                </a:solidFill>
              </a:rPr>
              <a:t>muss</a:t>
            </a:r>
            <a:r>
              <a:rPr lang="de-DE" altLang="de-DE" sz="900"/>
              <a:t> der </a:t>
            </a:r>
            <a:r>
              <a:rPr lang="de-DE" altLang="de-DE" sz="900">
                <a:solidFill>
                  <a:srgbClr val="FF0000"/>
                </a:solidFill>
              </a:rPr>
              <a:t>niedrigere</a:t>
            </a:r>
            <a:r>
              <a:rPr lang="de-DE" altLang="de-DE" sz="900"/>
              <a:t> </a:t>
            </a:r>
            <a:r>
              <a:rPr lang="de-DE" altLang="de-DE" sz="900">
                <a:solidFill>
                  <a:srgbClr val="FF0000"/>
                </a:solidFill>
              </a:rPr>
              <a:t>Wert am Bilanzstichtag angesetzt werden</a:t>
            </a:r>
            <a:r>
              <a:rPr lang="de-DE" altLang="de-DE" sz="900"/>
              <a:t>, auch bei höheren Werten am Bilanzstichtag (keine Aufwertung)</a:t>
            </a:r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EE63BDF4-2B41-3B87-01B1-F83DC7E5CB41}"/>
              </a:ext>
            </a:extLst>
          </p:cNvPr>
          <p:cNvGraphicFramePr>
            <a:graphicFrameLocks noGrp="1"/>
          </p:cNvGraphicFramePr>
          <p:nvPr/>
        </p:nvGraphicFramePr>
        <p:xfrm>
          <a:off x="3238500" y="2976563"/>
          <a:ext cx="2238376" cy="677862"/>
        </p:xfrm>
        <a:graphic>
          <a:graphicData uri="http://schemas.openxmlformats.org/drawingml/2006/table">
            <a:tbl>
              <a:tblPr/>
              <a:tblGrid>
                <a:gridCol w="111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HW Vorrat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1.1. (EBK)</a:t>
                      </a: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 HW Eins. (</a:t>
                      </a:r>
                      <a:r>
                        <a:rPr lang="de-DE" sz="1000" b="0" i="0" u="none" strike="noStrike" dirty="0" err="1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0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de-DE" sz="1000" b="0" i="0" u="none" strike="noStrik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 HW Eins (</a:t>
                      </a:r>
                      <a:r>
                        <a:rPr lang="de-DE" sz="1000" b="0" i="0" u="none" strike="noStrike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000" b="0" i="0" u="none" strike="noStrik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 31.12. (SBK)</a:t>
                      </a: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805B94AA-BEFB-7681-3EEE-F120A076D579}"/>
              </a:ext>
            </a:extLst>
          </p:cNvPr>
          <p:cNvGraphicFramePr>
            <a:graphicFrameLocks noGrp="1"/>
          </p:cNvGraphicFramePr>
          <p:nvPr/>
        </p:nvGraphicFramePr>
        <p:xfrm>
          <a:off x="5595938" y="2976563"/>
          <a:ext cx="1849437" cy="860425"/>
        </p:xfrm>
        <a:graphic>
          <a:graphicData uri="http://schemas.openxmlformats.org/drawingml/2006/table">
            <a:tbl>
              <a:tblPr/>
              <a:tblGrid>
                <a:gridCol w="8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4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HW Einsatz</a:t>
                      </a:r>
                    </a:p>
                  </a:txBody>
                  <a:tcPr marL="12704" marR="12704" marT="12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Einkäufe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Einkäufe</a:t>
                      </a:r>
                    </a:p>
                  </a:txBody>
                  <a:tcPr marL="12704" marR="12704" marT="126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1859C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HW Vorr (Aufb)</a:t>
                      </a: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 Schw Abw</a:t>
                      </a:r>
                    </a:p>
                  </a:txBody>
                  <a:tcPr marL="12704" marR="12704" marT="126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HW Vorr (Abb) </a:t>
                      </a:r>
                    </a:p>
                  </a:txBody>
                  <a:tcPr marL="12704" marR="12704" marT="126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Saldo (Verbrauch)</a:t>
                      </a:r>
                    </a:p>
                  </a:txBody>
                  <a:tcPr marL="12704" marR="12704" marT="126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7B5DA411-B444-B8A7-C0C9-2842927ECE1A}"/>
              </a:ext>
            </a:extLst>
          </p:cNvPr>
          <p:cNvGraphicFramePr>
            <a:graphicFrameLocks noGrp="1"/>
          </p:cNvGraphicFramePr>
          <p:nvPr/>
        </p:nvGraphicFramePr>
        <p:xfrm>
          <a:off x="3432175" y="2476500"/>
          <a:ext cx="5711825" cy="487680"/>
        </p:xfrm>
        <a:graphic>
          <a:graphicData uri="http://schemas.openxmlformats.org/drawingml/2006/table">
            <a:tbl>
              <a:tblPr/>
              <a:tblGrid>
                <a:gridCol w="50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Ziele</a:t>
                      </a: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: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1) Bilanz (1 Vorrat) richtiger Endbestand (zum niedr. Preis)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2) 5 WES: tatsächliche Verbrauch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3) 7 Abschreibungen zu Vorräten: Abwertung und Schwund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elle 28">
            <a:extLst>
              <a:ext uri="{FF2B5EF4-FFF2-40B4-BE49-F238E27FC236}">
                <a16:creationId xmlns:a16="http://schemas.microsoft.com/office/drawing/2014/main" id="{7DF5FAAC-5E89-73C3-8D83-A4A84768EDFA}"/>
              </a:ext>
            </a:extLst>
          </p:cNvPr>
          <p:cNvGraphicFramePr>
            <a:graphicFrameLocks noGrp="1"/>
          </p:cNvGraphicFramePr>
          <p:nvPr/>
        </p:nvGraphicFramePr>
        <p:xfrm>
          <a:off x="7570788" y="2976563"/>
          <a:ext cx="1470025" cy="676275"/>
        </p:xfrm>
        <a:graphic>
          <a:graphicData uri="http://schemas.openxmlformats.org/drawingml/2006/table">
            <a:tbl>
              <a:tblPr/>
              <a:tblGrid>
                <a:gridCol w="6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 Abschr. Vorräte</a:t>
                      </a:r>
                    </a:p>
                  </a:txBody>
                  <a:tcPr marL="12704" marR="12704" marT="1266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Schw Abw</a:t>
                      </a:r>
                    </a:p>
                  </a:txBody>
                  <a:tcPr marL="12704" marR="12704" marT="1266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4" marR="12704" marT="1266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4" marR="12704" marT="1266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Saldo (G+V)</a:t>
                      </a:r>
                    </a:p>
                  </a:txBody>
                  <a:tcPr marL="12704" marR="12704" marT="1266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hteck 30">
            <a:extLst>
              <a:ext uri="{FF2B5EF4-FFF2-40B4-BE49-F238E27FC236}">
                <a16:creationId xmlns:a16="http://schemas.microsoft.com/office/drawing/2014/main" id="{98D0022C-284E-BFF8-F778-B806F3350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411413"/>
            <a:ext cx="5905500" cy="1665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3E11A43-2935-94D1-CF02-AD9A32182DF5}"/>
              </a:ext>
            </a:extLst>
          </p:cNvPr>
          <p:cNvSpPr txBox="1"/>
          <p:nvPr/>
        </p:nvSpPr>
        <p:spPr>
          <a:xfrm>
            <a:off x="33338" y="3832225"/>
            <a:ext cx="24177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j-lt"/>
                <a:ea typeface="+mn-ea"/>
                <a:cs typeface="Chalkduster"/>
              </a:rPr>
              <a:t>6) Was ist wann zu tun?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AAA38D5A-4D50-28E3-D47C-244B179D4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770188"/>
            <a:ext cx="506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DDBE741E-38C9-4FC4-EB32-8BB3E7AF3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262313"/>
            <a:ext cx="4683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DCFFAE69-9145-5924-D664-3F61ADCEF885}"/>
              </a:ext>
            </a:extLst>
          </p:cNvPr>
          <p:cNvSpPr txBox="1"/>
          <p:nvPr/>
        </p:nvSpPr>
        <p:spPr>
          <a:xfrm>
            <a:off x="0" y="2128838"/>
            <a:ext cx="20066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5) Welche Verfahren?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F1C57C9F-78BD-64AB-2B36-A063C6549F19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2555875"/>
          <a:ext cx="2460625" cy="1211571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Direkt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Indirekt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9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Identitätspreis-verfahren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(Zusammensetzung von Abfassungen, Endbestand, Herkunft Schwund, etc bekannt)</a:t>
                      </a: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Keine Abf.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nur Ident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des EB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sng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Fifo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(First in first out)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Nur Menge der Abfassungen bekannt</a:t>
                      </a: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Nur Menge EB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bekannt</a:t>
                      </a: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Bild 18">
            <a:extLst>
              <a:ext uri="{FF2B5EF4-FFF2-40B4-BE49-F238E27FC236}">
                <a16:creationId xmlns:a16="http://schemas.microsoft.com/office/drawing/2014/main" id="{3D1A5B8E-2B61-EA58-C881-08A1D7BC8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679700"/>
            <a:ext cx="412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07579CA-3BD9-33C3-BC09-895F5F8DAD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75" y="4445000"/>
            <a:ext cx="0" cy="219868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B20BB459-25E0-8CD4-174D-C9A53354E0F6}"/>
              </a:ext>
            </a:extLst>
          </p:cNvPr>
          <p:cNvSpPr txBox="1"/>
          <p:nvPr/>
        </p:nvSpPr>
        <p:spPr>
          <a:xfrm>
            <a:off x="3238500" y="1992313"/>
            <a:ext cx="37496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4) Welche Ziele gibt es bei der Bewertung?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553AC299-C0D9-44C5-7E80-B634673CAD0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1785144" y="2659857"/>
            <a:ext cx="153987" cy="2444750"/>
          </a:xfrm>
          <a:prstGeom prst="rightBrace">
            <a:avLst>
              <a:gd name="adj1" fmla="val 8379"/>
              <a:gd name="adj2" fmla="val 50000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7526A292-8F7E-74DE-036C-0B6510BEDB82}"/>
              </a:ext>
            </a:extLst>
          </p:cNvPr>
          <p:cNvGraphicFramePr>
            <a:graphicFrameLocks noGrp="1"/>
          </p:cNvGraphicFramePr>
          <p:nvPr/>
        </p:nvGraphicFramePr>
        <p:xfrm>
          <a:off x="763588" y="4267200"/>
          <a:ext cx="7800975" cy="1154649"/>
        </p:xfrm>
        <a:graphic>
          <a:graphicData uri="http://schemas.openxmlformats.org/drawingml/2006/table">
            <a:tbl>
              <a:tblPr/>
              <a:tblGrid>
                <a:gridCol w="257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Schritte und Reihenfolge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Berechnung u. Besonderheiten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Buchung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96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1)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Endbestand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(Bilanzansatz am 31.12.)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Ident: 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EB vom AB   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* niedrigeren Wert = Bilanzansatz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   2 EB vom 1. ZK.* niedrigeren Wert = Bilanzansatz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   3 EB gesamt                                        = Bilanzansatz ges.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2 EB </a:t>
                      </a: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vorletzer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Zukauf-* niedrig. Wert = Bilanzansatz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EB letzter </a:t>
                      </a: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Zukau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* niedrig. Wert      = Bilanzansatz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Fifo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: 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EB Menge   gesamt                             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= Bilanzansatz ges.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Ident: Zusammensetzung bekannt,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Fifo: Letzte 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Bestandsveränderung=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EB-AB 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bei + Lageraufbau (Vorrat im Soll); 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+: 1 HW Vorrat /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HW Einsatz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(é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 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bei - Lagerabbau (Vorrat im Haben)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-: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5HW Einsatz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/ 1 HW Vorrat (</a:t>
                      </a: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ê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48324225-8548-86B5-D8D3-D995AA8D7C99}"/>
              </a:ext>
            </a:extLst>
          </p:cNvPr>
          <p:cNvGraphicFramePr>
            <a:graphicFrameLocks noGrp="1"/>
          </p:cNvGraphicFramePr>
          <p:nvPr/>
        </p:nvGraphicFramePr>
        <p:xfrm>
          <a:off x="763588" y="5472113"/>
          <a:ext cx="4913312" cy="190500"/>
        </p:xfrm>
        <a:graphic>
          <a:graphicData uri="http://schemas.openxmlformats.org/drawingml/2006/table">
            <a:tbl>
              <a:tblPr/>
              <a:tblGrid>
                <a:gridCol w="2590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Berechnung der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Abwertung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Ist-Endbestand aus 1) * Preisabwertung</a:t>
                      </a:r>
                    </a:p>
                  </a:txBody>
                  <a:tcPr marL="12699" marR="12699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2BB145FC-55AD-D17D-F716-72371CFD8C7E}"/>
              </a:ext>
            </a:extLst>
          </p:cNvPr>
          <p:cNvGraphicFramePr>
            <a:graphicFrameLocks noGrp="1"/>
          </p:cNvGraphicFramePr>
          <p:nvPr/>
        </p:nvGraphicFramePr>
        <p:xfrm>
          <a:off x="763588" y="5721350"/>
          <a:ext cx="6475412" cy="850900"/>
        </p:xfrm>
        <a:graphic>
          <a:graphicData uri="http://schemas.openxmlformats.org/drawingml/2006/table">
            <a:tbl>
              <a:tblPr/>
              <a:tblGrid>
                <a:gridCol w="258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3) Berechnung des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Schwundes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Ident: Herkunft bekannt,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Fifo: vom letzten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Fehlmenge * jew. Einkaufspreis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(*Bei Indirekten Verfahren: keine Abfassungen bekannt dh keinen Schwund...)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(WES = EB-AB-Abwertung))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F554C5E1-ECD9-CC68-60C3-5DC93F3AD5F5}"/>
              </a:ext>
            </a:extLst>
          </p:cNvPr>
          <p:cNvGraphicFramePr>
            <a:graphicFrameLocks noGrp="1"/>
          </p:cNvGraphicFramePr>
          <p:nvPr/>
        </p:nvGraphicFramePr>
        <p:xfrm>
          <a:off x="763588" y="6618288"/>
          <a:ext cx="7251700" cy="190500"/>
        </p:xfrm>
        <a:graphic>
          <a:graphicData uri="http://schemas.openxmlformats.org/drawingml/2006/table">
            <a:tbl>
              <a:tblPr/>
              <a:tblGrid>
                <a:gridCol w="24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4)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Buchung (2+3)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; Abwertung u. Schwund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 Abschr. Vorräte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/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HW Einsatz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(=)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hteck 39">
            <a:extLst>
              <a:ext uri="{FF2B5EF4-FFF2-40B4-BE49-F238E27FC236}">
                <a16:creationId xmlns:a16="http://schemas.microsoft.com/office/drawing/2014/main" id="{4FB7069B-2939-74E7-FC3E-59733FB41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4176713"/>
            <a:ext cx="8521700" cy="2655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ED08676-2D00-C9F4-F30F-B8CFD2DF8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832225"/>
            <a:ext cx="58340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&lt; 4) Bilanzpolitik: durch Wahl des Bewertungsverfahrens kann Ergebnis von Bilanz &amp; G&amp;V beeinflusst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31" grpId="0" animBg="1"/>
      <p:bldP spid="22" grpId="0"/>
      <p:bldP spid="30" grpId="0"/>
      <p:bldP spid="32" grpId="0"/>
      <p:bldP spid="32" grpId="1"/>
      <p:bldP spid="46" grpId="0" animBg="1"/>
      <p:bldP spid="4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 3">
            <a:extLst>
              <a:ext uri="{FF2B5EF4-FFF2-40B4-BE49-F238E27FC236}">
                <a16:creationId xmlns:a16="http://schemas.microsoft.com/office/drawing/2014/main" id="{5D7E27CC-CFBF-C168-812B-21CDFC72A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97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3">
            <a:extLst>
              <a:ext uri="{FF2B5EF4-FFF2-40B4-BE49-F238E27FC236}">
                <a16:creationId xmlns:a16="http://schemas.microsoft.com/office/drawing/2014/main" id="{18C40678-E023-66CB-F663-04F604E6F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4991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>
            <a:extLst>
              <a:ext uri="{FF2B5EF4-FFF2-40B4-BE49-F238E27FC236}">
                <a16:creationId xmlns:a16="http://schemas.microsoft.com/office/drawing/2014/main" id="{1349209E-725A-1EBC-0251-C703232FF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758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1">
            <a:extLst>
              <a:ext uri="{FF2B5EF4-FFF2-40B4-BE49-F238E27FC236}">
                <a16:creationId xmlns:a16="http://schemas.microsoft.com/office/drawing/2014/main" id="{2AD344DA-0B0D-597F-8E6A-8D762A430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46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36" name="Bild 4">
            <a:extLst>
              <a:ext uri="{FF2B5EF4-FFF2-40B4-BE49-F238E27FC236}">
                <a16:creationId xmlns:a16="http://schemas.microsoft.com/office/drawing/2014/main" id="{6C266387-9A36-A753-0104-41AA7A896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385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rafik 3">
            <a:extLst>
              <a:ext uri="{FF2B5EF4-FFF2-40B4-BE49-F238E27FC236}">
                <a16:creationId xmlns:a16="http://schemas.microsoft.com/office/drawing/2014/main" id="{E6AC583D-3865-0A72-FB2F-1B3B23BE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4660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Grafik 4">
            <a:extLst>
              <a:ext uri="{FF2B5EF4-FFF2-40B4-BE49-F238E27FC236}">
                <a16:creationId xmlns:a16="http://schemas.microsoft.com/office/drawing/2014/main" id="{3BBF015A-34EE-9F93-9AD6-9D1C97B1D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800100"/>
            <a:ext cx="41687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feld 5">
            <a:extLst>
              <a:ext uri="{FF2B5EF4-FFF2-40B4-BE49-F238E27FC236}">
                <a16:creationId xmlns:a16="http://schemas.microsoft.com/office/drawing/2014/main" id="{40138CAD-EDDE-E642-14F9-5124D91C5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76213"/>
            <a:ext cx="793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/>
              <a:t>Ü 9.23</a:t>
            </a:r>
          </a:p>
        </p:txBody>
      </p:sp>
      <p:sp>
        <p:nvSpPr>
          <p:cNvPr id="20484" name="Textfeld 6">
            <a:extLst>
              <a:ext uri="{FF2B5EF4-FFF2-40B4-BE49-F238E27FC236}">
                <a16:creationId xmlns:a16="http://schemas.microsoft.com/office/drawing/2014/main" id="{960186B8-D6A3-D1B5-A334-C3D44F53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176213"/>
            <a:ext cx="793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/>
              <a:t>Ü 9.24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Macintosh PowerPoint</Application>
  <PresentationFormat>Bildschirmpräsentation (4:3)</PresentationFormat>
  <Paragraphs>88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ＭＳ Ｐゴシック</vt:lpstr>
      <vt:lpstr>Arial</vt:lpstr>
      <vt:lpstr>Chalkduster</vt:lpstr>
      <vt:lpstr>Mangal</vt:lpstr>
      <vt:lpstr>Office-Design</vt:lpstr>
      <vt:lpstr>Bewertung Vorräte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Bewertung Vorräte</dc:title>
  <dc:creator>werner holzheu</dc:creator>
  <cp:lastModifiedBy>HOLZHEU Werner</cp:lastModifiedBy>
  <cp:revision>13</cp:revision>
  <dcterms:created xsi:type="dcterms:W3CDTF">2019-01-07T11:07:40Z</dcterms:created>
  <dcterms:modified xsi:type="dcterms:W3CDTF">2023-01-18T18:54:54Z</dcterms:modified>
</cp:coreProperties>
</file>